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charts/chart8.xml" ContentType="application/vnd.openxmlformats-officedocument.drawingml.chart+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59.jpg" ContentType="image/jpg"/>
  <Override PartName="/ppt/media/image160.jpg" ContentType="image/jp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96" r:id="rId5"/>
  </p:sldMasterIdLst>
  <p:notesMasterIdLst>
    <p:notesMasterId r:id="rId148"/>
  </p:notesMasterIdLst>
  <p:handoutMasterIdLst>
    <p:handoutMasterId r:id="rId149"/>
  </p:handoutMasterIdLst>
  <p:sldIdLst>
    <p:sldId id="257" r:id="rId6"/>
    <p:sldId id="261" r:id="rId7"/>
    <p:sldId id="377" r:id="rId8"/>
    <p:sldId id="262" r:id="rId9"/>
    <p:sldId id="263" r:id="rId10"/>
    <p:sldId id="265" r:id="rId11"/>
    <p:sldId id="498" r:id="rId12"/>
    <p:sldId id="499" r:id="rId13"/>
    <p:sldId id="615" r:id="rId14"/>
    <p:sldId id="616" r:id="rId15"/>
    <p:sldId id="617" r:id="rId16"/>
    <p:sldId id="618" r:id="rId17"/>
    <p:sldId id="619" r:id="rId18"/>
    <p:sldId id="620" r:id="rId19"/>
    <p:sldId id="621" r:id="rId20"/>
    <p:sldId id="622" r:id="rId21"/>
    <p:sldId id="623" r:id="rId22"/>
    <p:sldId id="624" r:id="rId23"/>
    <p:sldId id="500" r:id="rId24"/>
    <p:sldId id="516" r:id="rId25"/>
    <p:sldId id="517"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01" r:id="rId49"/>
    <p:sldId id="540" r:id="rId50"/>
    <p:sldId id="541" r:id="rId51"/>
    <p:sldId id="542" r:id="rId52"/>
    <p:sldId id="543" r:id="rId53"/>
    <p:sldId id="544" r:id="rId54"/>
    <p:sldId id="545" r:id="rId55"/>
    <p:sldId id="546" r:id="rId56"/>
    <p:sldId id="547" r:id="rId57"/>
    <p:sldId id="548" r:id="rId58"/>
    <p:sldId id="549" r:id="rId59"/>
    <p:sldId id="502" r:id="rId60"/>
    <p:sldId id="375" r:id="rId61"/>
    <p:sldId id="627" r:id="rId62"/>
    <p:sldId id="628" r:id="rId63"/>
    <p:sldId id="629" r:id="rId64"/>
    <p:sldId id="630" r:id="rId65"/>
    <p:sldId id="631" r:id="rId66"/>
    <p:sldId id="632" r:id="rId67"/>
    <p:sldId id="633" r:id="rId68"/>
    <p:sldId id="634" r:id="rId69"/>
    <p:sldId id="286"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319" r:id="rId89"/>
    <p:sldId id="569" r:id="rId90"/>
    <p:sldId id="570" r:id="rId91"/>
    <p:sldId id="571" r:id="rId92"/>
    <p:sldId id="572" r:id="rId93"/>
    <p:sldId id="573" r:id="rId94"/>
    <p:sldId id="574" r:id="rId95"/>
    <p:sldId id="575" r:id="rId96"/>
    <p:sldId id="576" r:id="rId97"/>
    <p:sldId id="577" r:id="rId98"/>
    <p:sldId id="578" r:id="rId99"/>
    <p:sldId id="579" r:id="rId100"/>
    <p:sldId id="580" r:id="rId101"/>
    <p:sldId id="581" r:id="rId102"/>
    <p:sldId id="582" r:id="rId103"/>
    <p:sldId id="583" r:id="rId104"/>
    <p:sldId id="333" r:id="rId105"/>
    <p:sldId id="584" r:id="rId106"/>
    <p:sldId id="585" r:id="rId107"/>
    <p:sldId id="586" r:id="rId108"/>
    <p:sldId id="587" r:id="rId109"/>
    <p:sldId id="588" r:id="rId110"/>
    <p:sldId id="589" r:id="rId111"/>
    <p:sldId id="590" r:id="rId112"/>
    <p:sldId id="591" r:id="rId113"/>
    <p:sldId id="592" r:id="rId114"/>
    <p:sldId id="383" r:id="rId115"/>
    <p:sldId id="465" r:id="rId116"/>
    <p:sldId id="466" r:id="rId117"/>
    <p:sldId id="593" r:id="rId118"/>
    <p:sldId id="594" r:id="rId119"/>
    <p:sldId id="595" r:id="rId120"/>
    <p:sldId id="596" r:id="rId121"/>
    <p:sldId id="597" r:id="rId122"/>
    <p:sldId id="388" r:id="rId123"/>
    <p:sldId id="598" r:id="rId124"/>
    <p:sldId id="486" r:id="rId125"/>
    <p:sldId id="599" r:id="rId126"/>
    <p:sldId id="600" r:id="rId127"/>
    <p:sldId id="601" r:id="rId128"/>
    <p:sldId id="602" r:id="rId129"/>
    <p:sldId id="603" r:id="rId130"/>
    <p:sldId id="604" r:id="rId131"/>
    <p:sldId id="605" r:id="rId132"/>
    <p:sldId id="470" r:id="rId133"/>
    <p:sldId id="606" r:id="rId134"/>
    <p:sldId id="607" r:id="rId135"/>
    <p:sldId id="608" r:id="rId136"/>
    <p:sldId id="609" r:id="rId137"/>
    <p:sldId id="610" r:id="rId138"/>
    <p:sldId id="611" r:id="rId139"/>
    <p:sldId id="612" r:id="rId140"/>
    <p:sldId id="613" r:id="rId141"/>
    <p:sldId id="614" r:id="rId142"/>
    <p:sldId id="635" r:id="rId143"/>
    <p:sldId id="485" r:id="rId144"/>
    <p:sldId id="370" r:id="rId145"/>
    <p:sldId id="373" r:id="rId146"/>
    <p:sldId id="374"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p:restoredTop sz="82663" autoAdjust="0"/>
  </p:normalViewPr>
  <p:slideViewPr>
    <p:cSldViewPr snapToGrid="0" snapToObjects="1" showGuides="1">
      <p:cViewPr varScale="1">
        <p:scale>
          <a:sx n="95" d="100"/>
          <a:sy n="95" d="100"/>
        </p:scale>
        <p:origin x="1440" y="84"/>
      </p:cViewPr>
      <p:guideLst/>
    </p:cSldViewPr>
  </p:slideViewPr>
  <p:notesTextViewPr>
    <p:cViewPr>
      <p:scale>
        <a:sx n="1" d="1"/>
        <a:sy n="1" d="1"/>
      </p:scale>
      <p:origin x="0" y="0"/>
    </p:cViewPr>
  </p:notesTextViewPr>
  <p:notesViewPr>
    <p:cSldViewPr snapToGrid="0" snapToObjects="1">
      <p:cViewPr varScale="1">
        <p:scale>
          <a:sx n="113" d="100"/>
          <a:sy n="113" d="100"/>
        </p:scale>
        <p:origin x="1624"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oleObject" Target="file:///\\cifs01uchaddar\UDRIVE\mpaschall1\Rad%20Onc%20By%20Site%20-%2022.2.3.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cifs01uchaddar\UDRIVE\mpaschall1\Rad%20Onc%20By%20Site%20-%2022.2.3.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ifs01uchaddar\UDRIVE\mpaschall1\Rad%20Onc%20By%20Site%20-%2022.2.3.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ifs01uchaddar\UDRIVE\mpaschall1\Rad%20Onc%20By%20Site%20-%2022.2.3.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2" Type="http://schemas.openxmlformats.org/officeDocument/2006/relationships/oleObject" Target="file:///\\cifs01uchaddar\UDRIVE\Bfiedler1\DENISE%20MFG%20SLIDES.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669902912621356E-3"/>
          <c:y val="2.9528676888131742E-2"/>
          <c:w val="0.97789395070948471"/>
          <c:h val="0.94094264622373647"/>
        </c:manualLayout>
      </c:layout>
      <c:lineChart>
        <c:grouping val="standard"/>
        <c:varyColors val="0"/>
        <c:ser>
          <c:idx val="0"/>
          <c:order val="0"/>
          <c:spPr>
            <a:ln w="25400" cmpd="sng" algn="ctr">
              <a:solidFill>
                <a:schemeClr val="accent2"/>
              </a:solidFill>
              <a:prstDash val="solid"/>
            </a:ln>
          </c:spPr>
          <c:marker>
            <c:symbol val="none"/>
          </c:marker>
          <c:val>
            <c:numRef>
              <c:f>Sheet1!$A$1:$L$1</c:f>
              <c:numCache>
                <c:formatCode>General</c:formatCode>
                <c:ptCount val="12"/>
                <c:pt idx="0">
                  <c:v>6.22</c:v>
                </c:pt>
                <c:pt idx="1">
                  <c:v>6.66</c:v>
                </c:pt>
                <c:pt idx="2">
                  <c:v>6.61</c:v>
                </c:pt>
                <c:pt idx="3">
                  <c:v>6.83</c:v>
                </c:pt>
                <c:pt idx="4">
                  <c:v>6.58</c:v>
                </c:pt>
                <c:pt idx="5">
                  <c:v>7</c:v>
                </c:pt>
                <c:pt idx="6">
                  <c:v>7.4</c:v>
                </c:pt>
                <c:pt idx="7">
                  <c:v>7.04</c:v>
                </c:pt>
                <c:pt idx="8">
                  <c:v>7.09</c:v>
                </c:pt>
                <c:pt idx="9">
                  <c:v>6.5</c:v>
                </c:pt>
                <c:pt idx="10">
                  <c:v>6.57</c:v>
                </c:pt>
                <c:pt idx="11">
                  <c:v>6.99</c:v>
                </c:pt>
              </c:numCache>
            </c:numRef>
          </c:val>
          <c:smooth val="0"/>
          <c:extLst>
            <c:ext xmlns:c16="http://schemas.microsoft.com/office/drawing/2014/chart" uri="{C3380CC4-5D6E-409C-BE32-E72D297353CC}">
              <c16:uniqueId val="{00000000-8C8C-46D5-88D8-BCDB3ADFDD5F}"/>
            </c:ext>
          </c:extLst>
        </c:ser>
        <c:ser>
          <c:idx val="1"/>
          <c:order val="1"/>
          <c:spPr>
            <a:ln w="25400" cmpd="sng" algn="ctr">
              <a:solidFill>
                <a:schemeClr val="accent1"/>
              </a:solidFill>
              <a:prstDash val="solid"/>
            </a:ln>
          </c:spPr>
          <c:marker>
            <c:symbol val="none"/>
          </c:marker>
          <c:dLbls>
            <c:dLbl>
              <c:idx val="0"/>
              <c:layout>
                <c:manualLayout>
                  <c:x val="9.111277072442121E-3"/>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8C8C-46D5-88D8-BCDB3ADFDD5F}"/>
                </c:ext>
              </c:extLst>
            </c:dLbl>
            <c:dLbl>
              <c:idx val="1"/>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8C8C-46D5-88D8-BCDB3ADFDD5F}"/>
                </c:ext>
              </c:extLst>
            </c:dLbl>
            <c:dLbl>
              <c:idx val="2"/>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8C8C-46D5-88D8-BCDB3ADFDD5F}"/>
                </c:ext>
              </c:extLst>
            </c:dLbl>
            <c:dLbl>
              <c:idx val="3"/>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8C8C-46D5-88D8-BCDB3ADFDD5F}"/>
                </c:ext>
              </c:extLst>
            </c:dLbl>
            <c:dLbl>
              <c:idx val="4"/>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8C8C-46D5-88D8-BCDB3ADFDD5F}"/>
                </c:ext>
              </c:extLst>
            </c:dLbl>
            <c:dLbl>
              <c:idx val="5"/>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8C8C-46D5-88D8-BCDB3ADFDD5F}"/>
                </c:ext>
              </c:extLst>
            </c:dLbl>
            <c:dLbl>
              <c:idx val="7"/>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8C8C-46D5-88D8-BCDB3ADFDD5F}"/>
                </c:ext>
              </c:extLst>
            </c:dLbl>
            <c:dLbl>
              <c:idx val="8"/>
              <c:layout>
                <c:manualLayout>
                  <c:x val="-2.9873039581777448E-3"/>
                  <c:y val="7.7796706416808636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8C8C-46D5-88D8-BCDB3ADFDD5F}"/>
                </c:ext>
              </c:extLst>
            </c:dLbl>
            <c:dLbl>
              <c:idx val="9"/>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8C8C-46D5-88D8-BCDB3ADFDD5F}"/>
                </c:ext>
              </c:extLst>
            </c:dLbl>
            <c:dLbl>
              <c:idx val="10"/>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8C8C-46D5-88D8-BCDB3ADFDD5F}"/>
                </c:ext>
              </c:extLst>
            </c:dLbl>
            <c:dLbl>
              <c:idx val="11"/>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B-8C8C-46D5-88D8-BCDB3ADFDD5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Sheet1!$A$2:$L$2</c:f>
              <c:numCache>
                <c:formatCode>General</c:formatCode>
                <c:ptCount val="12"/>
                <c:pt idx="0">
                  <c:v>6.77</c:v>
                </c:pt>
                <c:pt idx="1">
                  <c:v>6.79</c:v>
                </c:pt>
                <c:pt idx="2">
                  <c:v>7.03</c:v>
                </c:pt>
                <c:pt idx="3">
                  <c:v>6.69</c:v>
                </c:pt>
                <c:pt idx="4">
                  <c:v>7.03</c:v>
                </c:pt>
                <c:pt idx="5">
                  <c:v>6.87</c:v>
                </c:pt>
                <c:pt idx="6">
                  <c:v>7.28</c:v>
                </c:pt>
                <c:pt idx="7">
                  <c:v>6.47</c:v>
                </c:pt>
                <c:pt idx="8">
                  <c:v>6.2</c:v>
                </c:pt>
                <c:pt idx="9">
                  <c:v>6.05</c:v>
                </c:pt>
                <c:pt idx="10">
                  <c:v>6.3</c:v>
                </c:pt>
                <c:pt idx="11">
                  <c:v>6.63</c:v>
                </c:pt>
              </c:numCache>
            </c:numRef>
          </c:val>
          <c:smooth val="0"/>
          <c:extLst>
            <c:ext xmlns:c16="http://schemas.microsoft.com/office/drawing/2014/chart" uri="{C3380CC4-5D6E-409C-BE32-E72D297353CC}">
              <c16:uniqueId val="{0000000C-8C8C-46D5-88D8-BCDB3ADFDD5F}"/>
            </c:ext>
          </c:extLst>
        </c:ser>
        <c:ser>
          <c:idx val="2"/>
          <c:order val="2"/>
          <c:spPr>
            <a:ln w="25400" cmpd="sng" algn="ctr">
              <a:solidFill>
                <a:schemeClr val="accent3"/>
              </a:solidFill>
              <a:prstDash val="solid"/>
            </a:ln>
          </c:spPr>
          <c:marker>
            <c:symbol val="none"/>
          </c:marker>
          <c:dLbls>
            <c:dLbl>
              <c:idx val="1"/>
              <c:layout>
                <c:manualLayout>
                  <c:x val="0"/>
                  <c:y val="-5.2810902896081771E-2"/>
                </c:manualLayout>
              </c:layout>
              <c:numFmt formatCode="#,##0.0;&quot;-&quot;#,##0.0"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D-8C8C-46D5-88D8-BCDB3ADFDD5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Sheet1!$A$3:$L$3</c:f>
              <c:numCache>
                <c:formatCode>General</c:formatCode>
                <c:ptCount val="12"/>
                <c:pt idx="0">
                  <c:v>5.98</c:v>
                </c:pt>
                <c:pt idx="1">
                  <c:v>6.25</c:v>
                </c:pt>
              </c:numCache>
            </c:numRef>
          </c:val>
          <c:smooth val="0"/>
          <c:extLst>
            <c:ext xmlns:c16="http://schemas.microsoft.com/office/drawing/2014/chart" uri="{C3380CC4-5D6E-409C-BE32-E72D297353CC}">
              <c16:uniqueId val="{0000000E-8C8C-46D5-88D8-BCDB3ADFDD5F}"/>
            </c:ext>
          </c:extLst>
        </c:ser>
        <c:dLbls>
          <c:showLegendKey val="0"/>
          <c:showVal val="0"/>
          <c:showCatName val="0"/>
          <c:showSerName val="0"/>
          <c:showPercent val="0"/>
          <c:showBubbleSize val="0"/>
        </c:dLbls>
        <c:smooth val="0"/>
        <c:axId val="436614256"/>
        <c:axId val="1"/>
      </c:lineChart>
      <c:catAx>
        <c:axId val="436614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
          <c:min val="5.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36614256"/>
        <c:crosses val="min"/>
        <c:crossBetween val="midCat"/>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Slides!$A$2</c:f>
              <c:strCache>
                <c:ptCount val="1"/>
                <c:pt idx="0">
                  <c:v>OP Encounters</c:v>
                </c:pt>
              </c:strCache>
            </c:strRef>
          </c:tx>
          <c:spPr>
            <a:solidFill>
              <a:srgbClr val="767676"/>
            </a:solidFill>
            <a:ln>
              <a:noFill/>
            </a:ln>
            <a:effectLst/>
          </c:spPr>
          <c:invertIfNegative val="0"/>
          <c:cat>
            <c:strRef>
              <c:f>Slides!$B$1:$C$1</c:f>
              <c:strCache>
                <c:ptCount val="2"/>
                <c:pt idx="0">
                  <c:v>FY19</c:v>
                </c:pt>
                <c:pt idx="1">
                  <c:v>FY22</c:v>
                </c:pt>
              </c:strCache>
            </c:strRef>
          </c:cat>
          <c:val>
            <c:numRef>
              <c:f>Slides!$B$2:$C$2</c:f>
              <c:numCache>
                <c:formatCode>_(* #,##0_);_(* \(#,##0\);_(* "-"??_);_(@_)</c:formatCode>
                <c:ptCount val="2"/>
                <c:pt idx="0">
                  <c:v>152424</c:v>
                </c:pt>
                <c:pt idx="1">
                  <c:v>158136</c:v>
                </c:pt>
              </c:numCache>
            </c:numRef>
          </c:val>
          <c:extLst>
            <c:ext xmlns:c16="http://schemas.microsoft.com/office/drawing/2014/chart" uri="{C3380CC4-5D6E-409C-BE32-E72D297353CC}">
              <c16:uniqueId val="{00000000-4946-43E9-B58C-A73969048333}"/>
            </c:ext>
          </c:extLst>
        </c:ser>
        <c:ser>
          <c:idx val="1"/>
          <c:order val="1"/>
          <c:tx>
            <c:strRef>
              <c:f>Slides!$A$3</c:f>
              <c:strCache>
                <c:ptCount val="1"/>
                <c:pt idx="0">
                  <c:v>OP Encounters</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Slides!$B$1:$C$1</c:f>
              <c:strCache>
                <c:ptCount val="2"/>
                <c:pt idx="0">
                  <c:v>FY19</c:v>
                </c:pt>
                <c:pt idx="1">
                  <c:v>FY22</c:v>
                </c:pt>
              </c:strCache>
            </c:strRef>
          </c:cat>
          <c:val>
            <c:numRef>
              <c:f>Slides!$B$3:$C$3</c:f>
              <c:numCache>
                <c:formatCode>_(* #,##0_);_(* \(#,##0\);_(* "-"??_);_(@_)</c:formatCode>
                <c:ptCount val="2"/>
                <c:pt idx="0">
                  <c:v>152424</c:v>
                </c:pt>
                <c:pt idx="1">
                  <c:v>158136</c:v>
                </c:pt>
              </c:numCache>
            </c:numRef>
          </c:val>
          <c:extLst>
            <c:ext xmlns:c16="http://schemas.microsoft.com/office/drawing/2014/chart" uri="{C3380CC4-5D6E-409C-BE32-E72D297353CC}">
              <c16:uniqueId val="{00000001-4946-43E9-B58C-A73969048333}"/>
            </c:ext>
          </c:extLst>
        </c:ser>
        <c:dLbls>
          <c:showLegendKey val="0"/>
          <c:showVal val="0"/>
          <c:showCatName val="0"/>
          <c:showSerName val="0"/>
          <c:showPercent val="0"/>
          <c:showBubbleSize val="0"/>
        </c:dLbls>
        <c:gapWidth val="75"/>
        <c:overlap val="100"/>
        <c:axId val="643523728"/>
        <c:axId val="643521104"/>
      </c:barChart>
      <c:catAx>
        <c:axId val="64352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43521104"/>
        <c:crossesAt val="0"/>
        <c:auto val="1"/>
        <c:lblAlgn val="ctr"/>
        <c:lblOffset val="100"/>
        <c:noMultiLvlLbl val="0"/>
      </c:catAx>
      <c:valAx>
        <c:axId val="643521104"/>
        <c:scaling>
          <c:orientation val="minMax"/>
          <c:max val="180000"/>
          <c:min val="0"/>
        </c:scaling>
        <c:delete val="1"/>
        <c:axPos val="l"/>
        <c:numFmt formatCode="_(* #,##0_);_(* \(#,##0\);_(* &quot;-&quot;??_);_(@_)" sourceLinked="1"/>
        <c:majorTickMark val="none"/>
        <c:minorTickMark val="none"/>
        <c:tickLblPos val="nextTo"/>
        <c:crossAx val="643523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Sheet1!$A$29</c:f>
              <c:strCache>
                <c:ptCount val="1"/>
              </c:strCache>
            </c:strRef>
          </c:tx>
          <c:spPr>
            <a:solidFill>
              <a:srgbClr val="767676"/>
            </a:solidFill>
          </c:spPr>
          <c:invertIfNegative val="0"/>
          <c:cat>
            <c:numRef>
              <c:f>Sheet1!$B$28:$C$28</c:f>
              <c:numCache>
                <c:formatCode>General</c:formatCode>
                <c:ptCount val="2"/>
              </c:numCache>
            </c:numRef>
          </c:cat>
          <c:val>
            <c:numRef>
              <c:f>Sheet1!$B$29:$C$29</c:f>
              <c:numCache>
                <c:formatCode>General</c:formatCode>
                <c:ptCount val="2"/>
              </c:numCache>
            </c:numRef>
          </c:val>
          <c:extLst>
            <c:ext xmlns:c16="http://schemas.microsoft.com/office/drawing/2014/chart" uri="{C3380CC4-5D6E-409C-BE32-E72D297353CC}">
              <c16:uniqueId val="{00000000-65B1-465B-B04E-0DFDF9DF54EF}"/>
            </c:ext>
          </c:extLst>
        </c:ser>
        <c:ser>
          <c:idx val="1"/>
          <c:order val="1"/>
          <c:tx>
            <c:strRef>
              <c:f>Sheet1!$A$30</c:f>
              <c:strCache>
                <c:ptCount val="1"/>
              </c:strCache>
            </c:strRef>
          </c:tx>
          <c:spPr>
            <a:noFill/>
          </c:spPr>
          <c:invertIfNegative val="0"/>
          <c:dLbls>
            <c:spPr>
              <a:noFill/>
              <a:ln>
                <a:noFill/>
              </a:ln>
              <a:effectLst/>
            </c:spPr>
            <c:txPr>
              <a:bodyPr/>
              <a:lstStyle/>
              <a:p>
                <a:pPr>
                  <a:defRPr b="1">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Sheet1!$B$28:$C$28</c:f>
              <c:numCache>
                <c:formatCode>General</c:formatCode>
                <c:ptCount val="2"/>
              </c:numCache>
            </c:numRef>
          </c:cat>
          <c:val>
            <c:numRef>
              <c:f>Sheet1!$B$30:$C$30</c:f>
              <c:numCache>
                <c:formatCode>General</c:formatCode>
                <c:ptCount val="2"/>
              </c:numCache>
            </c:numRef>
          </c:val>
          <c:extLst>
            <c:ext xmlns:c16="http://schemas.microsoft.com/office/drawing/2014/chart" uri="{C3380CC4-5D6E-409C-BE32-E72D297353CC}">
              <c16:uniqueId val="{00000001-65B1-465B-B04E-0DFDF9DF54EF}"/>
            </c:ext>
          </c:extLst>
        </c:ser>
        <c:dLbls>
          <c:showLegendKey val="0"/>
          <c:showVal val="0"/>
          <c:showCatName val="0"/>
          <c:showSerName val="0"/>
          <c:showPercent val="0"/>
          <c:showBubbleSize val="0"/>
        </c:dLbls>
        <c:gapWidth val="25"/>
        <c:overlap val="100"/>
        <c:axId val="67140608"/>
        <c:axId val="67158784"/>
      </c:barChart>
      <c:catAx>
        <c:axId val="67140608"/>
        <c:scaling>
          <c:orientation val="minMax"/>
        </c:scaling>
        <c:delete val="1"/>
        <c:axPos val="b"/>
        <c:numFmt formatCode="General" sourceLinked="0"/>
        <c:majorTickMark val="none"/>
        <c:minorTickMark val="none"/>
        <c:tickLblPos val="nextTo"/>
        <c:crossAx val="67158784"/>
        <c:crosses val="autoZero"/>
        <c:auto val="1"/>
        <c:lblAlgn val="ctr"/>
        <c:lblOffset val="100"/>
        <c:noMultiLvlLbl val="0"/>
      </c:catAx>
      <c:valAx>
        <c:axId val="67158784"/>
        <c:scaling>
          <c:orientation val="minMax"/>
          <c:max val="80000"/>
          <c:min val="0"/>
        </c:scaling>
        <c:delete val="1"/>
        <c:axPos val="l"/>
        <c:numFmt formatCode="General" sourceLinked="1"/>
        <c:majorTickMark val="none"/>
        <c:minorTickMark val="none"/>
        <c:tickLblPos val="nextTo"/>
        <c:crossAx val="67140608"/>
        <c:crosses val="autoZero"/>
        <c:crossBetween val="between"/>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Slides!$A$9</c:f>
              <c:strCache>
                <c:ptCount val="1"/>
                <c:pt idx="0">
                  <c:v>Surgical Encounters</c:v>
                </c:pt>
              </c:strCache>
            </c:strRef>
          </c:tx>
          <c:spPr>
            <a:solidFill>
              <a:srgbClr val="808080"/>
            </a:solidFill>
            <a:ln>
              <a:noFill/>
            </a:ln>
            <a:effectLst/>
          </c:spPr>
          <c:invertIfNegative val="0"/>
          <c:cat>
            <c:strRef>
              <c:f>Slides!$B$8:$C$8</c:f>
              <c:strCache>
                <c:ptCount val="2"/>
                <c:pt idx="0">
                  <c:v>FY19</c:v>
                </c:pt>
                <c:pt idx="1">
                  <c:v>FY22</c:v>
                </c:pt>
              </c:strCache>
            </c:strRef>
          </c:cat>
          <c:val>
            <c:numRef>
              <c:f>Slides!$B$9:$C$9</c:f>
              <c:numCache>
                <c:formatCode>_(* #,##0_);_(* \(#,##0\);_(* "-"??_);_(@_)</c:formatCode>
                <c:ptCount val="2"/>
                <c:pt idx="0">
                  <c:v>3093</c:v>
                </c:pt>
                <c:pt idx="1">
                  <c:v>2744</c:v>
                </c:pt>
              </c:numCache>
            </c:numRef>
          </c:val>
          <c:extLst>
            <c:ext xmlns:c16="http://schemas.microsoft.com/office/drawing/2014/chart" uri="{C3380CC4-5D6E-409C-BE32-E72D297353CC}">
              <c16:uniqueId val="{00000000-48FF-40DB-B8AD-2BF6191A896A}"/>
            </c:ext>
          </c:extLst>
        </c:ser>
        <c:ser>
          <c:idx val="1"/>
          <c:order val="1"/>
          <c:tx>
            <c:strRef>
              <c:f>Slides!$A$10</c:f>
              <c:strCache>
                <c:ptCount val="1"/>
                <c:pt idx="0">
                  <c:v>Surgical Encounters</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Slides!$B$8:$C$8</c:f>
              <c:strCache>
                <c:ptCount val="2"/>
                <c:pt idx="0">
                  <c:v>FY19</c:v>
                </c:pt>
                <c:pt idx="1">
                  <c:v>FY22</c:v>
                </c:pt>
              </c:strCache>
            </c:strRef>
          </c:cat>
          <c:val>
            <c:numRef>
              <c:f>Slides!$B$10:$C$10</c:f>
              <c:numCache>
                <c:formatCode>_(* #,##0_);_(* \(#,##0\);_(* "-"??_);_(@_)</c:formatCode>
                <c:ptCount val="2"/>
                <c:pt idx="0">
                  <c:v>3093</c:v>
                </c:pt>
                <c:pt idx="1">
                  <c:v>2744</c:v>
                </c:pt>
              </c:numCache>
            </c:numRef>
          </c:val>
          <c:extLst>
            <c:ext xmlns:c16="http://schemas.microsoft.com/office/drawing/2014/chart" uri="{C3380CC4-5D6E-409C-BE32-E72D297353CC}">
              <c16:uniqueId val="{00000001-48FF-40DB-B8AD-2BF6191A896A}"/>
            </c:ext>
          </c:extLst>
        </c:ser>
        <c:dLbls>
          <c:showLegendKey val="0"/>
          <c:showVal val="0"/>
          <c:showCatName val="0"/>
          <c:showSerName val="0"/>
          <c:showPercent val="0"/>
          <c:showBubbleSize val="0"/>
        </c:dLbls>
        <c:gapWidth val="75"/>
        <c:overlap val="100"/>
        <c:axId val="748381080"/>
        <c:axId val="748379768"/>
      </c:barChart>
      <c:catAx>
        <c:axId val="748381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8379768"/>
        <c:crosses val="autoZero"/>
        <c:auto val="1"/>
        <c:lblAlgn val="ctr"/>
        <c:lblOffset val="100"/>
        <c:noMultiLvlLbl val="0"/>
      </c:catAx>
      <c:valAx>
        <c:axId val="748379768"/>
        <c:scaling>
          <c:orientation val="minMax"/>
          <c:max val="3760"/>
        </c:scaling>
        <c:delete val="1"/>
        <c:axPos val="l"/>
        <c:numFmt formatCode="_(* #,##0_);_(* \(#,##0\);_(* &quot;-&quot;??_);_(@_)" sourceLinked="1"/>
        <c:majorTickMark val="none"/>
        <c:minorTickMark val="none"/>
        <c:tickLblPos val="nextTo"/>
        <c:crossAx val="748381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Slides!$A$16</c:f>
              <c:strCache>
                <c:ptCount val="1"/>
                <c:pt idx="0">
                  <c:v>NPV</c:v>
                </c:pt>
              </c:strCache>
            </c:strRef>
          </c:tx>
          <c:spPr>
            <a:solidFill>
              <a:srgbClr val="808080"/>
            </a:solidFill>
            <a:ln>
              <a:noFill/>
            </a:ln>
            <a:effectLst/>
          </c:spPr>
          <c:invertIfNegative val="0"/>
          <c:cat>
            <c:strRef>
              <c:f>Slides!$B$15:$C$15</c:f>
              <c:strCache>
                <c:ptCount val="2"/>
                <c:pt idx="0">
                  <c:v>FY19</c:v>
                </c:pt>
                <c:pt idx="1">
                  <c:v>FY22</c:v>
                </c:pt>
              </c:strCache>
            </c:strRef>
          </c:cat>
          <c:val>
            <c:numRef>
              <c:f>Slides!$B$16:$C$16</c:f>
              <c:numCache>
                <c:formatCode>_(* #,##0_);_(* \(#,##0\);_(* "-"??_);_(@_)</c:formatCode>
                <c:ptCount val="2"/>
                <c:pt idx="0">
                  <c:v>6835</c:v>
                </c:pt>
                <c:pt idx="1">
                  <c:v>7023</c:v>
                </c:pt>
              </c:numCache>
            </c:numRef>
          </c:val>
          <c:extLst>
            <c:ext xmlns:c16="http://schemas.microsoft.com/office/drawing/2014/chart" uri="{C3380CC4-5D6E-409C-BE32-E72D297353CC}">
              <c16:uniqueId val="{00000000-1BA6-4D5C-96ED-978970E48256}"/>
            </c:ext>
          </c:extLst>
        </c:ser>
        <c:ser>
          <c:idx val="1"/>
          <c:order val="1"/>
          <c:tx>
            <c:strRef>
              <c:f>Slides!$A$17</c:f>
              <c:strCache>
                <c:ptCount val="1"/>
                <c:pt idx="0">
                  <c:v>NPV</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Slides!$B$15:$C$15</c:f>
              <c:strCache>
                <c:ptCount val="2"/>
                <c:pt idx="0">
                  <c:v>FY19</c:v>
                </c:pt>
                <c:pt idx="1">
                  <c:v>FY22</c:v>
                </c:pt>
              </c:strCache>
            </c:strRef>
          </c:cat>
          <c:val>
            <c:numRef>
              <c:f>Slides!$B$17:$C$17</c:f>
              <c:numCache>
                <c:formatCode>_(* #,##0_);_(* \(#,##0\);_(* "-"??_);_(@_)</c:formatCode>
                <c:ptCount val="2"/>
                <c:pt idx="0">
                  <c:v>6835</c:v>
                </c:pt>
                <c:pt idx="1">
                  <c:v>7023</c:v>
                </c:pt>
              </c:numCache>
            </c:numRef>
          </c:val>
          <c:extLst>
            <c:ext xmlns:c16="http://schemas.microsoft.com/office/drawing/2014/chart" uri="{C3380CC4-5D6E-409C-BE32-E72D297353CC}">
              <c16:uniqueId val="{00000001-1BA6-4D5C-96ED-978970E48256}"/>
            </c:ext>
          </c:extLst>
        </c:ser>
        <c:dLbls>
          <c:showLegendKey val="0"/>
          <c:showVal val="0"/>
          <c:showCatName val="0"/>
          <c:showSerName val="0"/>
          <c:showPercent val="0"/>
          <c:showBubbleSize val="0"/>
        </c:dLbls>
        <c:gapWidth val="75"/>
        <c:overlap val="100"/>
        <c:axId val="782540912"/>
        <c:axId val="782546160"/>
      </c:barChart>
      <c:catAx>
        <c:axId val="78254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82546160"/>
        <c:crosses val="autoZero"/>
        <c:auto val="1"/>
        <c:lblAlgn val="ctr"/>
        <c:lblOffset val="100"/>
        <c:noMultiLvlLbl val="0"/>
      </c:catAx>
      <c:valAx>
        <c:axId val="782546160"/>
        <c:scaling>
          <c:orientation val="minMax"/>
          <c:max val="10000"/>
        </c:scaling>
        <c:delete val="1"/>
        <c:axPos val="l"/>
        <c:numFmt formatCode="_(* #,##0_);_(* \(#,##0\);_(* &quot;-&quot;??_);_(@_)" sourceLinked="1"/>
        <c:majorTickMark val="none"/>
        <c:minorTickMark val="none"/>
        <c:tickLblPos val="nextTo"/>
        <c:crossAx val="782540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8312079316308"/>
          <c:y val="4.52254174798572E-2"/>
          <c:w val="0.84283215612918172"/>
          <c:h val="0.78002118888120675"/>
        </c:manualLayout>
      </c:layout>
      <c:barChart>
        <c:barDir val="col"/>
        <c:grouping val="stacked"/>
        <c:varyColors val="0"/>
        <c:ser>
          <c:idx val="0"/>
          <c:order val="0"/>
          <c:tx>
            <c:strRef>
              <c:f>Sheet1!$B$1</c:f>
              <c:strCache>
                <c:ptCount val="1"/>
                <c:pt idx="0">
                  <c:v>Drug Cost/Adj. Admission</c:v>
                </c:pt>
              </c:strCache>
            </c:strRef>
          </c:tx>
          <c:spPr>
            <a:solidFill>
              <a:schemeClr val="accent2"/>
            </a:solidFill>
          </c:spPr>
          <c:invertIfNegative val="0"/>
          <c:dLbls>
            <c:dLbl>
              <c:idx val="0"/>
              <c:layout>
                <c:manualLayout>
                  <c:x val="-2.0833333333333333E-3"/>
                  <c:y val="-0.3542285925196850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2CE-4C74-9E8F-F0D8AECF321C}"/>
                </c:ext>
              </c:extLst>
            </c:dLbl>
            <c:dLbl>
              <c:idx val="1"/>
              <c:layout>
                <c:manualLayout>
                  <c:x val="-1.2500164041994751E-2"/>
                  <c:y val="-0.3702763287401574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2CE-4C74-9E8F-F0D8AECF321C}"/>
                </c:ext>
              </c:extLst>
            </c:dLbl>
            <c:dLbl>
              <c:idx val="2"/>
              <c:layout>
                <c:manualLayout>
                  <c:x val="-6.2500000000000003E-3"/>
                  <c:y val="-0.37492593503937011"/>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2CE-4C74-9E8F-F0D8AECF321C}"/>
                </c:ext>
              </c:extLst>
            </c:dLbl>
            <c:dLbl>
              <c:idx val="3"/>
              <c:layout>
                <c:manualLayout>
                  <c:x val="-7.638800644811996E-17"/>
                  <c:y val="-0.36337475393700785"/>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2CE-4C74-9E8F-F0D8AECF321C}"/>
                </c:ext>
              </c:extLst>
            </c:dLbl>
            <c:dLbl>
              <c:idx val="4"/>
              <c:layout>
                <c:manualLayout>
                  <c:x val="2.0833333333333333E-3"/>
                  <c:y val="-0.3597453248031495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2CE-4C74-9E8F-F0D8AECF321C}"/>
                </c:ext>
              </c:extLst>
            </c:dLbl>
            <c:dLbl>
              <c:idx val="5"/>
              <c:layout>
                <c:manualLayout>
                  <c:x val="4.1666666666665903E-3"/>
                  <c:y val="-0.35348474409448821"/>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2CE-4C74-9E8F-F0D8AECF321C}"/>
                </c:ext>
              </c:extLst>
            </c:dLbl>
            <c:dLbl>
              <c:idx val="6"/>
              <c:layout>
                <c:manualLayout>
                  <c:x val="4.1666666666666666E-3"/>
                  <c:y val="-0.3654170767716535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2CE-4C74-9E8F-F0D8AECF321C}"/>
                </c:ext>
              </c:extLst>
            </c:dLbl>
            <c:dLbl>
              <c:idx val="7"/>
              <c:layout>
                <c:manualLayout>
                  <c:x val="0"/>
                  <c:y val="-0.3199084645669291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2CE-4C74-9E8F-F0D8AECF321C}"/>
                </c:ext>
              </c:extLst>
            </c:dLbl>
            <c:numFmt formatCode="&quot;$&quot;#,##0" sourceLinked="0"/>
            <c:spPr>
              <a:noFill/>
              <a:ln>
                <a:noFill/>
              </a:ln>
              <a:effectLst/>
            </c:spPr>
            <c:txPr>
              <a:bodyPr/>
              <a:lstStyle/>
              <a:p>
                <a:pPr>
                  <a:defRPr sz="1200" b="1" baseline="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 '16</c:v>
                </c:pt>
                <c:pt idx="1">
                  <c:v> '17</c:v>
                </c:pt>
                <c:pt idx="2">
                  <c:v> '18</c:v>
                </c:pt>
                <c:pt idx="3">
                  <c:v> '19</c:v>
                </c:pt>
                <c:pt idx="4">
                  <c:v> '20</c:v>
                </c:pt>
                <c:pt idx="5">
                  <c:v> '21</c:v>
                </c:pt>
                <c:pt idx="6">
                  <c:v>22</c:v>
                </c:pt>
                <c:pt idx="7">
                  <c:v>23 May YTD</c:v>
                </c:pt>
              </c:strCache>
            </c:strRef>
          </c:cat>
          <c:val>
            <c:numRef>
              <c:f>Sheet1!$B$2:$B$9</c:f>
              <c:numCache>
                <c:formatCode>_("$"* #,##0.00_);_("$"* \(#,##0.00\);_("$"* "-"??_);_(@_)</c:formatCode>
                <c:ptCount val="8"/>
                <c:pt idx="0">
                  <c:v>1142.5145867757401</c:v>
                </c:pt>
                <c:pt idx="1">
                  <c:v>1176.5558200366204</c:v>
                </c:pt>
                <c:pt idx="2">
                  <c:v>1253.1268849373898</c:v>
                </c:pt>
                <c:pt idx="3">
                  <c:v>1371.7627939142462</c:v>
                </c:pt>
                <c:pt idx="4" formatCode="&quot;$&quot;#,##0.00_);[Red]\(&quot;$&quot;#,##0.00\)">
                  <c:v>1299.4662251981686</c:v>
                </c:pt>
                <c:pt idx="5" formatCode="&quot;$&quot;#,##0.00_);[Red]\(&quot;$&quot;#,##0.00\)">
                  <c:v>1400.1454093705631</c:v>
                </c:pt>
                <c:pt idx="6" formatCode="&quot;$&quot;#,##0.00_);[Red]\(&quot;$&quot;#,##0.00\)">
                  <c:v>1424.1058791236212</c:v>
                </c:pt>
                <c:pt idx="7" formatCode="&quot;$&quot;#,##0.00_);[Red]\(&quot;$&quot;#,##0.00\)">
                  <c:v>1281.9101007180377</c:v>
                </c:pt>
              </c:numCache>
            </c:numRef>
          </c:val>
          <c:extLst>
            <c:ext xmlns:c16="http://schemas.microsoft.com/office/drawing/2014/chart" uri="{C3380CC4-5D6E-409C-BE32-E72D297353CC}">
              <c16:uniqueId val="{00000007-02CE-4C74-9E8F-F0D8AECF321C}"/>
            </c:ext>
          </c:extLst>
        </c:ser>
        <c:dLbls>
          <c:showLegendKey val="0"/>
          <c:showVal val="0"/>
          <c:showCatName val="0"/>
          <c:showSerName val="0"/>
          <c:showPercent val="0"/>
          <c:showBubbleSize val="0"/>
        </c:dLbls>
        <c:gapWidth val="150"/>
        <c:overlap val="100"/>
        <c:axId val="65992960"/>
        <c:axId val="70672384"/>
      </c:barChart>
      <c:catAx>
        <c:axId val="65992960"/>
        <c:scaling>
          <c:orientation val="minMax"/>
        </c:scaling>
        <c:delete val="0"/>
        <c:axPos val="b"/>
        <c:numFmt formatCode="General" sourceLinked="0"/>
        <c:majorTickMark val="out"/>
        <c:minorTickMark val="none"/>
        <c:tickLblPos val="nextTo"/>
        <c:crossAx val="70672384"/>
        <c:crossesAt val="0"/>
        <c:auto val="1"/>
        <c:lblAlgn val="ctr"/>
        <c:lblOffset val="100"/>
        <c:noMultiLvlLbl val="0"/>
      </c:catAx>
      <c:valAx>
        <c:axId val="70672384"/>
        <c:scaling>
          <c:orientation val="minMax"/>
          <c:min val="0"/>
        </c:scaling>
        <c:delete val="0"/>
        <c:axPos val="l"/>
        <c:majorGridlines/>
        <c:numFmt formatCode="_(&quot;$&quot;* #,##0_);_(&quot;$&quot;* \(#,##0\);_(&quot;$&quot;* &quot;-&quot;_);_(@_)" sourceLinked="0"/>
        <c:majorTickMark val="out"/>
        <c:minorTickMark val="none"/>
        <c:tickLblPos val="nextTo"/>
        <c:crossAx val="65992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UCMC </a:t>
            </a:r>
            <a:r>
              <a:rPr lang="en-US" dirty="0" smtClean="0"/>
              <a:t>OUTPATIENT </a:t>
            </a:r>
            <a:r>
              <a:rPr lang="en-US" dirty="0"/>
              <a:t>COST/SCRIPT</a:t>
            </a:r>
          </a:p>
        </c:rich>
      </c:tx>
      <c:layout/>
      <c:overlay val="0"/>
    </c:title>
    <c:autoTitleDeleted val="0"/>
    <c:plotArea>
      <c:layout/>
      <c:lineChart>
        <c:grouping val="standard"/>
        <c:varyColors val="0"/>
        <c:ser>
          <c:idx val="0"/>
          <c:order val="0"/>
          <c:tx>
            <c:strRef>
              <c:f>COST!$A$8</c:f>
              <c:strCache>
                <c:ptCount val="1"/>
                <c:pt idx="0">
                  <c:v>UCMC OUTPATIENT STORE COST/SCRIPT</c:v>
                </c:pt>
              </c:strCache>
            </c:strRef>
          </c:tx>
          <c:trendline>
            <c:trendlineType val="linear"/>
            <c:dispRSqr val="0"/>
            <c:dispEq val="0"/>
          </c:trendline>
          <c:cat>
            <c:strRef>
              <c:f>COST!$B$7:$G$7</c:f>
              <c:strCache>
                <c:ptCount val="6"/>
                <c:pt idx="0">
                  <c:v>FY18</c:v>
                </c:pt>
                <c:pt idx="1">
                  <c:v>FY19</c:v>
                </c:pt>
                <c:pt idx="2">
                  <c:v>FY20</c:v>
                </c:pt>
                <c:pt idx="3">
                  <c:v>FY21</c:v>
                </c:pt>
                <c:pt idx="4">
                  <c:v>FY22</c:v>
                </c:pt>
                <c:pt idx="5">
                  <c:v>FY23</c:v>
                </c:pt>
              </c:strCache>
            </c:strRef>
          </c:cat>
          <c:val>
            <c:numRef>
              <c:f>COST!$B$8:$G$8</c:f>
              <c:numCache>
                <c:formatCode>#,##0</c:formatCode>
                <c:ptCount val="6"/>
                <c:pt idx="0">
                  <c:v>275.62369303707203</c:v>
                </c:pt>
                <c:pt idx="1">
                  <c:v>335.40100735861375</c:v>
                </c:pt>
                <c:pt idx="2">
                  <c:v>354.42692647558624</c:v>
                </c:pt>
                <c:pt idx="3">
                  <c:v>312.03766740825205</c:v>
                </c:pt>
                <c:pt idx="4">
                  <c:v>349.05951498155736</c:v>
                </c:pt>
                <c:pt idx="5" formatCode="General">
                  <c:v>389.03650988971418</c:v>
                </c:pt>
              </c:numCache>
            </c:numRef>
          </c:val>
          <c:smooth val="0"/>
          <c:extLst>
            <c:ext xmlns:c16="http://schemas.microsoft.com/office/drawing/2014/chart" uri="{C3380CC4-5D6E-409C-BE32-E72D297353CC}">
              <c16:uniqueId val="{00000000-ED2E-4248-9C11-D02A8E962EF4}"/>
            </c:ext>
          </c:extLst>
        </c:ser>
        <c:dLbls>
          <c:showLegendKey val="0"/>
          <c:showVal val="0"/>
          <c:showCatName val="0"/>
          <c:showSerName val="0"/>
          <c:showPercent val="0"/>
          <c:showBubbleSize val="0"/>
        </c:dLbls>
        <c:marker val="1"/>
        <c:smooth val="0"/>
        <c:axId val="77739520"/>
        <c:axId val="77741056"/>
      </c:lineChart>
      <c:catAx>
        <c:axId val="77739520"/>
        <c:scaling>
          <c:orientation val="minMax"/>
        </c:scaling>
        <c:delete val="0"/>
        <c:axPos val="b"/>
        <c:numFmt formatCode="General" sourceLinked="0"/>
        <c:majorTickMark val="out"/>
        <c:minorTickMark val="none"/>
        <c:tickLblPos val="nextTo"/>
        <c:crossAx val="77741056"/>
        <c:crossesAt val="225"/>
        <c:auto val="1"/>
        <c:lblAlgn val="ctr"/>
        <c:lblOffset val="100"/>
        <c:noMultiLvlLbl val="0"/>
      </c:catAx>
      <c:valAx>
        <c:axId val="77741056"/>
        <c:scaling>
          <c:orientation val="minMax"/>
          <c:min val="250"/>
        </c:scaling>
        <c:delete val="0"/>
        <c:axPos val="l"/>
        <c:majorGridlines/>
        <c:numFmt formatCode="&quot;$&quot;#,##0" sourceLinked="0"/>
        <c:majorTickMark val="out"/>
        <c:minorTickMark val="none"/>
        <c:tickLblPos val="nextTo"/>
        <c:crossAx val="77739520"/>
        <c:crosses val="autoZero"/>
        <c:crossBetween val="between"/>
        <c:majorUnit val="25"/>
      </c:valAx>
    </c:plotArea>
    <c:legend>
      <c:legendPos val="r"/>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1674249958536009"/>
          <c:y val="0.20896098241854963"/>
          <c:w val="0.51015037949915576"/>
          <c:h val="0.58984142607174106"/>
        </c:manualLayout>
      </c:layout>
      <c:lineChart>
        <c:grouping val="standard"/>
        <c:varyColors val="0"/>
        <c:ser>
          <c:idx val="0"/>
          <c:order val="0"/>
          <c:tx>
            <c:strRef>
              <c:f>Quarter!$A$2</c:f>
              <c:strCache>
                <c:ptCount val="1"/>
                <c:pt idx="0">
                  <c:v>Count of Rx #</c:v>
                </c:pt>
              </c:strCache>
            </c:strRef>
          </c:tx>
          <c:marker>
            <c:symbol val="none"/>
          </c:marker>
          <c:trendline>
            <c:trendlineType val="linear"/>
            <c:dispRSqr val="0"/>
            <c:dispEq val="0"/>
          </c:trendline>
          <c:cat>
            <c:strRef>
              <c:f>Quarter!$B$1:$Y$1</c:f>
              <c:strCache>
                <c:ptCount val="24"/>
                <c:pt idx="0">
                  <c:v>FY18 Q1</c:v>
                </c:pt>
                <c:pt idx="1">
                  <c:v>FY18 Q2</c:v>
                </c:pt>
                <c:pt idx="2">
                  <c:v>FY18 Q3</c:v>
                </c:pt>
                <c:pt idx="3">
                  <c:v>FY18 Q4</c:v>
                </c:pt>
                <c:pt idx="4">
                  <c:v>FY19 Q1</c:v>
                </c:pt>
                <c:pt idx="5">
                  <c:v>FY19 Q2</c:v>
                </c:pt>
                <c:pt idx="6">
                  <c:v>FY19 Q3</c:v>
                </c:pt>
                <c:pt idx="7">
                  <c:v>FY19 Q4</c:v>
                </c:pt>
                <c:pt idx="8">
                  <c:v>FY20 Q1</c:v>
                </c:pt>
                <c:pt idx="9">
                  <c:v>FY20 Q2</c:v>
                </c:pt>
                <c:pt idx="10">
                  <c:v>FY20 Q3</c:v>
                </c:pt>
                <c:pt idx="11">
                  <c:v>FY20 Q4</c:v>
                </c:pt>
                <c:pt idx="12">
                  <c:v>FY21 Q1</c:v>
                </c:pt>
                <c:pt idx="13">
                  <c:v>FY21 Q2</c:v>
                </c:pt>
                <c:pt idx="14">
                  <c:v>FY21 Q3</c:v>
                </c:pt>
                <c:pt idx="15">
                  <c:v>FY21 Q4</c:v>
                </c:pt>
                <c:pt idx="16">
                  <c:v>FY22 Q1</c:v>
                </c:pt>
                <c:pt idx="17">
                  <c:v>FY22 Q2</c:v>
                </c:pt>
                <c:pt idx="18">
                  <c:v>FY22 Q3</c:v>
                </c:pt>
                <c:pt idx="19">
                  <c:v>FY22 Q4</c:v>
                </c:pt>
                <c:pt idx="20">
                  <c:v>FY23 Q1</c:v>
                </c:pt>
                <c:pt idx="21">
                  <c:v>FY23 Q2</c:v>
                </c:pt>
                <c:pt idx="22">
                  <c:v>FY23 Q3</c:v>
                </c:pt>
                <c:pt idx="23">
                  <c:v>FY23 Q4</c:v>
                </c:pt>
              </c:strCache>
            </c:strRef>
          </c:cat>
          <c:val>
            <c:numRef>
              <c:f>Quarter!$B$2:$Y$2</c:f>
              <c:numCache>
                <c:formatCode>#,##0</c:formatCode>
                <c:ptCount val="24"/>
                <c:pt idx="0">
                  <c:v>21597</c:v>
                </c:pt>
                <c:pt idx="1">
                  <c:v>23631</c:v>
                </c:pt>
                <c:pt idx="2">
                  <c:v>27270</c:v>
                </c:pt>
                <c:pt idx="3">
                  <c:v>29169</c:v>
                </c:pt>
                <c:pt idx="4">
                  <c:v>29930</c:v>
                </c:pt>
                <c:pt idx="5">
                  <c:v>32918</c:v>
                </c:pt>
                <c:pt idx="6">
                  <c:v>35367</c:v>
                </c:pt>
                <c:pt idx="7">
                  <c:v>36593</c:v>
                </c:pt>
                <c:pt idx="8">
                  <c:v>44737</c:v>
                </c:pt>
                <c:pt idx="9">
                  <c:v>53723</c:v>
                </c:pt>
                <c:pt idx="10">
                  <c:v>60806</c:v>
                </c:pt>
                <c:pt idx="11">
                  <c:v>61409</c:v>
                </c:pt>
                <c:pt idx="12">
                  <c:v>72141</c:v>
                </c:pt>
                <c:pt idx="13">
                  <c:v>78036</c:v>
                </c:pt>
                <c:pt idx="14">
                  <c:v>80165</c:v>
                </c:pt>
                <c:pt idx="15">
                  <c:v>83845</c:v>
                </c:pt>
                <c:pt idx="16">
                  <c:v>90428</c:v>
                </c:pt>
                <c:pt idx="17">
                  <c:v>98997</c:v>
                </c:pt>
                <c:pt idx="18">
                  <c:v>97069</c:v>
                </c:pt>
                <c:pt idx="19">
                  <c:v>100048</c:v>
                </c:pt>
                <c:pt idx="20" formatCode="General">
                  <c:v>103407</c:v>
                </c:pt>
                <c:pt idx="21" formatCode="General">
                  <c:v>106960</c:v>
                </c:pt>
                <c:pt idx="22" formatCode="General">
                  <c:v>111144</c:v>
                </c:pt>
                <c:pt idx="23" formatCode="General">
                  <c:v>110504</c:v>
                </c:pt>
              </c:numCache>
            </c:numRef>
          </c:val>
          <c:smooth val="0"/>
          <c:extLst>
            <c:ext xmlns:c16="http://schemas.microsoft.com/office/drawing/2014/chart" uri="{C3380CC4-5D6E-409C-BE32-E72D297353CC}">
              <c16:uniqueId val="{00000000-A949-4282-9991-B7502A5E35BF}"/>
            </c:ext>
          </c:extLst>
        </c:ser>
        <c:dLbls>
          <c:showLegendKey val="0"/>
          <c:showVal val="0"/>
          <c:showCatName val="0"/>
          <c:showSerName val="0"/>
          <c:showPercent val="0"/>
          <c:showBubbleSize val="0"/>
        </c:dLbls>
        <c:smooth val="0"/>
        <c:axId val="42328064"/>
        <c:axId val="42329600"/>
      </c:lineChart>
      <c:catAx>
        <c:axId val="42328064"/>
        <c:scaling>
          <c:orientation val="minMax"/>
        </c:scaling>
        <c:delete val="0"/>
        <c:axPos val="b"/>
        <c:numFmt formatCode="General" sourceLinked="0"/>
        <c:majorTickMark val="out"/>
        <c:minorTickMark val="none"/>
        <c:tickLblPos val="nextTo"/>
        <c:crossAx val="42329600"/>
        <c:crosses val="autoZero"/>
        <c:auto val="1"/>
        <c:lblAlgn val="ctr"/>
        <c:lblOffset val="100"/>
        <c:noMultiLvlLbl val="0"/>
      </c:catAx>
      <c:valAx>
        <c:axId val="42329600"/>
        <c:scaling>
          <c:orientation val="minMax"/>
        </c:scaling>
        <c:delete val="0"/>
        <c:axPos val="l"/>
        <c:majorGridlines/>
        <c:numFmt formatCode="#,##0" sourceLinked="1"/>
        <c:majorTickMark val="out"/>
        <c:minorTickMark val="none"/>
        <c:tickLblPos val="nextTo"/>
        <c:crossAx val="42328064"/>
        <c:crosses val="autoZero"/>
        <c:crossBetween val="between"/>
      </c:valAx>
    </c:plotArea>
    <c:legend>
      <c:legendPos val="r"/>
      <c:layout>
        <c:manualLayout>
          <c:xMode val="edge"/>
          <c:yMode val="edge"/>
          <c:x val="0.67338363011806224"/>
          <c:y val="0.46339799490526123"/>
          <c:w val="0.16548029917411039"/>
          <c:h val="0.10227375430805118"/>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53C3F-2544-441D-90F2-BF9A84C615B1}" type="doc">
      <dgm:prSet loTypeId="urn:microsoft.com/office/officeart/2005/8/layout/pList2" loCatId="list" qsTypeId="urn:microsoft.com/office/officeart/2005/8/quickstyle/simple1" qsCatId="simple" csTypeId="urn:microsoft.com/office/officeart/2005/8/colors/accent1_2" csCatId="accent1" phldr="1"/>
      <dgm:spPr/>
    </dgm:pt>
    <dgm:pt modelId="{2C92617C-5683-4355-9105-437205F26666}">
      <dgm:prSet phldrT="[Text]" custT="1"/>
      <dgm:spPr/>
      <dgm:t>
        <a:bodyPr/>
        <a:lstStyle/>
        <a:p>
          <a:pPr marL="0" algn="ctr"/>
          <a:r>
            <a:rPr lang="en-US" sz="1400" b="1" dirty="0"/>
            <a:t>Environmental Sustainability Dashboard</a:t>
          </a:r>
        </a:p>
        <a:p>
          <a:pPr marL="0" algn="ctr"/>
          <a:endParaRPr lang="en-US" sz="1400" b="1" dirty="0"/>
        </a:p>
        <a:p>
          <a:pPr marL="114300" indent="-114300" algn="l"/>
          <a:r>
            <a:rPr lang="en-US" sz="1400" dirty="0">
              <a:solidFill>
                <a:schemeClr val="bg1"/>
              </a:solidFill>
            </a:rPr>
            <a:t>- Displays EPP compliance metrics across entire system</a:t>
          </a:r>
        </a:p>
        <a:p>
          <a:pPr marL="114300" indent="-114300" algn="l"/>
          <a:r>
            <a:rPr lang="en-US" sz="1400" dirty="0">
              <a:solidFill>
                <a:schemeClr val="bg1"/>
              </a:solidFill>
            </a:rPr>
            <a:t>- Ability to view specific EP attributes</a:t>
          </a:r>
        </a:p>
        <a:p>
          <a:pPr marL="114300" indent="-114300" algn="l"/>
          <a:r>
            <a:rPr lang="en-US" sz="1400" dirty="0">
              <a:solidFill>
                <a:schemeClr val="bg1"/>
              </a:solidFill>
            </a:rPr>
            <a:t>- Drillable to facility, PSC, product segments and more</a:t>
          </a:r>
        </a:p>
      </dgm:t>
    </dgm:pt>
    <dgm:pt modelId="{53F9E232-686D-4BDB-95E7-4C0F5B34EEF9}" type="parTrans" cxnId="{7E81134E-997B-4525-B6B4-87B156038F10}">
      <dgm:prSet/>
      <dgm:spPr/>
      <dgm:t>
        <a:bodyPr/>
        <a:lstStyle/>
        <a:p>
          <a:endParaRPr lang="en-US"/>
        </a:p>
      </dgm:t>
    </dgm:pt>
    <dgm:pt modelId="{F2433D6B-A161-423B-A3CB-D0B96389E94E}" type="sibTrans" cxnId="{7E81134E-997B-4525-B6B4-87B156038F10}">
      <dgm:prSet/>
      <dgm:spPr/>
      <dgm:t>
        <a:bodyPr/>
        <a:lstStyle/>
        <a:p>
          <a:endParaRPr lang="en-US"/>
        </a:p>
      </dgm:t>
    </dgm:pt>
    <dgm:pt modelId="{EF22F6CF-BB86-417D-A38E-37D1E4F75523}">
      <dgm:prSet phldrT="[Text]" custT="1"/>
      <dgm:spPr/>
      <dgm:t>
        <a:bodyPr/>
        <a:lstStyle/>
        <a:p>
          <a:pPr algn="ctr"/>
          <a:r>
            <a:rPr lang="en-US" sz="1600" b="1" dirty="0"/>
            <a:t>Vizient Vulnerability Index</a:t>
          </a:r>
        </a:p>
        <a:p>
          <a:pPr algn="l"/>
          <a:r>
            <a:rPr lang="en-US" sz="1600" b="0" i="0" dirty="0"/>
            <a:t>- Aggregates 43 social determinants of health data points into nine categories at the local, regional and national levels that impact health outcomes. </a:t>
          </a:r>
          <a:endParaRPr lang="en-US" sz="1600" b="1" dirty="0"/>
        </a:p>
      </dgm:t>
    </dgm:pt>
    <dgm:pt modelId="{34A872AC-089A-4A74-8971-1F4E6BEA40F1}" type="parTrans" cxnId="{A86535B8-79B1-4224-8AC6-4B8EACBFA8A5}">
      <dgm:prSet/>
      <dgm:spPr/>
      <dgm:t>
        <a:bodyPr/>
        <a:lstStyle/>
        <a:p>
          <a:endParaRPr lang="en-US"/>
        </a:p>
      </dgm:t>
    </dgm:pt>
    <dgm:pt modelId="{F9450BEE-C5AC-4B11-9ED1-6192D87CA79C}" type="sibTrans" cxnId="{A86535B8-79B1-4224-8AC6-4B8EACBFA8A5}">
      <dgm:prSet/>
      <dgm:spPr/>
      <dgm:t>
        <a:bodyPr/>
        <a:lstStyle/>
        <a:p>
          <a:endParaRPr lang="en-US"/>
        </a:p>
      </dgm:t>
    </dgm:pt>
    <dgm:pt modelId="{3539FDC3-F8CE-4229-86FF-790B2F269EE6}">
      <dgm:prSet phldrT="[Text]" custT="1"/>
      <dgm:spPr/>
      <dgm:t>
        <a:bodyPr/>
        <a:lstStyle/>
        <a:p>
          <a:pPr marL="0" algn="ctr"/>
          <a:r>
            <a:rPr lang="en-US" sz="1400" b="1" dirty="0"/>
            <a:t>Supplier Diversity – Community Contracting</a:t>
          </a:r>
        </a:p>
        <a:p>
          <a:pPr marL="114300" indent="-114300" algn="l"/>
          <a:r>
            <a:rPr kumimoji="0" lang="en-US" sz="1100" b="0" i="0" u="none" strike="noStrike" cap="none" spc="0" normalizeH="0" baseline="0" noProof="0" dirty="0">
              <a:ln>
                <a:noFill/>
              </a:ln>
              <a:solidFill>
                <a:schemeClr val="bg1"/>
              </a:solidFill>
              <a:effectLst/>
              <a:uLnTx/>
              <a:uFillTx/>
              <a:latin typeface="Arial"/>
              <a:ea typeface="+mn-ea"/>
              <a:cs typeface="+mn-cs"/>
            </a:rPr>
            <a:t>- Facilitates reinvesting in the local economy using the power of purchasing within healthcare systems by directing spend to local, diverse suppliers who in turn hire from the community providing livable wages, insurance, and career paths. </a:t>
          </a:r>
        </a:p>
        <a:p>
          <a:pPr marL="53975" indent="-53975" algn="l"/>
          <a:r>
            <a:rPr kumimoji="0" lang="en-US" sz="1100" b="0" i="0" u="none" strike="noStrike" cap="none" spc="0" normalizeH="0" baseline="0" noProof="0" dirty="0">
              <a:ln>
                <a:noFill/>
              </a:ln>
              <a:solidFill>
                <a:schemeClr val="bg1"/>
              </a:solidFill>
              <a:effectLst/>
              <a:uLnTx/>
              <a:uFillTx/>
              <a:latin typeface="Arial"/>
              <a:ea typeface="+mn-ea"/>
              <a:cs typeface="+mn-cs"/>
            </a:rPr>
            <a:t>- By engaging all hospitals in a region as well as large suppliers, who through Community Contracting Program contract with local, diverse suppliers, creates a socially and economically sustainable ecosystem resulting in healthier populations.</a:t>
          </a:r>
          <a:endParaRPr lang="en-US" sz="1100" b="1" dirty="0">
            <a:solidFill>
              <a:schemeClr val="bg1"/>
            </a:solidFill>
          </a:endParaRPr>
        </a:p>
      </dgm:t>
    </dgm:pt>
    <dgm:pt modelId="{BDC10810-4F1A-43AE-B972-265FA558FC28}" type="parTrans" cxnId="{C4AE8C1C-9321-480D-8E22-2BCE8B13382A}">
      <dgm:prSet/>
      <dgm:spPr/>
      <dgm:t>
        <a:bodyPr/>
        <a:lstStyle/>
        <a:p>
          <a:endParaRPr lang="en-US"/>
        </a:p>
      </dgm:t>
    </dgm:pt>
    <dgm:pt modelId="{2BE8728E-46F1-4E55-AE2F-1AA1F68304BB}" type="sibTrans" cxnId="{C4AE8C1C-9321-480D-8E22-2BCE8B13382A}">
      <dgm:prSet/>
      <dgm:spPr/>
      <dgm:t>
        <a:bodyPr/>
        <a:lstStyle/>
        <a:p>
          <a:endParaRPr lang="en-US"/>
        </a:p>
      </dgm:t>
    </dgm:pt>
    <dgm:pt modelId="{D3E17B4A-B089-4840-AC41-E5C8E32C1879}" type="pres">
      <dgm:prSet presAssocID="{59153C3F-2544-441D-90F2-BF9A84C615B1}" presName="Name0" presStyleCnt="0">
        <dgm:presLayoutVars>
          <dgm:dir/>
          <dgm:resizeHandles val="exact"/>
        </dgm:presLayoutVars>
      </dgm:prSet>
      <dgm:spPr/>
    </dgm:pt>
    <dgm:pt modelId="{D00E8D09-10D8-4153-9576-56598FC8785C}" type="pres">
      <dgm:prSet presAssocID="{59153C3F-2544-441D-90F2-BF9A84C615B1}" presName="bkgdShp" presStyleLbl="alignAccFollowNode1" presStyleIdx="0" presStyleCnt="1" custLinFactNeighborY="-238"/>
      <dgm:spPr/>
    </dgm:pt>
    <dgm:pt modelId="{49588885-8B41-4DC8-A333-EAD30123529C}" type="pres">
      <dgm:prSet presAssocID="{59153C3F-2544-441D-90F2-BF9A84C615B1}" presName="linComp" presStyleCnt="0"/>
      <dgm:spPr/>
    </dgm:pt>
    <dgm:pt modelId="{EC049329-E6FA-4A9D-B833-159546207152}" type="pres">
      <dgm:prSet presAssocID="{2C92617C-5683-4355-9105-437205F26666}" presName="compNode" presStyleCnt="0"/>
      <dgm:spPr/>
    </dgm:pt>
    <dgm:pt modelId="{264FAAD0-C4D7-4AFE-A050-926CE29DEF2A}" type="pres">
      <dgm:prSet presAssocID="{2C92617C-5683-4355-9105-437205F26666}" presName="node" presStyleLbl="node1" presStyleIdx="0" presStyleCnt="3">
        <dgm:presLayoutVars>
          <dgm:bulletEnabled val="1"/>
        </dgm:presLayoutVars>
      </dgm:prSet>
      <dgm:spPr/>
      <dgm:t>
        <a:bodyPr/>
        <a:lstStyle/>
        <a:p>
          <a:endParaRPr lang="en-US"/>
        </a:p>
      </dgm:t>
    </dgm:pt>
    <dgm:pt modelId="{FD96D464-614A-4C34-9502-A7C791A02AD1}" type="pres">
      <dgm:prSet presAssocID="{2C92617C-5683-4355-9105-437205F26666}" presName="invisiNode" presStyleLbl="node1" presStyleIdx="0" presStyleCnt="3"/>
      <dgm:spPr/>
    </dgm:pt>
    <dgm:pt modelId="{C671E93C-EC65-47A3-B0BC-30C4629D9883}" type="pres">
      <dgm:prSet presAssocID="{2C92617C-5683-4355-9105-437205F26666}" presName="imagNode" presStyleLbl="fgImgPlace1" presStyleIdx="0" presStyleCnt="3"/>
      <dgm:spPr>
        <a:blipFill rotWithShape="1">
          <a:blip xmlns:r="http://schemas.openxmlformats.org/officeDocument/2006/relationships" r:embed="rId1"/>
          <a:srcRect/>
          <a:stretch>
            <a:fillRect l="-8000" r="-8000"/>
          </a:stretch>
        </a:blipFill>
      </dgm:spPr>
    </dgm:pt>
    <dgm:pt modelId="{3CAFE398-8D2D-4359-B78E-23622C7BFC2F}" type="pres">
      <dgm:prSet presAssocID="{F2433D6B-A161-423B-A3CB-D0B96389E94E}" presName="sibTrans" presStyleLbl="sibTrans2D1" presStyleIdx="0" presStyleCnt="0"/>
      <dgm:spPr/>
      <dgm:t>
        <a:bodyPr/>
        <a:lstStyle/>
        <a:p>
          <a:endParaRPr lang="en-US"/>
        </a:p>
      </dgm:t>
    </dgm:pt>
    <dgm:pt modelId="{B96D1FE9-25A6-4169-ACDA-F6D753F8102E}" type="pres">
      <dgm:prSet presAssocID="{EF22F6CF-BB86-417D-A38E-37D1E4F75523}" presName="compNode" presStyleCnt="0"/>
      <dgm:spPr/>
    </dgm:pt>
    <dgm:pt modelId="{2ECB201A-BA9E-47D3-8CB8-B48C8721B7F6}" type="pres">
      <dgm:prSet presAssocID="{EF22F6CF-BB86-417D-A38E-37D1E4F75523}" presName="node" presStyleLbl="node1" presStyleIdx="1" presStyleCnt="3">
        <dgm:presLayoutVars>
          <dgm:bulletEnabled val="1"/>
        </dgm:presLayoutVars>
      </dgm:prSet>
      <dgm:spPr/>
      <dgm:t>
        <a:bodyPr/>
        <a:lstStyle/>
        <a:p>
          <a:endParaRPr lang="en-US"/>
        </a:p>
      </dgm:t>
    </dgm:pt>
    <dgm:pt modelId="{61DEEB86-DAA2-4F14-979B-5F3A48C7D53B}" type="pres">
      <dgm:prSet presAssocID="{EF22F6CF-BB86-417D-A38E-37D1E4F75523}" presName="invisiNode" presStyleLbl="node1" presStyleIdx="1" presStyleCnt="3"/>
      <dgm:spPr/>
    </dgm:pt>
    <dgm:pt modelId="{E12EF1C9-403F-4EAA-83BC-72F283DD7FA7}" type="pres">
      <dgm:prSet presAssocID="{EF22F6CF-BB86-417D-A38E-37D1E4F75523}" presName="imagNode" presStyleLbl="fgImgPlace1" presStyleIdx="1" presStyleCnt="3" custLinFactNeighborX="621"/>
      <dgm:spPr>
        <a:blipFill rotWithShape="1">
          <a:blip xmlns:r="http://schemas.openxmlformats.org/officeDocument/2006/relationships" r:embed="rId2"/>
          <a:srcRect/>
          <a:stretch>
            <a:fillRect l="-19000" r="-19000"/>
          </a:stretch>
        </a:blipFill>
      </dgm:spPr>
    </dgm:pt>
    <dgm:pt modelId="{8F898E77-41A1-4178-9BD4-1AE375B40D9D}" type="pres">
      <dgm:prSet presAssocID="{F9450BEE-C5AC-4B11-9ED1-6192D87CA79C}" presName="sibTrans" presStyleLbl="sibTrans2D1" presStyleIdx="0" presStyleCnt="0"/>
      <dgm:spPr/>
      <dgm:t>
        <a:bodyPr/>
        <a:lstStyle/>
        <a:p>
          <a:endParaRPr lang="en-US"/>
        </a:p>
      </dgm:t>
    </dgm:pt>
    <dgm:pt modelId="{AD1069AE-63A1-4BD4-AF8A-3E6D93017650}" type="pres">
      <dgm:prSet presAssocID="{3539FDC3-F8CE-4229-86FF-790B2F269EE6}" presName="compNode" presStyleCnt="0"/>
      <dgm:spPr/>
    </dgm:pt>
    <dgm:pt modelId="{A58B9AC9-98E6-4B50-870F-402DC7A62BC9}" type="pres">
      <dgm:prSet presAssocID="{3539FDC3-F8CE-4229-86FF-790B2F269EE6}" presName="node" presStyleLbl="node1" presStyleIdx="2" presStyleCnt="3">
        <dgm:presLayoutVars>
          <dgm:bulletEnabled val="1"/>
        </dgm:presLayoutVars>
      </dgm:prSet>
      <dgm:spPr/>
      <dgm:t>
        <a:bodyPr/>
        <a:lstStyle/>
        <a:p>
          <a:endParaRPr lang="en-US"/>
        </a:p>
      </dgm:t>
    </dgm:pt>
    <dgm:pt modelId="{7EC801C7-7C83-484C-BBCC-4486F73FD5C9}" type="pres">
      <dgm:prSet presAssocID="{3539FDC3-F8CE-4229-86FF-790B2F269EE6}" presName="invisiNode" presStyleLbl="node1" presStyleIdx="2" presStyleCnt="3"/>
      <dgm:spPr/>
    </dgm:pt>
    <dgm:pt modelId="{F2F5DC66-E0A0-430D-A4DD-B2813367271B}" type="pres">
      <dgm:prSet presAssocID="{3539FDC3-F8CE-4229-86FF-790B2F269EE6}" presName="imagNode" presStyleLbl="fgImgPlace1" presStyleIdx="2" presStyleCnt="3" custScaleY="100093"/>
      <dgm:spPr>
        <a:blipFill rotWithShape="1">
          <a:blip xmlns:r="http://schemas.openxmlformats.org/officeDocument/2006/relationships" r:embed="rId3"/>
          <a:srcRect/>
          <a:stretch>
            <a:fillRect t="-19000" b="-19000"/>
          </a:stretch>
        </a:blipFill>
      </dgm:spPr>
    </dgm:pt>
  </dgm:ptLst>
  <dgm:cxnLst>
    <dgm:cxn modelId="{A86535B8-79B1-4224-8AC6-4B8EACBFA8A5}" srcId="{59153C3F-2544-441D-90F2-BF9A84C615B1}" destId="{EF22F6CF-BB86-417D-A38E-37D1E4F75523}" srcOrd="1" destOrd="0" parTransId="{34A872AC-089A-4A74-8971-1F4E6BEA40F1}" sibTransId="{F9450BEE-C5AC-4B11-9ED1-6192D87CA79C}"/>
    <dgm:cxn modelId="{7E81134E-997B-4525-B6B4-87B156038F10}" srcId="{59153C3F-2544-441D-90F2-BF9A84C615B1}" destId="{2C92617C-5683-4355-9105-437205F26666}" srcOrd="0" destOrd="0" parTransId="{53F9E232-686D-4BDB-95E7-4C0F5B34EEF9}" sibTransId="{F2433D6B-A161-423B-A3CB-D0B96389E94E}"/>
    <dgm:cxn modelId="{90B22D21-4F1C-4EA3-A1EB-02B4E85EAB99}" type="presOf" srcId="{EF22F6CF-BB86-417D-A38E-37D1E4F75523}" destId="{2ECB201A-BA9E-47D3-8CB8-B48C8721B7F6}" srcOrd="0" destOrd="0" presId="urn:microsoft.com/office/officeart/2005/8/layout/pList2"/>
    <dgm:cxn modelId="{ECB8668B-3AEA-4AD5-A948-3EE8FF68F81A}" type="presOf" srcId="{59153C3F-2544-441D-90F2-BF9A84C615B1}" destId="{D3E17B4A-B089-4840-AC41-E5C8E32C1879}" srcOrd="0" destOrd="0" presId="urn:microsoft.com/office/officeart/2005/8/layout/pList2"/>
    <dgm:cxn modelId="{2E67D7E6-6D9C-45FA-90D9-64D9421ECE07}" type="presOf" srcId="{F9450BEE-C5AC-4B11-9ED1-6192D87CA79C}" destId="{8F898E77-41A1-4178-9BD4-1AE375B40D9D}" srcOrd="0" destOrd="0" presId="urn:microsoft.com/office/officeart/2005/8/layout/pList2"/>
    <dgm:cxn modelId="{951C0C7A-DE2A-4F35-9CD3-AE91642D51E5}" type="presOf" srcId="{3539FDC3-F8CE-4229-86FF-790B2F269EE6}" destId="{A58B9AC9-98E6-4B50-870F-402DC7A62BC9}" srcOrd="0" destOrd="0" presId="urn:microsoft.com/office/officeart/2005/8/layout/pList2"/>
    <dgm:cxn modelId="{94FE887B-88C8-4614-9E17-7901948A1492}" type="presOf" srcId="{2C92617C-5683-4355-9105-437205F26666}" destId="{264FAAD0-C4D7-4AFE-A050-926CE29DEF2A}" srcOrd="0" destOrd="0" presId="urn:microsoft.com/office/officeart/2005/8/layout/pList2"/>
    <dgm:cxn modelId="{C4AE8C1C-9321-480D-8E22-2BCE8B13382A}" srcId="{59153C3F-2544-441D-90F2-BF9A84C615B1}" destId="{3539FDC3-F8CE-4229-86FF-790B2F269EE6}" srcOrd="2" destOrd="0" parTransId="{BDC10810-4F1A-43AE-B972-265FA558FC28}" sibTransId="{2BE8728E-46F1-4E55-AE2F-1AA1F68304BB}"/>
    <dgm:cxn modelId="{4415CB83-34AD-4035-B67E-3E5450E7F9C4}" type="presOf" srcId="{F2433D6B-A161-423B-A3CB-D0B96389E94E}" destId="{3CAFE398-8D2D-4359-B78E-23622C7BFC2F}" srcOrd="0" destOrd="0" presId="urn:microsoft.com/office/officeart/2005/8/layout/pList2"/>
    <dgm:cxn modelId="{7AE145B9-4EF7-4323-8CF5-F9FA91BF610C}" type="presParOf" srcId="{D3E17B4A-B089-4840-AC41-E5C8E32C1879}" destId="{D00E8D09-10D8-4153-9576-56598FC8785C}" srcOrd="0" destOrd="0" presId="urn:microsoft.com/office/officeart/2005/8/layout/pList2"/>
    <dgm:cxn modelId="{73B7F44A-DD66-4843-ABA7-8F1E75D9C146}" type="presParOf" srcId="{D3E17B4A-B089-4840-AC41-E5C8E32C1879}" destId="{49588885-8B41-4DC8-A333-EAD30123529C}" srcOrd="1" destOrd="0" presId="urn:microsoft.com/office/officeart/2005/8/layout/pList2"/>
    <dgm:cxn modelId="{3AE8ACCD-88EE-4B1C-93D7-497978AEBDD9}" type="presParOf" srcId="{49588885-8B41-4DC8-A333-EAD30123529C}" destId="{EC049329-E6FA-4A9D-B833-159546207152}" srcOrd="0" destOrd="0" presId="urn:microsoft.com/office/officeart/2005/8/layout/pList2"/>
    <dgm:cxn modelId="{5428BED4-F2AD-4858-9C7D-37C48F5CCD60}" type="presParOf" srcId="{EC049329-E6FA-4A9D-B833-159546207152}" destId="{264FAAD0-C4D7-4AFE-A050-926CE29DEF2A}" srcOrd="0" destOrd="0" presId="urn:microsoft.com/office/officeart/2005/8/layout/pList2"/>
    <dgm:cxn modelId="{30479694-051E-4BB1-BF18-D3DA9211B58F}" type="presParOf" srcId="{EC049329-E6FA-4A9D-B833-159546207152}" destId="{FD96D464-614A-4C34-9502-A7C791A02AD1}" srcOrd="1" destOrd="0" presId="urn:microsoft.com/office/officeart/2005/8/layout/pList2"/>
    <dgm:cxn modelId="{A05209C9-44CA-46DE-AB3D-7DDF68881C8F}" type="presParOf" srcId="{EC049329-E6FA-4A9D-B833-159546207152}" destId="{C671E93C-EC65-47A3-B0BC-30C4629D9883}" srcOrd="2" destOrd="0" presId="urn:microsoft.com/office/officeart/2005/8/layout/pList2"/>
    <dgm:cxn modelId="{D8494C85-4F24-40B8-955D-5E5EB4AE86C3}" type="presParOf" srcId="{49588885-8B41-4DC8-A333-EAD30123529C}" destId="{3CAFE398-8D2D-4359-B78E-23622C7BFC2F}" srcOrd="1" destOrd="0" presId="urn:microsoft.com/office/officeart/2005/8/layout/pList2"/>
    <dgm:cxn modelId="{773C3A70-98D3-4F71-950D-58BC1496C902}" type="presParOf" srcId="{49588885-8B41-4DC8-A333-EAD30123529C}" destId="{B96D1FE9-25A6-4169-ACDA-F6D753F8102E}" srcOrd="2" destOrd="0" presId="urn:microsoft.com/office/officeart/2005/8/layout/pList2"/>
    <dgm:cxn modelId="{DB5F6F73-C716-42F2-ACA3-CFC92B99C531}" type="presParOf" srcId="{B96D1FE9-25A6-4169-ACDA-F6D753F8102E}" destId="{2ECB201A-BA9E-47D3-8CB8-B48C8721B7F6}" srcOrd="0" destOrd="0" presId="urn:microsoft.com/office/officeart/2005/8/layout/pList2"/>
    <dgm:cxn modelId="{5C3871E1-514A-4571-98DD-629AFCAC6EC7}" type="presParOf" srcId="{B96D1FE9-25A6-4169-ACDA-F6D753F8102E}" destId="{61DEEB86-DAA2-4F14-979B-5F3A48C7D53B}" srcOrd="1" destOrd="0" presId="urn:microsoft.com/office/officeart/2005/8/layout/pList2"/>
    <dgm:cxn modelId="{D1F394E1-29CF-4835-99DE-69CCB75C9CFA}" type="presParOf" srcId="{B96D1FE9-25A6-4169-ACDA-F6D753F8102E}" destId="{E12EF1C9-403F-4EAA-83BC-72F283DD7FA7}" srcOrd="2" destOrd="0" presId="urn:microsoft.com/office/officeart/2005/8/layout/pList2"/>
    <dgm:cxn modelId="{72413C89-EDF6-424B-9428-E5CBB898C571}" type="presParOf" srcId="{49588885-8B41-4DC8-A333-EAD30123529C}" destId="{8F898E77-41A1-4178-9BD4-1AE375B40D9D}" srcOrd="3" destOrd="0" presId="urn:microsoft.com/office/officeart/2005/8/layout/pList2"/>
    <dgm:cxn modelId="{CA33516D-EA1B-4711-9732-DD9BD5D38A1F}" type="presParOf" srcId="{49588885-8B41-4DC8-A333-EAD30123529C}" destId="{AD1069AE-63A1-4BD4-AF8A-3E6D93017650}" srcOrd="4" destOrd="0" presId="urn:microsoft.com/office/officeart/2005/8/layout/pList2"/>
    <dgm:cxn modelId="{7448A118-0DE8-42E7-BB74-FFF787997981}" type="presParOf" srcId="{AD1069AE-63A1-4BD4-AF8A-3E6D93017650}" destId="{A58B9AC9-98E6-4B50-870F-402DC7A62BC9}" srcOrd="0" destOrd="0" presId="urn:microsoft.com/office/officeart/2005/8/layout/pList2"/>
    <dgm:cxn modelId="{EE6B7D44-97E2-4A12-80EE-5F56210DC614}" type="presParOf" srcId="{AD1069AE-63A1-4BD4-AF8A-3E6D93017650}" destId="{7EC801C7-7C83-484C-BBCC-4486F73FD5C9}" srcOrd="1" destOrd="0" presId="urn:microsoft.com/office/officeart/2005/8/layout/pList2"/>
    <dgm:cxn modelId="{C37222A1-AF2A-4A34-8EB7-5157129F11C2}" type="presParOf" srcId="{AD1069AE-63A1-4BD4-AF8A-3E6D93017650}" destId="{F2F5DC66-E0A0-430D-A4DD-B2813367271B}"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3500A2-89D9-4E87-A497-8A0EB82D0576}" type="doc">
      <dgm:prSet loTypeId="urn:microsoft.com/office/officeart/2005/8/layout/hProcess9" loCatId="process" qsTypeId="urn:microsoft.com/office/officeart/2005/8/quickstyle/simple1" qsCatId="simple" csTypeId="urn:microsoft.com/office/officeart/2005/8/colors/accent1_2" csCatId="accent1" phldr="1"/>
      <dgm:spPr/>
    </dgm:pt>
    <dgm:pt modelId="{04EEBADF-FEA8-4575-8BC8-9400B13BFA51}">
      <dgm:prSet phldrT="[Text]"/>
      <dgm:spPr/>
      <dgm:t>
        <a:bodyPr/>
        <a:lstStyle/>
        <a:p>
          <a:r>
            <a:rPr lang="en-US" dirty="0" smtClean="0"/>
            <a:t>Routine</a:t>
          </a:r>
        </a:p>
        <a:p>
          <a:r>
            <a:rPr lang="en-US" dirty="0" smtClean="0"/>
            <a:t>140 Projects $38.2m</a:t>
          </a:r>
          <a:endParaRPr lang="en-US" dirty="0"/>
        </a:p>
      </dgm:t>
    </dgm:pt>
    <dgm:pt modelId="{5532E43E-9496-4D2E-BEEF-8CC2A70C03E2}" type="parTrans" cxnId="{67F034AC-BCB7-4908-9724-05999FBEF6E7}">
      <dgm:prSet/>
      <dgm:spPr/>
      <dgm:t>
        <a:bodyPr/>
        <a:lstStyle/>
        <a:p>
          <a:endParaRPr lang="en-US"/>
        </a:p>
      </dgm:t>
    </dgm:pt>
    <dgm:pt modelId="{04E7BFCE-F967-4D32-BE9B-9C7702D0A119}" type="sibTrans" cxnId="{67F034AC-BCB7-4908-9724-05999FBEF6E7}">
      <dgm:prSet/>
      <dgm:spPr/>
      <dgm:t>
        <a:bodyPr/>
        <a:lstStyle/>
        <a:p>
          <a:endParaRPr lang="en-US"/>
        </a:p>
      </dgm:t>
    </dgm:pt>
    <dgm:pt modelId="{6A2BE36D-922F-42A4-9A96-D82FA598DCFC}">
      <dgm:prSet phldrT="[Text]"/>
      <dgm:spPr/>
      <dgm:t>
        <a:bodyPr/>
        <a:lstStyle/>
        <a:p>
          <a:r>
            <a:rPr lang="en-US" dirty="0" smtClean="0"/>
            <a:t>Strategic/Contingency</a:t>
          </a:r>
        </a:p>
        <a:p>
          <a:r>
            <a:rPr lang="en-US" dirty="0" smtClean="0"/>
            <a:t>Est. $2m</a:t>
          </a:r>
          <a:endParaRPr lang="en-US" dirty="0"/>
        </a:p>
      </dgm:t>
    </dgm:pt>
    <dgm:pt modelId="{9F11F5BD-337C-46BF-8AD0-56F1267885D3}" type="parTrans" cxnId="{9310C7A6-A7F6-4F35-984E-61E26444A549}">
      <dgm:prSet/>
      <dgm:spPr/>
      <dgm:t>
        <a:bodyPr/>
        <a:lstStyle/>
        <a:p>
          <a:endParaRPr lang="en-US"/>
        </a:p>
      </dgm:t>
    </dgm:pt>
    <dgm:pt modelId="{00E93122-ECA3-4B5E-AC7E-5D793318EF18}" type="sibTrans" cxnId="{9310C7A6-A7F6-4F35-984E-61E26444A549}">
      <dgm:prSet/>
      <dgm:spPr/>
      <dgm:t>
        <a:bodyPr/>
        <a:lstStyle/>
        <a:p>
          <a:endParaRPr lang="en-US"/>
        </a:p>
      </dgm:t>
    </dgm:pt>
    <dgm:pt modelId="{E0FD0450-3BB0-4B67-B9CB-FC5CC501B8D8}">
      <dgm:prSet phldrT="[Text]"/>
      <dgm:spPr/>
      <dgm:t>
        <a:bodyPr/>
        <a:lstStyle/>
        <a:p>
          <a:r>
            <a:rPr lang="en-US" dirty="0" smtClean="0"/>
            <a:t>Construction/New Site Support</a:t>
          </a:r>
        </a:p>
        <a:p>
          <a:r>
            <a:rPr lang="en-US" dirty="0" smtClean="0"/>
            <a:t>$22m</a:t>
          </a:r>
          <a:endParaRPr lang="en-US" dirty="0"/>
        </a:p>
      </dgm:t>
    </dgm:pt>
    <dgm:pt modelId="{89FCEC86-1F02-4FCD-AD89-608418704DC4}" type="parTrans" cxnId="{EAA46459-21ED-4B52-9F12-26A104DF1DE9}">
      <dgm:prSet/>
      <dgm:spPr/>
      <dgm:t>
        <a:bodyPr/>
        <a:lstStyle/>
        <a:p>
          <a:endParaRPr lang="en-US"/>
        </a:p>
      </dgm:t>
    </dgm:pt>
    <dgm:pt modelId="{9867FC92-FC54-4936-826D-2E54438F9482}" type="sibTrans" cxnId="{EAA46459-21ED-4B52-9F12-26A104DF1DE9}">
      <dgm:prSet/>
      <dgm:spPr/>
      <dgm:t>
        <a:bodyPr/>
        <a:lstStyle/>
        <a:p>
          <a:endParaRPr lang="en-US"/>
        </a:p>
      </dgm:t>
    </dgm:pt>
    <dgm:pt modelId="{ED04AD7E-93FB-4E4B-84FB-2026BEBB2F8E}" type="pres">
      <dgm:prSet presAssocID="{533500A2-89D9-4E87-A497-8A0EB82D0576}" presName="CompostProcess" presStyleCnt="0">
        <dgm:presLayoutVars>
          <dgm:dir/>
          <dgm:resizeHandles val="exact"/>
        </dgm:presLayoutVars>
      </dgm:prSet>
      <dgm:spPr/>
    </dgm:pt>
    <dgm:pt modelId="{B31AB068-DF62-440A-94B9-267BF28F475F}" type="pres">
      <dgm:prSet presAssocID="{533500A2-89D9-4E87-A497-8A0EB82D0576}" presName="arrow" presStyleLbl="bgShp" presStyleIdx="0" presStyleCnt="1"/>
      <dgm:spPr/>
    </dgm:pt>
    <dgm:pt modelId="{34CCAF90-3551-42A3-A898-B49CFAF0566F}" type="pres">
      <dgm:prSet presAssocID="{533500A2-89D9-4E87-A497-8A0EB82D0576}" presName="linearProcess" presStyleCnt="0"/>
      <dgm:spPr/>
    </dgm:pt>
    <dgm:pt modelId="{50A4EC50-3901-49F5-96FF-FA169BEF7928}" type="pres">
      <dgm:prSet presAssocID="{04EEBADF-FEA8-4575-8BC8-9400B13BFA51}" presName="textNode" presStyleLbl="node1" presStyleIdx="0" presStyleCnt="3">
        <dgm:presLayoutVars>
          <dgm:bulletEnabled val="1"/>
        </dgm:presLayoutVars>
      </dgm:prSet>
      <dgm:spPr/>
      <dgm:t>
        <a:bodyPr/>
        <a:lstStyle/>
        <a:p>
          <a:endParaRPr lang="en-US"/>
        </a:p>
      </dgm:t>
    </dgm:pt>
    <dgm:pt modelId="{19CC24B8-BF7A-4B82-A2EE-C1E1251078E5}" type="pres">
      <dgm:prSet presAssocID="{04E7BFCE-F967-4D32-BE9B-9C7702D0A119}" presName="sibTrans" presStyleCnt="0"/>
      <dgm:spPr/>
    </dgm:pt>
    <dgm:pt modelId="{0B3508D4-5BC8-4820-9309-D513BF4DDE63}" type="pres">
      <dgm:prSet presAssocID="{6A2BE36D-922F-42A4-9A96-D82FA598DCFC}" presName="textNode" presStyleLbl="node1" presStyleIdx="1" presStyleCnt="3">
        <dgm:presLayoutVars>
          <dgm:bulletEnabled val="1"/>
        </dgm:presLayoutVars>
      </dgm:prSet>
      <dgm:spPr/>
      <dgm:t>
        <a:bodyPr/>
        <a:lstStyle/>
        <a:p>
          <a:endParaRPr lang="en-US"/>
        </a:p>
      </dgm:t>
    </dgm:pt>
    <dgm:pt modelId="{CD87D760-7C87-499B-83E7-5ED529D0AE4B}" type="pres">
      <dgm:prSet presAssocID="{00E93122-ECA3-4B5E-AC7E-5D793318EF18}" presName="sibTrans" presStyleCnt="0"/>
      <dgm:spPr/>
    </dgm:pt>
    <dgm:pt modelId="{60B43AB4-D677-4E27-8FFE-E8F0B90E3712}" type="pres">
      <dgm:prSet presAssocID="{E0FD0450-3BB0-4B67-B9CB-FC5CC501B8D8}" presName="textNode" presStyleLbl="node1" presStyleIdx="2" presStyleCnt="3">
        <dgm:presLayoutVars>
          <dgm:bulletEnabled val="1"/>
        </dgm:presLayoutVars>
      </dgm:prSet>
      <dgm:spPr/>
      <dgm:t>
        <a:bodyPr/>
        <a:lstStyle/>
        <a:p>
          <a:endParaRPr lang="en-US"/>
        </a:p>
      </dgm:t>
    </dgm:pt>
  </dgm:ptLst>
  <dgm:cxnLst>
    <dgm:cxn modelId="{8CA0C64F-D501-4F37-A33E-CBE2DD58E20E}" type="presOf" srcId="{6A2BE36D-922F-42A4-9A96-D82FA598DCFC}" destId="{0B3508D4-5BC8-4820-9309-D513BF4DDE63}" srcOrd="0" destOrd="0" presId="urn:microsoft.com/office/officeart/2005/8/layout/hProcess9"/>
    <dgm:cxn modelId="{1401909D-BBEC-4671-A241-C140E7648EF8}" type="presOf" srcId="{533500A2-89D9-4E87-A497-8A0EB82D0576}" destId="{ED04AD7E-93FB-4E4B-84FB-2026BEBB2F8E}" srcOrd="0" destOrd="0" presId="urn:microsoft.com/office/officeart/2005/8/layout/hProcess9"/>
    <dgm:cxn modelId="{9310C7A6-A7F6-4F35-984E-61E26444A549}" srcId="{533500A2-89D9-4E87-A497-8A0EB82D0576}" destId="{6A2BE36D-922F-42A4-9A96-D82FA598DCFC}" srcOrd="1" destOrd="0" parTransId="{9F11F5BD-337C-46BF-8AD0-56F1267885D3}" sibTransId="{00E93122-ECA3-4B5E-AC7E-5D793318EF18}"/>
    <dgm:cxn modelId="{EAA46459-21ED-4B52-9F12-26A104DF1DE9}" srcId="{533500A2-89D9-4E87-A497-8A0EB82D0576}" destId="{E0FD0450-3BB0-4B67-B9CB-FC5CC501B8D8}" srcOrd="2" destOrd="0" parTransId="{89FCEC86-1F02-4FCD-AD89-608418704DC4}" sibTransId="{9867FC92-FC54-4936-826D-2E54438F9482}"/>
    <dgm:cxn modelId="{67F034AC-BCB7-4908-9724-05999FBEF6E7}" srcId="{533500A2-89D9-4E87-A497-8A0EB82D0576}" destId="{04EEBADF-FEA8-4575-8BC8-9400B13BFA51}" srcOrd="0" destOrd="0" parTransId="{5532E43E-9496-4D2E-BEEF-8CC2A70C03E2}" sibTransId="{04E7BFCE-F967-4D32-BE9B-9C7702D0A119}"/>
    <dgm:cxn modelId="{FAFD0169-E6A0-47A5-8D4F-D684B064178D}" type="presOf" srcId="{E0FD0450-3BB0-4B67-B9CB-FC5CC501B8D8}" destId="{60B43AB4-D677-4E27-8FFE-E8F0B90E3712}" srcOrd="0" destOrd="0" presId="urn:microsoft.com/office/officeart/2005/8/layout/hProcess9"/>
    <dgm:cxn modelId="{02AB54C1-BFB3-44E6-8CBF-2526177DDEF1}" type="presOf" srcId="{04EEBADF-FEA8-4575-8BC8-9400B13BFA51}" destId="{50A4EC50-3901-49F5-96FF-FA169BEF7928}" srcOrd="0" destOrd="0" presId="urn:microsoft.com/office/officeart/2005/8/layout/hProcess9"/>
    <dgm:cxn modelId="{92A334DC-0168-4901-9104-CA72B2F09C31}" type="presParOf" srcId="{ED04AD7E-93FB-4E4B-84FB-2026BEBB2F8E}" destId="{B31AB068-DF62-440A-94B9-267BF28F475F}" srcOrd="0" destOrd="0" presId="urn:microsoft.com/office/officeart/2005/8/layout/hProcess9"/>
    <dgm:cxn modelId="{6C0F3A65-3C98-47A6-844A-961253284DC8}" type="presParOf" srcId="{ED04AD7E-93FB-4E4B-84FB-2026BEBB2F8E}" destId="{34CCAF90-3551-42A3-A898-B49CFAF0566F}" srcOrd="1" destOrd="0" presId="urn:microsoft.com/office/officeart/2005/8/layout/hProcess9"/>
    <dgm:cxn modelId="{2869D109-06E3-4709-8DA3-6AD3CBFDB471}" type="presParOf" srcId="{34CCAF90-3551-42A3-A898-B49CFAF0566F}" destId="{50A4EC50-3901-49F5-96FF-FA169BEF7928}" srcOrd="0" destOrd="0" presId="urn:microsoft.com/office/officeart/2005/8/layout/hProcess9"/>
    <dgm:cxn modelId="{4D60DA5C-EEEC-4590-B0D4-34DF6F23712F}" type="presParOf" srcId="{34CCAF90-3551-42A3-A898-B49CFAF0566F}" destId="{19CC24B8-BF7A-4B82-A2EE-C1E1251078E5}" srcOrd="1" destOrd="0" presId="urn:microsoft.com/office/officeart/2005/8/layout/hProcess9"/>
    <dgm:cxn modelId="{A58E7FCA-DFA9-4308-84E2-7BBE1144BEE6}" type="presParOf" srcId="{34CCAF90-3551-42A3-A898-B49CFAF0566F}" destId="{0B3508D4-5BC8-4820-9309-D513BF4DDE63}" srcOrd="2" destOrd="0" presId="urn:microsoft.com/office/officeart/2005/8/layout/hProcess9"/>
    <dgm:cxn modelId="{1E07E6DB-B50D-4AA3-A2CB-29E187A5A4C1}" type="presParOf" srcId="{34CCAF90-3551-42A3-A898-B49CFAF0566F}" destId="{CD87D760-7C87-499B-83E7-5ED529D0AE4B}" srcOrd="3" destOrd="0" presId="urn:microsoft.com/office/officeart/2005/8/layout/hProcess9"/>
    <dgm:cxn modelId="{1F780C95-9329-4556-A5AA-E74BEA44D3E2}" type="presParOf" srcId="{34CCAF90-3551-42A3-A898-B49CFAF0566F}" destId="{60B43AB4-D677-4E27-8FFE-E8F0B90E371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C46392-C793-46B9-9645-DB518A93333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11CD5AB-F5C9-41DA-AB80-62C6BF64E3FB}">
      <dgm:prSet phldrT="[Text]"/>
      <dgm:spPr>
        <a:xfrm>
          <a:off x="333832" y="1985"/>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Supply Chain</a:t>
          </a:r>
        </a:p>
      </dgm:t>
    </dgm:pt>
    <dgm:pt modelId="{EF506881-5DCE-401F-A218-BC7C57A708B2}" type="parTrans" cxnId="{F1941C49-8190-49F5-9F12-175B0C60E8F8}">
      <dgm:prSet/>
      <dgm:spPr/>
      <dgm:t>
        <a:bodyPr/>
        <a:lstStyle/>
        <a:p>
          <a:endParaRPr lang="en-US" b="1"/>
        </a:p>
      </dgm:t>
    </dgm:pt>
    <dgm:pt modelId="{2B8853B6-9AEA-4D9B-81A7-922C018EE0A9}" type="sibTrans" cxnId="{F1941C49-8190-49F5-9F12-175B0C60E8F8}">
      <dgm:prSet/>
      <dgm:spPr/>
      <dgm:t>
        <a:bodyPr/>
        <a:lstStyle/>
        <a:p>
          <a:endParaRPr lang="en-US" b="1"/>
        </a:p>
      </dgm:t>
    </dgm:pt>
    <dgm:pt modelId="{D82E5EBA-6740-46BC-BFF9-4DA350E5F62C}">
      <dgm:prSet phldrT="[Text]"/>
      <dgm:spPr>
        <a:xfrm>
          <a:off x="4675201" y="1985"/>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Marketing</a:t>
          </a:r>
        </a:p>
      </dgm:t>
    </dgm:pt>
    <dgm:pt modelId="{257553F6-D3FD-4694-9946-E3B700C3520C}" type="parTrans" cxnId="{9EB4FC5E-28B4-42F0-9F9E-F7042CFB5F6E}">
      <dgm:prSet/>
      <dgm:spPr/>
      <dgm:t>
        <a:bodyPr/>
        <a:lstStyle/>
        <a:p>
          <a:endParaRPr lang="en-US" b="1"/>
        </a:p>
      </dgm:t>
    </dgm:pt>
    <dgm:pt modelId="{AB9DE132-42CF-4350-856D-4201E7623AFB}" type="sibTrans" cxnId="{9EB4FC5E-28B4-42F0-9F9E-F7042CFB5F6E}">
      <dgm:prSet/>
      <dgm:spPr/>
      <dgm:t>
        <a:bodyPr/>
        <a:lstStyle/>
        <a:p>
          <a:endParaRPr lang="en-US" b="1"/>
        </a:p>
      </dgm:t>
    </dgm:pt>
    <dgm:pt modelId="{3C560BDF-C6EE-44F3-AB79-746B3690D9D9}">
      <dgm:prSet phldrT="[Text]"/>
      <dgm:spPr>
        <a:xfrm>
          <a:off x="333832" y="922881"/>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Human Resources</a:t>
          </a:r>
        </a:p>
      </dgm:t>
    </dgm:pt>
    <dgm:pt modelId="{28CF2282-FE04-4B58-B279-ABCFD8AE16A5}" type="parTrans" cxnId="{30E99247-BA71-4CA6-9AF6-3E03CCA63703}">
      <dgm:prSet/>
      <dgm:spPr/>
      <dgm:t>
        <a:bodyPr/>
        <a:lstStyle/>
        <a:p>
          <a:endParaRPr lang="en-US" b="1"/>
        </a:p>
      </dgm:t>
    </dgm:pt>
    <dgm:pt modelId="{828AD53E-AB81-4C88-B331-BF9FB44D9979}" type="sibTrans" cxnId="{30E99247-BA71-4CA6-9AF6-3E03CCA63703}">
      <dgm:prSet/>
      <dgm:spPr/>
      <dgm:t>
        <a:bodyPr/>
        <a:lstStyle/>
        <a:p>
          <a:endParaRPr lang="en-US" b="1"/>
        </a:p>
      </dgm:t>
    </dgm:pt>
    <dgm:pt modelId="{02BB8E50-D003-4C75-A3EA-614A797AC974}">
      <dgm:prSet phldrT="[Text]"/>
      <dgm:spPr>
        <a:xfrm>
          <a:off x="1780955" y="922881"/>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Finance</a:t>
          </a:r>
        </a:p>
      </dgm:t>
    </dgm:pt>
    <dgm:pt modelId="{23B38114-C82B-41C5-AA3A-69FA82C80D61}" type="parTrans" cxnId="{A70DB21D-E1B0-4824-92E2-E8810ABC94B4}">
      <dgm:prSet/>
      <dgm:spPr/>
      <dgm:t>
        <a:bodyPr/>
        <a:lstStyle/>
        <a:p>
          <a:endParaRPr lang="en-US" b="1"/>
        </a:p>
      </dgm:t>
    </dgm:pt>
    <dgm:pt modelId="{8B1B6435-42F2-4503-A772-DCA445CE2BB5}" type="sibTrans" cxnId="{A70DB21D-E1B0-4824-92E2-E8810ABC94B4}">
      <dgm:prSet/>
      <dgm:spPr/>
      <dgm:t>
        <a:bodyPr/>
        <a:lstStyle/>
        <a:p>
          <a:endParaRPr lang="en-US" b="1"/>
        </a:p>
      </dgm:t>
    </dgm:pt>
    <dgm:pt modelId="{100D7FD9-D7F9-4BAE-AC6D-1788CB08112B}">
      <dgm:prSet phldrT="[Text]"/>
      <dgm:spPr>
        <a:xfrm>
          <a:off x="1780955" y="1843778"/>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Revenue Cycle</a:t>
          </a:r>
        </a:p>
      </dgm:t>
    </dgm:pt>
    <dgm:pt modelId="{E852012B-302A-4AB3-967E-749F06BEA57B}" type="parTrans" cxnId="{17E84BEC-3B29-49AC-9535-04155D1D4F0D}">
      <dgm:prSet/>
      <dgm:spPr/>
      <dgm:t>
        <a:bodyPr/>
        <a:lstStyle/>
        <a:p>
          <a:endParaRPr lang="en-US" b="1"/>
        </a:p>
      </dgm:t>
    </dgm:pt>
    <dgm:pt modelId="{131FFF02-8491-4874-B9C1-01B3D38B45CA}" type="sibTrans" cxnId="{17E84BEC-3B29-49AC-9535-04155D1D4F0D}">
      <dgm:prSet/>
      <dgm:spPr/>
      <dgm:t>
        <a:bodyPr/>
        <a:lstStyle/>
        <a:p>
          <a:endParaRPr lang="en-US" b="1"/>
        </a:p>
      </dgm:t>
    </dgm:pt>
    <dgm:pt modelId="{BFBE3FDD-B2ED-45DC-8483-FECCE625BCE5}">
      <dgm:prSet/>
      <dgm:spPr>
        <a:xfrm>
          <a:off x="3228078" y="922881"/>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IT Infrastructure/ Hardware</a:t>
          </a:r>
        </a:p>
      </dgm:t>
    </dgm:pt>
    <dgm:pt modelId="{0F1D33A6-839B-4EED-9EC2-544D4D307B8E}" type="parTrans" cxnId="{6BD5AB6F-61D3-4CC4-8B10-D30E8FFD2C94}">
      <dgm:prSet/>
      <dgm:spPr/>
      <dgm:t>
        <a:bodyPr/>
        <a:lstStyle/>
        <a:p>
          <a:endParaRPr lang="en-US" b="1"/>
        </a:p>
      </dgm:t>
    </dgm:pt>
    <dgm:pt modelId="{1E6A93B0-139D-4A2A-A997-F6D147C27D25}" type="sibTrans" cxnId="{6BD5AB6F-61D3-4CC4-8B10-D30E8FFD2C94}">
      <dgm:prSet/>
      <dgm:spPr/>
      <dgm:t>
        <a:bodyPr/>
        <a:lstStyle/>
        <a:p>
          <a:endParaRPr lang="en-US" b="1"/>
        </a:p>
      </dgm:t>
    </dgm:pt>
    <dgm:pt modelId="{53AB3EC6-0774-4C91-BCFB-1FF7F1441346}">
      <dgm:prSet/>
      <dgm:spPr>
        <a:xfrm>
          <a:off x="4675201" y="922881"/>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IT – Business Applications</a:t>
          </a:r>
        </a:p>
      </dgm:t>
    </dgm:pt>
    <dgm:pt modelId="{A230C4D8-3EA1-4BD3-840A-6F65E9087F56}" type="parTrans" cxnId="{8F4B2027-729E-43DC-AF01-8BCC0DD182F3}">
      <dgm:prSet/>
      <dgm:spPr/>
      <dgm:t>
        <a:bodyPr/>
        <a:lstStyle/>
        <a:p>
          <a:endParaRPr lang="en-US" b="1"/>
        </a:p>
      </dgm:t>
    </dgm:pt>
    <dgm:pt modelId="{09B12307-3D7B-4129-BA5A-4849E9B67B52}" type="sibTrans" cxnId="{8F4B2027-729E-43DC-AF01-8BCC0DD182F3}">
      <dgm:prSet/>
      <dgm:spPr/>
      <dgm:t>
        <a:bodyPr/>
        <a:lstStyle/>
        <a:p>
          <a:endParaRPr lang="en-US" b="1"/>
        </a:p>
      </dgm:t>
    </dgm:pt>
    <dgm:pt modelId="{03CFD2DA-A548-4189-9072-C6AAF4E0BEA0}">
      <dgm:prSet/>
      <dgm:spPr>
        <a:xfrm>
          <a:off x="333832" y="1843778"/>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IT – Clinical Applications</a:t>
          </a:r>
        </a:p>
      </dgm:t>
    </dgm:pt>
    <dgm:pt modelId="{6BD321D4-DFC0-479E-A4EF-61E3F4F42E82}" type="parTrans" cxnId="{433A016E-2297-43E1-85EA-A6D803038EE9}">
      <dgm:prSet/>
      <dgm:spPr/>
      <dgm:t>
        <a:bodyPr/>
        <a:lstStyle/>
        <a:p>
          <a:endParaRPr lang="en-US" b="1"/>
        </a:p>
      </dgm:t>
    </dgm:pt>
    <dgm:pt modelId="{18601CBC-66F0-4C2A-904A-0FC7A088012B}" type="sibTrans" cxnId="{433A016E-2297-43E1-85EA-A6D803038EE9}">
      <dgm:prSet/>
      <dgm:spPr/>
      <dgm:t>
        <a:bodyPr/>
        <a:lstStyle/>
        <a:p>
          <a:endParaRPr lang="en-US" b="1"/>
        </a:p>
      </dgm:t>
    </dgm:pt>
    <dgm:pt modelId="{AE0525AC-60CD-46E9-9757-949004152DB5}">
      <dgm:prSet/>
      <dgm:spPr>
        <a:xfrm>
          <a:off x="3228078" y="1843778"/>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Health Information Management</a:t>
          </a:r>
        </a:p>
      </dgm:t>
    </dgm:pt>
    <dgm:pt modelId="{6BEAE669-FD76-463C-ADD6-B2854AE33DFB}" type="parTrans" cxnId="{66FF91B6-FE9E-44F1-801C-E51E76E405ED}">
      <dgm:prSet/>
      <dgm:spPr/>
      <dgm:t>
        <a:bodyPr/>
        <a:lstStyle/>
        <a:p>
          <a:endParaRPr lang="en-US" b="1"/>
        </a:p>
      </dgm:t>
    </dgm:pt>
    <dgm:pt modelId="{CE3A9800-751E-4FEC-9B69-6E679A6E752B}" type="sibTrans" cxnId="{66FF91B6-FE9E-44F1-801C-E51E76E405ED}">
      <dgm:prSet/>
      <dgm:spPr/>
      <dgm:t>
        <a:bodyPr/>
        <a:lstStyle/>
        <a:p>
          <a:endParaRPr lang="en-US" b="1"/>
        </a:p>
      </dgm:t>
    </dgm:pt>
    <dgm:pt modelId="{76C64872-201A-4D1B-ADC8-139C8A5E3D11}">
      <dgm:prSet/>
      <dgm:spPr>
        <a:xfrm>
          <a:off x="4675201" y="1843778"/>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Print Services</a:t>
          </a:r>
        </a:p>
      </dgm:t>
    </dgm:pt>
    <dgm:pt modelId="{2BF44E0C-B0AC-4AB6-9C7A-71A62B83D261}" type="parTrans" cxnId="{9B57999B-C1A0-49AD-A675-48B9D320A68B}">
      <dgm:prSet/>
      <dgm:spPr/>
      <dgm:t>
        <a:bodyPr/>
        <a:lstStyle/>
        <a:p>
          <a:endParaRPr lang="en-US" b="1"/>
        </a:p>
      </dgm:t>
    </dgm:pt>
    <dgm:pt modelId="{FB5BD0F5-7C74-4F22-9714-FBB1E0800551}" type="sibTrans" cxnId="{9B57999B-C1A0-49AD-A675-48B9D320A68B}">
      <dgm:prSet/>
      <dgm:spPr/>
      <dgm:t>
        <a:bodyPr/>
        <a:lstStyle/>
        <a:p>
          <a:endParaRPr lang="en-US" b="1"/>
        </a:p>
      </dgm:t>
    </dgm:pt>
    <dgm:pt modelId="{BF75F0BE-F345-4929-99B5-5E216261E141}">
      <dgm:prSet/>
      <dgm:spPr>
        <a:xfrm>
          <a:off x="1057394" y="2764674"/>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Facilities</a:t>
          </a:r>
        </a:p>
      </dgm:t>
    </dgm:pt>
    <dgm:pt modelId="{CB2473EB-63D3-40BF-BEB2-B65F0E1B22CB}" type="parTrans" cxnId="{67318933-F9E5-44DE-9C49-7893E2BBBF4A}">
      <dgm:prSet/>
      <dgm:spPr/>
      <dgm:t>
        <a:bodyPr/>
        <a:lstStyle/>
        <a:p>
          <a:endParaRPr lang="en-US" b="1"/>
        </a:p>
      </dgm:t>
    </dgm:pt>
    <dgm:pt modelId="{15D22F3D-04EC-4872-8E77-D462119011A0}" type="sibTrans" cxnId="{67318933-F9E5-44DE-9C49-7893E2BBBF4A}">
      <dgm:prSet/>
      <dgm:spPr/>
      <dgm:t>
        <a:bodyPr/>
        <a:lstStyle/>
        <a:p>
          <a:endParaRPr lang="en-US" b="1"/>
        </a:p>
      </dgm:t>
    </dgm:pt>
    <dgm:pt modelId="{1B8703D4-2193-48F1-A25E-70695575C6BC}">
      <dgm:prSet/>
      <dgm:spPr>
        <a:xfrm>
          <a:off x="1780955" y="1985"/>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Environmental Services &amp; Patient Transportation</a:t>
          </a:r>
        </a:p>
      </dgm:t>
    </dgm:pt>
    <dgm:pt modelId="{23CE83CB-21C5-44D7-8561-CA09D002D8E9}" type="parTrans" cxnId="{270DD14C-3312-41D3-B60A-7B703676DC53}">
      <dgm:prSet/>
      <dgm:spPr/>
      <dgm:t>
        <a:bodyPr/>
        <a:lstStyle/>
        <a:p>
          <a:endParaRPr lang="en-US" b="1"/>
        </a:p>
      </dgm:t>
    </dgm:pt>
    <dgm:pt modelId="{21A1EADD-AA95-4FE8-8594-F10461064E59}" type="sibTrans" cxnId="{270DD14C-3312-41D3-B60A-7B703676DC53}">
      <dgm:prSet/>
      <dgm:spPr/>
      <dgm:t>
        <a:bodyPr/>
        <a:lstStyle/>
        <a:p>
          <a:endParaRPr lang="en-US" b="1"/>
        </a:p>
      </dgm:t>
    </dgm:pt>
    <dgm:pt modelId="{9355EE09-103D-458D-9436-2F7924AB4944}">
      <dgm:prSet/>
      <dgm:spPr>
        <a:xfrm>
          <a:off x="3228078" y="1985"/>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Food Services</a:t>
          </a:r>
        </a:p>
      </dgm:t>
    </dgm:pt>
    <dgm:pt modelId="{5EDF289C-8E5B-4FA8-B0E7-686F2EC830AA}" type="parTrans" cxnId="{258B367A-3CFA-458B-8C38-4B7395566928}">
      <dgm:prSet/>
      <dgm:spPr/>
      <dgm:t>
        <a:bodyPr/>
        <a:lstStyle/>
        <a:p>
          <a:endParaRPr lang="en-US" b="1"/>
        </a:p>
      </dgm:t>
    </dgm:pt>
    <dgm:pt modelId="{78D2CA06-B421-4D2E-8B1B-1873B5F15505}" type="sibTrans" cxnId="{258B367A-3CFA-458B-8C38-4B7395566928}">
      <dgm:prSet/>
      <dgm:spPr/>
      <dgm:t>
        <a:bodyPr/>
        <a:lstStyle/>
        <a:p>
          <a:endParaRPr lang="en-US" b="1"/>
        </a:p>
      </dgm:t>
    </dgm:pt>
    <dgm:pt modelId="{1117371E-91C0-42EB-9082-D79564DB3964}">
      <dgm:prSet/>
      <dgm:spPr>
        <a:xfrm>
          <a:off x="2504516" y="2764674"/>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International Department</a:t>
          </a:r>
        </a:p>
      </dgm:t>
    </dgm:pt>
    <dgm:pt modelId="{1C79D84E-B22C-4BD7-B2F4-3E1726F287D9}" type="parTrans" cxnId="{C75A381C-B5AE-4DA7-9BA1-3841A3ACF1FE}">
      <dgm:prSet/>
      <dgm:spPr/>
      <dgm:t>
        <a:bodyPr/>
        <a:lstStyle/>
        <a:p>
          <a:endParaRPr lang="en-US" b="1"/>
        </a:p>
      </dgm:t>
    </dgm:pt>
    <dgm:pt modelId="{74A899C3-E144-453F-BA08-01895FA7D68B}" type="sibTrans" cxnId="{C75A381C-B5AE-4DA7-9BA1-3841A3ACF1FE}">
      <dgm:prSet/>
      <dgm:spPr/>
      <dgm:t>
        <a:bodyPr/>
        <a:lstStyle/>
        <a:p>
          <a:endParaRPr lang="en-US" b="1"/>
        </a:p>
      </dgm:t>
    </dgm:pt>
    <dgm:pt modelId="{474F548B-5E28-4EAB-8959-F3F31AAC6573}">
      <dgm:prSet/>
      <dgm:spPr>
        <a:xfrm>
          <a:off x="3951639" y="2764674"/>
          <a:ext cx="1315566" cy="789339"/>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ln>
        <a:effectLst/>
      </dgm:spPr>
      <dgm:t>
        <a:bodyPr/>
        <a:lstStyle/>
        <a:p>
          <a:pPr>
            <a:buNone/>
          </a:pPr>
          <a:r>
            <a:rPr lang="en-US" b="1" dirty="0">
              <a:solidFill>
                <a:srgbClr val="FFFFFF"/>
              </a:solidFill>
              <a:latin typeface="Arial"/>
              <a:ea typeface="+mn-ea"/>
              <a:cs typeface="+mn-cs"/>
            </a:rPr>
            <a:t>Business Development &amp; Strategy</a:t>
          </a:r>
        </a:p>
      </dgm:t>
    </dgm:pt>
    <dgm:pt modelId="{9751F737-1C57-42D9-9279-D2F1B24670CA}" type="parTrans" cxnId="{E0A5F320-1734-420A-BF42-3B6A723375DF}">
      <dgm:prSet/>
      <dgm:spPr/>
      <dgm:t>
        <a:bodyPr/>
        <a:lstStyle/>
        <a:p>
          <a:endParaRPr lang="en-US" b="1"/>
        </a:p>
      </dgm:t>
    </dgm:pt>
    <dgm:pt modelId="{79952773-3ECF-40C3-AF0C-89E8FBA096DF}" type="sibTrans" cxnId="{E0A5F320-1734-420A-BF42-3B6A723375DF}">
      <dgm:prSet/>
      <dgm:spPr/>
      <dgm:t>
        <a:bodyPr/>
        <a:lstStyle/>
        <a:p>
          <a:endParaRPr lang="en-US" b="1"/>
        </a:p>
      </dgm:t>
    </dgm:pt>
    <dgm:pt modelId="{8754911A-0FDC-4850-97EC-8E204A72994D}" type="pres">
      <dgm:prSet presAssocID="{2DC46392-C793-46B9-9645-DB518A933331}" presName="diagram" presStyleCnt="0">
        <dgm:presLayoutVars>
          <dgm:dir/>
          <dgm:resizeHandles val="exact"/>
        </dgm:presLayoutVars>
      </dgm:prSet>
      <dgm:spPr/>
      <dgm:t>
        <a:bodyPr/>
        <a:lstStyle/>
        <a:p>
          <a:endParaRPr lang="en-US"/>
        </a:p>
      </dgm:t>
    </dgm:pt>
    <dgm:pt modelId="{96DBC54F-ECF9-4DDE-9325-F2A0A247838E}" type="pres">
      <dgm:prSet presAssocID="{F11CD5AB-F5C9-41DA-AB80-62C6BF64E3FB}" presName="node" presStyleLbl="node1" presStyleIdx="0" presStyleCnt="15">
        <dgm:presLayoutVars>
          <dgm:bulletEnabled val="1"/>
        </dgm:presLayoutVars>
      </dgm:prSet>
      <dgm:spPr/>
      <dgm:t>
        <a:bodyPr/>
        <a:lstStyle/>
        <a:p>
          <a:endParaRPr lang="en-US"/>
        </a:p>
      </dgm:t>
    </dgm:pt>
    <dgm:pt modelId="{7012BD93-0F4D-400F-82DF-E6F27F695FE5}" type="pres">
      <dgm:prSet presAssocID="{2B8853B6-9AEA-4D9B-81A7-922C018EE0A9}" presName="sibTrans" presStyleCnt="0"/>
      <dgm:spPr/>
    </dgm:pt>
    <dgm:pt modelId="{CAFFCB55-0D8C-4255-82FB-DB683FEC1076}" type="pres">
      <dgm:prSet presAssocID="{1B8703D4-2193-48F1-A25E-70695575C6BC}" presName="node" presStyleLbl="node1" presStyleIdx="1" presStyleCnt="15">
        <dgm:presLayoutVars>
          <dgm:bulletEnabled val="1"/>
        </dgm:presLayoutVars>
      </dgm:prSet>
      <dgm:spPr/>
      <dgm:t>
        <a:bodyPr/>
        <a:lstStyle/>
        <a:p>
          <a:endParaRPr lang="en-US"/>
        </a:p>
      </dgm:t>
    </dgm:pt>
    <dgm:pt modelId="{F3ECE7A9-236B-4569-967A-E28E1B77D7D4}" type="pres">
      <dgm:prSet presAssocID="{21A1EADD-AA95-4FE8-8594-F10461064E59}" presName="sibTrans" presStyleCnt="0"/>
      <dgm:spPr/>
    </dgm:pt>
    <dgm:pt modelId="{F8B5C715-F692-438D-BB37-8CD8B74701FC}" type="pres">
      <dgm:prSet presAssocID="{9355EE09-103D-458D-9436-2F7924AB4944}" presName="node" presStyleLbl="node1" presStyleIdx="2" presStyleCnt="15">
        <dgm:presLayoutVars>
          <dgm:bulletEnabled val="1"/>
        </dgm:presLayoutVars>
      </dgm:prSet>
      <dgm:spPr/>
      <dgm:t>
        <a:bodyPr/>
        <a:lstStyle/>
        <a:p>
          <a:endParaRPr lang="en-US"/>
        </a:p>
      </dgm:t>
    </dgm:pt>
    <dgm:pt modelId="{5B2EFD62-7F5C-4DB0-AC5F-7A96A5AB8F03}" type="pres">
      <dgm:prSet presAssocID="{78D2CA06-B421-4D2E-8B1B-1873B5F15505}" presName="sibTrans" presStyleCnt="0"/>
      <dgm:spPr/>
    </dgm:pt>
    <dgm:pt modelId="{B2309335-E822-4AB6-A7C5-9802D1AB8B79}" type="pres">
      <dgm:prSet presAssocID="{D82E5EBA-6740-46BC-BFF9-4DA350E5F62C}" presName="node" presStyleLbl="node1" presStyleIdx="3" presStyleCnt="15">
        <dgm:presLayoutVars>
          <dgm:bulletEnabled val="1"/>
        </dgm:presLayoutVars>
      </dgm:prSet>
      <dgm:spPr/>
      <dgm:t>
        <a:bodyPr/>
        <a:lstStyle/>
        <a:p>
          <a:endParaRPr lang="en-US"/>
        </a:p>
      </dgm:t>
    </dgm:pt>
    <dgm:pt modelId="{B65412A3-76C0-4ED8-82B8-ED8EAE3751B5}" type="pres">
      <dgm:prSet presAssocID="{AB9DE132-42CF-4350-856D-4201E7623AFB}" presName="sibTrans" presStyleCnt="0"/>
      <dgm:spPr/>
    </dgm:pt>
    <dgm:pt modelId="{2A605C32-5746-4615-B99A-6C919B232789}" type="pres">
      <dgm:prSet presAssocID="{3C560BDF-C6EE-44F3-AB79-746B3690D9D9}" presName="node" presStyleLbl="node1" presStyleIdx="4" presStyleCnt="15">
        <dgm:presLayoutVars>
          <dgm:bulletEnabled val="1"/>
        </dgm:presLayoutVars>
      </dgm:prSet>
      <dgm:spPr/>
      <dgm:t>
        <a:bodyPr/>
        <a:lstStyle/>
        <a:p>
          <a:endParaRPr lang="en-US"/>
        </a:p>
      </dgm:t>
    </dgm:pt>
    <dgm:pt modelId="{36085D38-939C-48FA-A2DC-A9BBD5922FEE}" type="pres">
      <dgm:prSet presAssocID="{828AD53E-AB81-4C88-B331-BF9FB44D9979}" presName="sibTrans" presStyleCnt="0"/>
      <dgm:spPr/>
    </dgm:pt>
    <dgm:pt modelId="{3AB32F7B-9DF9-4328-B0FB-93B881FA6371}" type="pres">
      <dgm:prSet presAssocID="{02BB8E50-D003-4C75-A3EA-614A797AC974}" presName="node" presStyleLbl="node1" presStyleIdx="5" presStyleCnt="15">
        <dgm:presLayoutVars>
          <dgm:bulletEnabled val="1"/>
        </dgm:presLayoutVars>
      </dgm:prSet>
      <dgm:spPr/>
      <dgm:t>
        <a:bodyPr/>
        <a:lstStyle/>
        <a:p>
          <a:endParaRPr lang="en-US"/>
        </a:p>
      </dgm:t>
    </dgm:pt>
    <dgm:pt modelId="{B47DACD9-1752-40CA-937B-552E1DBAB236}" type="pres">
      <dgm:prSet presAssocID="{8B1B6435-42F2-4503-A772-DCA445CE2BB5}" presName="sibTrans" presStyleCnt="0"/>
      <dgm:spPr/>
    </dgm:pt>
    <dgm:pt modelId="{F45C3B82-12EA-4925-9590-A0C11A6AAEB5}" type="pres">
      <dgm:prSet presAssocID="{BFBE3FDD-B2ED-45DC-8483-FECCE625BCE5}" presName="node" presStyleLbl="node1" presStyleIdx="6" presStyleCnt="15">
        <dgm:presLayoutVars>
          <dgm:bulletEnabled val="1"/>
        </dgm:presLayoutVars>
      </dgm:prSet>
      <dgm:spPr/>
      <dgm:t>
        <a:bodyPr/>
        <a:lstStyle/>
        <a:p>
          <a:endParaRPr lang="en-US"/>
        </a:p>
      </dgm:t>
    </dgm:pt>
    <dgm:pt modelId="{BB68F8C8-6B9E-4511-890A-DC0BC15793EB}" type="pres">
      <dgm:prSet presAssocID="{1E6A93B0-139D-4A2A-A997-F6D147C27D25}" presName="sibTrans" presStyleCnt="0"/>
      <dgm:spPr/>
    </dgm:pt>
    <dgm:pt modelId="{02265794-24DD-4865-93D9-111C95C7F2CC}" type="pres">
      <dgm:prSet presAssocID="{53AB3EC6-0774-4C91-BCFB-1FF7F1441346}" presName="node" presStyleLbl="node1" presStyleIdx="7" presStyleCnt="15">
        <dgm:presLayoutVars>
          <dgm:bulletEnabled val="1"/>
        </dgm:presLayoutVars>
      </dgm:prSet>
      <dgm:spPr/>
      <dgm:t>
        <a:bodyPr/>
        <a:lstStyle/>
        <a:p>
          <a:endParaRPr lang="en-US"/>
        </a:p>
      </dgm:t>
    </dgm:pt>
    <dgm:pt modelId="{3F7515DC-21BD-4002-AC19-1BBA0B811882}" type="pres">
      <dgm:prSet presAssocID="{09B12307-3D7B-4129-BA5A-4849E9B67B52}" presName="sibTrans" presStyleCnt="0"/>
      <dgm:spPr/>
    </dgm:pt>
    <dgm:pt modelId="{B72F93A7-04DF-4E47-820C-BC5EF5DA6B1C}" type="pres">
      <dgm:prSet presAssocID="{03CFD2DA-A548-4189-9072-C6AAF4E0BEA0}" presName="node" presStyleLbl="node1" presStyleIdx="8" presStyleCnt="15">
        <dgm:presLayoutVars>
          <dgm:bulletEnabled val="1"/>
        </dgm:presLayoutVars>
      </dgm:prSet>
      <dgm:spPr/>
      <dgm:t>
        <a:bodyPr/>
        <a:lstStyle/>
        <a:p>
          <a:endParaRPr lang="en-US"/>
        </a:p>
      </dgm:t>
    </dgm:pt>
    <dgm:pt modelId="{B789BBCA-B4D3-4A74-8ED1-576F5577EDD2}" type="pres">
      <dgm:prSet presAssocID="{18601CBC-66F0-4C2A-904A-0FC7A088012B}" presName="sibTrans" presStyleCnt="0"/>
      <dgm:spPr/>
    </dgm:pt>
    <dgm:pt modelId="{2D80B791-B50E-4718-AC15-D44A0F23834A}" type="pres">
      <dgm:prSet presAssocID="{100D7FD9-D7F9-4BAE-AC6D-1788CB08112B}" presName="node" presStyleLbl="node1" presStyleIdx="9" presStyleCnt="15">
        <dgm:presLayoutVars>
          <dgm:bulletEnabled val="1"/>
        </dgm:presLayoutVars>
      </dgm:prSet>
      <dgm:spPr/>
      <dgm:t>
        <a:bodyPr/>
        <a:lstStyle/>
        <a:p>
          <a:endParaRPr lang="en-US"/>
        </a:p>
      </dgm:t>
    </dgm:pt>
    <dgm:pt modelId="{2F5BC214-FACD-4931-8674-ABE23E28240D}" type="pres">
      <dgm:prSet presAssocID="{131FFF02-8491-4874-B9C1-01B3D38B45CA}" presName="sibTrans" presStyleCnt="0"/>
      <dgm:spPr/>
    </dgm:pt>
    <dgm:pt modelId="{250DDAD4-CA09-4C32-A9EA-AD65771BF6B0}" type="pres">
      <dgm:prSet presAssocID="{AE0525AC-60CD-46E9-9757-949004152DB5}" presName="node" presStyleLbl="node1" presStyleIdx="10" presStyleCnt="15">
        <dgm:presLayoutVars>
          <dgm:bulletEnabled val="1"/>
        </dgm:presLayoutVars>
      </dgm:prSet>
      <dgm:spPr/>
      <dgm:t>
        <a:bodyPr/>
        <a:lstStyle/>
        <a:p>
          <a:endParaRPr lang="en-US"/>
        </a:p>
      </dgm:t>
    </dgm:pt>
    <dgm:pt modelId="{5055A8CA-6FC5-4DFA-AE45-43F2B40BA878}" type="pres">
      <dgm:prSet presAssocID="{CE3A9800-751E-4FEC-9B69-6E679A6E752B}" presName="sibTrans" presStyleCnt="0"/>
      <dgm:spPr/>
    </dgm:pt>
    <dgm:pt modelId="{FCCC98AA-6E40-431C-919B-A20EDCF750FC}" type="pres">
      <dgm:prSet presAssocID="{76C64872-201A-4D1B-ADC8-139C8A5E3D11}" presName="node" presStyleLbl="node1" presStyleIdx="11" presStyleCnt="15">
        <dgm:presLayoutVars>
          <dgm:bulletEnabled val="1"/>
        </dgm:presLayoutVars>
      </dgm:prSet>
      <dgm:spPr/>
      <dgm:t>
        <a:bodyPr/>
        <a:lstStyle/>
        <a:p>
          <a:endParaRPr lang="en-US"/>
        </a:p>
      </dgm:t>
    </dgm:pt>
    <dgm:pt modelId="{6067D09C-F543-4364-8098-83C9D3247834}" type="pres">
      <dgm:prSet presAssocID="{FB5BD0F5-7C74-4F22-9714-FBB1E0800551}" presName="sibTrans" presStyleCnt="0"/>
      <dgm:spPr/>
    </dgm:pt>
    <dgm:pt modelId="{1D9C3D8B-5CCF-4A32-AB23-B8D63C1FFC3A}" type="pres">
      <dgm:prSet presAssocID="{BF75F0BE-F345-4929-99B5-5E216261E141}" presName="node" presStyleLbl="node1" presStyleIdx="12" presStyleCnt="15">
        <dgm:presLayoutVars>
          <dgm:bulletEnabled val="1"/>
        </dgm:presLayoutVars>
      </dgm:prSet>
      <dgm:spPr/>
      <dgm:t>
        <a:bodyPr/>
        <a:lstStyle/>
        <a:p>
          <a:endParaRPr lang="en-US"/>
        </a:p>
      </dgm:t>
    </dgm:pt>
    <dgm:pt modelId="{429C6654-1C55-4B0E-A089-80C01BB1B972}" type="pres">
      <dgm:prSet presAssocID="{15D22F3D-04EC-4872-8E77-D462119011A0}" presName="sibTrans" presStyleCnt="0"/>
      <dgm:spPr/>
    </dgm:pt>
    <dgm:pt modelId="{649C2175-C12F-4177-8A61-278334D429B5}" type="pres">
      <dgm:prSet presAssocID="{1117371E-91C0-42EB-9082-D79564DB3964}" presName="node" presStyleLbl="node1" presStyleIdx="13" presStyleCnt="15">
        <dgm:presLayoutVars>
          <dgm:bulletEnabled val="1"/>
        </dgm:presLayoutVars>
      </dgm:prSet>
      <dgm:spPr/>
      <dgm:t>
        <a:bodyPr/>
        <a:lstStyle/>
        <a:p>
          <a:endParaRPr lang="en-US"/>
        </a:p>
      </dgm:t>
    </dgm:pt>
    <dgm:pt modelId="{3F9C786B-598A-4A23-A507-3DA79EC637FB}" type="pres">
      <dgm:prSet presAssocID="{74A899C3-E144-453F-BA08-01895FA7D68B}" presName="sibTrans" presStyleCnt="0"/>
      <dgm:spPr/>
    </dgm:pt>
    <dgm:pt modelId="{AB5B9FA5-6CD5-468F-A797-32EE04740371}" type="pres">
      <dgm:prSet presAssocID="{474F548B-5E28-4EAB-8959-F3F31AAC6573}" presName="node" presStyleLbl="node1" presStyleIdx="14" presStyleCnt="15">
        <dgm:presLayoutVars>
          <dgm:bulletEnabled val="1"/>
        </dgm:presLayoutVars>
      </dgm:prSet>
      <dgm:spPr/>
      <dgm:t>
        <a:bodyPr/>
        <a:lstStyle/>
        <a:p>
          <a:endParaRPr lang="en-US"/>
        </a:p>
      </dgm:t>
    </dgm:pt>
  </dgm:ptLst>
  <dgm:cxnLst>
    <dgm:cxn modelId="{270DD14C-3312-41D3-B60A-7B703676DC53}" srcId="{2DC46392-C793-46B9-9645-DB518A933331}" destId="{1B8703D4-2193-48F1-A25E-70695575C6BC}" srcOrd="1" destOrd="0" parTransId="{23CE83CB-21C5-44D7-8561-CA09D002D8E9}" sibTransId="{21A1EADD-AA95-4FE8-8594-F10461064E59}"/>
    <dgm:cxn modelId="{823DE601-A5BB-4E28-B717-42B8E42B6EB6}" type="presOf" srcId="{9355EE09-103D-458D-9436-2F7924AB4944}" destId="{F8B5C715-F692-438D-BB37-8CD8B74701FC}" srcOrd="0" destOrd="0" presId="urn:microsoft.com/office/officeart/2005/8/layout/default"/>
    <dgm:cxn modelId="{F1941C49-8190-49F5-9F12-175B0C60E8F8}" srcId="{2DC46392-C793-46B9-9645-DB518A933331}" destId="{F11CD5AB-F5C9-41DA-AB80-62C6BF64E3FB}" srcOrd="0" destOrd="0" parTransId="{EF506881-5DCE-401F-A218-BC7C57A708B2}" sibTransId="{2B8853B6-9AEA-4D9B-81A7-922C018EE0A9}"/>
    <dgm:cxn modelId="{9B57999B-C1A0-49AD-A675-48B9D320A68B}" srcId="{2DC46392-C793-46B9-9645-DB518A933331}" destId="{76C64872-201A-4D1B-ADC8-139C8A5E3D11}" srcOrd="11" destOrd="0" parTransId="{2BF44E0C-B0AC-4AB6-9C7A-71A62B83D261}" sibTransId="{FB5BD0F5-7C74-4F22-9714-FBB1E0800551}"/>
    <dgm:cxn modelId="{CAB452CD-F349-4A60-9F3C-7EA4F6CAFDCA}" type="presOf" srcId="{76C64872-201A-4D1B-ADC8-139C8A5E3D11}" destId="{FCCC98AA-6E40-431C-919B-A20EDCF750FC}" srcOrd="0" destOrd="0" presId="urn:microsoft.com/office/officeart/2005/8/layout/default"/>
    <dgm:cxn modelId="{A70DB21D-E1B0-4824-92E2-E8810ABC94B4}" srcId="{2DC46392-C793-46B9-9645-DB518A933331}" destId="{02BB8E50-D003-4C75-A3EA-614A797AC974}" srcOrd="5" destOrd="0" parTransId="{23B38114-C82B-41C5-AA3A-69FA82C80D61}" sibTransId="{8B1B6435-42F2-4503-A772-DCA445CE2BB5}"/>
    <dgm:cxn modelId="{17E84BEC-3B29-49AC-9535-04155D1D4F0D}" srcId="{2DC46392-C793-46B9-9645-DB518A933331}" destId="{100D7FD9-D7F9-4BAE-AC6D-1788CB08112B}" srcOrd="9" destOrd="0" parTransId="{E852012B-302A-4AB3-967E-749F06BEA57B}" sibTransId="{131FFF02-8491-4874-B9C1-01B3D38B45CA}"/>
    <dgm:cxn modelId="{433A016E-2297-43E1-85EA-A6D803038EE9}" srcId="{2DC46392-C793-46B9-9645-DB518A933331}" destId="{03CFD2DA-A548-4189-9072-C6AAF4E0BEA0}" srcOrd="8" destOrd="0" parTransId="{6BD321D4-DFC0-479E-A4EF-61E3F4F42E82}" sibTransId="{18601CBC-66F0-4C2A-904A-0FC7A088012B}"/>
    <dgm:cxn modelId="{F88E5707-0278-470F-9D27-A19AEAAAE4C0}" type="presOf" srcId="{03CFD2DA-A548-4189-9072-C6AAF4E0BEA0}" destId="{B72F93A7-04DF-4E47-820C-BC5EF5DA6B1C}" srcOrd="0" destOrd="0" presId="urn:microsoft.com/office/officeart/2005/8/layout/default"/>
    <dgm:cxn modelId="{5FB382B4-B412-46CD-BCB5-528B44646E16}" type="presOf" srcId="{3C560BDF-C6EE-44F3-AB79-746B3690D9D9}" destId="{2A605C32-5746-4615-B99A-6C919B232789}" srcOrd="0" destOrd="0" presId="urn:microsoft.com/office/officeart/2005/8/layout/default"/>
    <dgm:cxn modelId="{6353EBC4-9F74-4957-9487-0575CB68B7EF}" type="presOf" srcId="{100D7FD9-D7F9-4BAE-AC6D-1788CB08112B}" destId="{2D80B791-B50E-4718-AC15-D44A0F23834A}" srcOrd="0" destOrd="0" presId="urn:microsoft.com/office/officeart/2005/8/layout/default"/>
    <dgm:cxn modelId="{66FF91B6-FE9E-44F1-801C-E51E76E405ED}" srcId="{2DC46392-C793-46B9-9645-DB518A933331}" destId="{AE0525AC-60CD-46E9-9757-949004152DB5}" srcOrd="10" destOrd="0" parTransId="{6BEAE669-FD76-463C-ADD6-B2854AE33DFB}" sibTransId="{CE3A9800-751E-4FEC-9B69-6E679A6E752B}"/>
    <dgm:cxn modelId="{30E99247-BA71-4CA6-9AF6-3E03CCA63703}" srcId="{2DC46392-C793-46B9-9645-DB518A933331}" destId="{3C560BDF-C6EE-44F3-AB79-746B3690D9D9}" srcOrd="4" destOrd="0" parTransId="{28CF2282-FE04-4B58-B279-ABCFD8AE16A5}" sibTransId="{828AD53E-AB81-4C88-B331-BF9FB44D9979}"/>
    <dgm:cxn modelId="{BF853C6B-17BC-419D-8154-DF269746D0DA}" type="presOf" srcId="{2DC46392-C793-46B9-9645-DB518A933331}" destId="{8754911A-0FDC-4850-97EC-8E204A72994D}" srcOrd="0" destOrd="0" presId="urn:microsoft.com/office/officeart/2005/8/layout/default"/>
    <dgm:cxn modelId="{258B367A-3CFA-458B-8C38-4B7395566928}" srcId="{2DC46392-C793-46B9-9645-DB518A933331}" destId="{9355EE09-103D-458D-9436-2F7924AB4944}" srcOrd="2" destOrd="0" parTransId="{5EDF289C-8E5B-4FA8-B0E7-686F2EC830AA}" sibTransId="{78D2CA06-B421-4D2E-8B1B-1873B5F15505}"/>
    <dgm:cxn modelId="{6BD5AB6F-61D3-4CC4-8B10-D30E8FFD2C94}" srcId="{2DC46392-C793-46B9-9645-DB518A933331}" destId="{BFBE3FDD-B2ED-45DC-8483-FECCE625BCE5}" srcOrd="6" destOrd="0" parTransId="{0F1D33A6-839B-4EED-9EC2-544D4D307B8E}" sibTransId="{1E6A93B0-139D-4A2A-A997-F6D147C27D25}"/>
    <dgm:cxn modelId="{203A0FCC-609B-416F-86C5-235A00A9E7B7}" type="presOf" srcId="{1B8703D4-2193-48F1-A25E-70695575C6BC}" destId="{CAFFCB55-0D8C-4255-82FB-DB683FEC1076}" srcOrd="0" destOrd="0" presId="urn:microsoft.com/office/officeart/2005/8/layout/default"/>
    <dgm:cxn modelId="{E0A5F320-1734-420A-BF42-3B6A723375DF}" srcId="{2DC46392-C793-46B9-9645-DB518A933331}" destId="{474F548B-5E28-4EAB-8959-F3F31AAC6573}" srcOrd="14" destOrd="0" parTransId="{9751F737-1C57-42D9-9279-D2F1B24670CA}" sibTransId="{79952773-3ECF-40C3-AF0C-89E8FBA096DF}"/>
    <dgm:cxn modelId="{FE9221D0-1865-4027-8250-FF45A10ED0AF}" type="presOf" srcId="{1117371E-91C0-42EB-9082-D79564DB3964}" destId="{649C2175-C12F-4177-8A61-278334D429B5}" srcOrd="0" destOrd="0" presId="urn:microsoft.com/office/officeart/2005/8/layout/default"/>
    <dgm:cxn modelId="{9EB4FC5E-28B4-42F0-9F9E-F7042CFB5F6E}" srcId="{2DC46392-C793-46B9-9645-DB518A933331}" destId="{D82E5EBA-6740-46BC-BFF9-4DA350E5F62C}" srcOrd="3" destOrd="0" parTransId="{257553F6-D3FD-4694-9946-E3B700C3520C}" sibTransId="{AB9DE132-42CF-4350-856D-4201E7623AFB}"/>
    <dgm:cxn modelId="{C75A381C-B5AE-4DA7-9BA1-3841A3ACF1FE}" srcId="{2DC46392-C793-46B9-9645-DB518A933331}" destId="{1117371E-91C0-42EB-9082-D79564DB3964}" srcOrd="13" destOrd="0" parTransId="{1C79D84E-B22C-4BD7-B2F4-3E1726F287D9}" sibTransId="{74A899C3-E144-453F-BA08-01895FA7D68B}"/>
    <dgm:cxn modelId="{A2055E9C-80C7-44A5-A79A-3EBCBBB17820}" type="presOf" srcId="{AE0525AC-60CD-46E9-9757-949004152DB5}" destId="{250DDAD4-CA09-4C32-A9EA-AD65771BF6B0}" srcOrd="0" destOrd="0" presId="urn:microsoft.com/office/officeart/2005/8/layout/default"/>
    <dgm:cxn modelId="{609EEBA1-B830-43B4-8B2F-4B406DE4DCCD}" type="presOf" srcId="{BFBE3FDD-B2ED-45DC-8483-FECCE625BCE5}" destId="{F45C3B82-12EA-4925-9590-A0C11A6AAEB5}" srcOrd="0" destOrd="0" presId="urn:microsoft.com/office/officeart/2005/8/layout/default"/>
    <dgm:cxn modelId="{AD6FCE89-E1A0-4116-B7A8-0B50CAC8EBF0}" type="presOf" srcId="{BF75F0BE-F345-4929-99B5-5E216261E141}" destId="{1D9C3D8B-5CCF-4A32-AB23-B8D63C1FFC3A}" srcOrd="0" destOrd="0" presId="urn:microsoft.com/office/officeart/2005/8/layout/default"/>
    <dgm:cxn modelId="{3FB28980-14A1-4EF8-A644-1814164D2069}" type="presOf" srcId="{D82E5EBA-6740-46BC-BFF9-4DA350E5F62C}" destId="{B2309335-E822-4AB6-A7C5-9802D1AB8B79}" srcOrd="0" destOrd="0" presId="urn:microsoft.com/office/officeart/2005/8/layout/default"/>
    <dgm:cxn modelId="{6CF42A84-0BFE-4986-A063-BAF7590CB9F8}" type="presOf" srcId="{474F548B-5E28-4EAB-8959-F3F31AAC6573}" destId="{AB5B9FA5-6CD5-468F-A797-32EE04740371}" srcOrd="0" destOrd="0" presId="urn:microsoft.com/office/officeart/2005/8/layout/default"/>
    <dgm:cxn modelId="{07912E55-D651-43B5-8DAD-9D252D5297EE}" type="presOf" srcId="{53AB3EC6-0774-4C91-BCFB-1FF7F1441346}" destId="{02265794-24DD-4865-93D9-111C95C7F2CC}" srcOrd="0" destOrd="0" presId="urn:microsoft.com/office/officeart/2005/8/layout/default"/>
    <dgm:cxn modelId="{67318933-F9E5-44DE-9C49-7893E2BBBF4A}" srcId="{2DC46392-C793-46B9-9645-DB518A933331}" destId="{BF75F0BE-F345-4929-99B5-5E216261E141}" srcOrd="12" destOrd="0" parTransId="{CB2473EB-63D3-40BF-BEB2-B65F0E1B22CB}" sibTransId="{15D22F3D-04EC-4872-8E77-D462119011A0}"/>
    <dgm:cxn modelId="{8F4B2027-729E-43DC-AF01-8BCC0DD182F3}" srcId="{2DC46392-C793-46B9-9645-DB518A933331}" destId="{53AB3EC6-0774-4C91-BCFB-1FF7F1441346}" srcOrd="7" destOrd="0" parTransId="{A230C4D8-3EA1-4BD3-840A-6F65E9087F56}" sibTransId="{09B12307-3D7B-4129-BA5A-4849E9B67B52}"/>
    <dgm:cxn modelId="{7BCEAE63-3786-47D7-8775-1B18282EDDFD}" type="presOf" srcId="{F11CD5AB-F5C9-41DA-AB80-62C6BF64E3FB}" destId="{96DBC54F-ECF9-4DDE-9325-F2A0A247838E}" srcOrd="0" destOrd="0" presId="urn:microsoft.com/office/officeart/2005/8/layout/default"/>
    <dgm:cxn modelId="{E9C79BA6-C085-4EBA-A7C4-F3767926B059}" type="presOf" srcId="{02BB8E50-D003-4C75-A3EA-614A797AC974}" destId="{3AB32F7B-9DF9-4328-B0FB-93B881FA6371}" srcOrd="0" destOrd="0" presId="urn:microsoft.com/office/officeart/2005/8/layout/default"/>
    <dgm:cxn modelId="{9CBFE63B-4D6A-4F09-B976-512CB0A91B94}" type="presParOf" srcId="{8754911A-0FDC-4850-97EC-8E204A72994D}" destId="{96DBC54F-ECF9-4DDE-9325-F2A0A247838E}" srcOrd="0" destOrd="0" presId="urn:microsoft.com/office/officeart/2005/8/layout/default"/>
    <dgm:cxn modelId="{6F9FC249-6A45-49F4-802D-D4A5B64F6809}" type="presParOf" srcId="{8754911A-0FDC-4850-97EC-8E204A72994D}" destId="{7012BD93-0F4D-400F-82DF-E6F27F695FE5}" srcOrd="1" destOrd="0" presId="urn:microsoft.com/office/officeart/2005/8/layout/default"/>
    <dgm:cxn modelId="{426C3C96-24CB-4300-919D-D4D5B5CF8303}" type="presParOf" srcId="{8754911A-0FDC-4850-97EC-8E204A72994D}" destId="{CAFFCB55-0D8C-4255-82FB-DB683FEC1076}" srcOrd="2" destOrd="0" presId="urn:microsoft.com/office/officeart/2005/8/layout/default"/>
    <dgm:cxn modelId="{476CCEB3-AA61-4101-9100-67EE2D581F85}" type="presParOf" srcId="{8754911A-0FDC-4850-97EC-8E204A72994D}" destId="{F3ECE7A9-236B-4569-967A-E28E1B77D7D4}" srcOrd="3" destOrd="0" presId="urn:microsoft.com/office/officeart/2005/8/layout/default"/>
    <dgm:cxn modelId="{21B399F5-65F2-400E-9E5E-147E8E78B546}" type="presParOf" srcId="{8754911A-0FDC-4850-97EC-8E204A72994D}" destId="{F8B5C715-F692-438D-BB37-8CD8B74701FC}" srcOrd="4" destOrd="0" presId="urn:microsoft.com/office/officeart/2005/8/layout/default"/>
    <dgm:cxn modelId="{47B79396-CFAA-40A0-96B0-835EB0B66AEE}" type="presParOf" srcId="{8754911A-0FDC-4850-97EC-8E204A72994D}" destId="{5B2EFD62-7F5C-4DB0-AC5F-7A96A5AB8F03}" srcOrd="5" destOrd="0" presId="urn:microsoft.com/office/officeart/2005/8/layout/default"/>
    <dgm:cxn modelId="{6EA701C3-6812-4941-97D7-BC752A5E14E2}" type="presParOf" srcId="{8754911A-0FDC-4850-97EC-8E204A72994D}" destId="{B2309335-E822-4AB6-A7C5-9802D1AB8B79}" srcOrd="6" destOrd="0" presId="urn:microsoft.com/office/officeart/2005/8/layout/default"/>
    <dgm:cxn modelId="{FBCA12AF-3ABD-425B-9FC5-9FEE249A1555}" type="presParOf" srcId="{8754911A-0FDC-4850-97EC-8E204A72994D}" destId="{B65412A3-76C0-4ED8-82B8-ED8EAE3751B5}" srcOrd="7" destOrd="0" presId="urn:microsoft.com/office/officeart/2005/8/layout/default"/>
    <dgm:cxn modelId="{BBC13F81-B319-4398-8E27-753C272CB34E}" type="presParOf" srcId="{8754911A-0FDC-4850-97EC-8E204A72994D}" destId="{2A605C32-5746-4615-B99A-6C919B232789}" srcOrd="8" destOrd="0" presId="urn:microsoft.com/office/officeart/2005/8/layout/default"/>
    <dgm:cxn modelId="{E4BED26A-4555-4FD7-8972-33B227142E74}" type="presParOf" srcId="{8754911A-0FDC-4850-97EC-8E204A72994D}" destId="{36085D38-939C-48FA-A2DC-A9BBD5922FEE}" srcOrd="9" destOrd="0" presId="urn:microsoft.com/office/officeart/2005/8/layout/default"/>
    <dgm:cxn modelId="{52F775D8-0B9F-4305-A73A-FC6B545913EC}" type="presParOf" srcId="{8754911A-0FDC-4850-97EC-8E204A72994D}" destId="{3AB32F7B-9DF9-4328-B0FB-93B881FA6371}" srcOrd="10" destOrd="0" presId="urn:microsoft.com/office/officeart/2005/8/layout/default"/>
    <dgm:cxn modelId="{093BE1C0-8AD7-4ACE-A02A-AE92FFCEB662}" type="presParOf" srcId="{8754911A-0FDC-4850-97EC-8E204A72994D}" destId="{B47DACD9-1752-40CA-937B-552E1DBAB236}" srcOrd="11" destOrd="0" presId="urn:microsoft.com/office/officeart/2005/8/layout/default"/>
    <dgm:cxn modelId="{89BE968B-D25D-47F2-8D37-63CB3179206E}" type="presParOf" srcId="{8754911A-0FDC-4850-97EC-8E204A72994D}" destId="{F45C3B82-12EA-4925-9590-A0C11A6AAEB5}" srcOrd="12" destOrd="0" presId="urn:microsoft.com/office/officeart/2005/8/layout/default"/>
    <dgm:cxn modelId="{6C95ECE7-7544-4DA9-9FA3-219078572A71}" type="presParOf" srcId="{8754911A-0FDC-4850-97EC-8E204A72994D}" destId="{BB68F8C8-6B9E-4511-890A-DC0BC15793EB}" srcOrd="13" destOrd="0" presId="urn:microsoft.com/office/officeart/2005/8/layout/default"/>
    <dgm:cxn modelId="{A14501B9-6A1B-4A33-9EC8-B5720504ED18}" type="presParOf" srcId="{8754911A-0FDC-4850-97EC-8E204A72994D}" destId="{02265794-24DD-4865-93D9-111C95C7F2CC}" srcOrd="14" destOrd="0" presId="urn:microsoft.com/office/officeart/2005/8/layout/default"/>
    <dgm:cxn modelId="{6990F748-917C-4CC5-AC60-A83AA08FB6F3}" type="presParOf" srcId="{8754911A-0FDC-4850-97EC-8E204A72994D}" destId="{3F7515DC-21BD-4002-AC19-1BBA0B811882}" srcOrd="15" destOrd="0" presId="urn:microsoft.com/office/officeart/2005/8/layout/default"/>
    <dgm:cxn modelId="{8EB7821C-B5CF-467A-B5E3-1FA7B57B573B}" type="presParOf" srcId="{8754911A-0FDC-4850-97EC-8E204A72994D}" destId="{B72F93A7-04DF-4E47-820C-BC5EF5DA6B1C}" srcOrd="16" destOrd="0" presId="urn:microsoft.com/office/officeart/2005/8/layout/default"/>
    <dgm:cxn modelId="{EED87B9F-C122-4D87-A31E-DFB727C51733}" type="presParOf" srcId="{8754911A-0FDC-4850-97EC-8E204A72994D}" destId="{B789BBCA-B4D3-4A74-8ED1-576F5577EDD2}" srcOrd="17" destOrd="0" presId="urn:microsoft.com/office/officeart/2005/8/layout/default"/>
    <dgm:cxn modelId="{1FE3342D-EA55-4165-96A6-19A88117B456}" type="presParOf" srcId="{8754911A-0FDC-4850-97EC-8E204A72994D}" destId="{2D80B791-B50E-4718-AC15-D44A0F23834A}" srcOrd="18" destOrd="0" presId="urn:microsoft.com/office/officeart/2005/8/layout/default"/>
    <dgm:cxn modelId="{21E94706-DCC1-4F01-893A-877FFA0B57CE}" type="presParOf" srcId="{8754911A-0FDC-4850-97EC-8E204A72994D}" destId="{2F5BC214-FACD-4931-8674-ABE23E28240D}" srcOrd="19" destOrd="0" presId="urn:microsoft.com/office/officeart/2005/8/layout/default"/>
    <dgm:cxn modelId="{CF04D25E-3353-42B2-A55D-5150DA2DDEC4}" type="presParOf" srcId="{8754911A-0FDC-4850-97EC-8E204A72994D}" destId="{250DDAD4-CA09-4C32-A9EA-AD65771BF6B0}" srcOrd="20" destOrd="0" presId="urn:microsoft.com/office/officeart/2005/8/layout/default"/>
    <dgm:cxn modelId="{0B07C64D-3570-435D-B31A-0556F95DBBB4}" type="presParOf" srcId="{8754911A-0FDC-4850-97EC-8E204A72994D}" destId="{5055A8CA-6FC5-4DFA-AE45-43F2B40BA878}" srcOrd="21" destOrd="0" presId="urn:microsoft.com/office/officeart/2005/8/layout/default"/>
    <dgm:cxn modelId="{A5C533F8-298D-47E8-9D31-75E2887C4D63}" type="presParOf" srcId="{8754911A-0FDC-4850-97EC-8E204A72994D}" destId="{FCCC98AA-6E40-431C-919B-A20EDCF750FC}" srcOrd="22" destOrd="0" presId="urn:microsoft.com/office/officeart/2005/8/layout/default"/>
    <dgm:cxn modelId="{293C433E-FD9E-49BE-B4B9-4398E3AE633D}" type="presParOf" srcId="{8754911A-0FDC-4850-97EC-8E204A72994D}" destId="{6067D09C-F543-4364-8098-83C9D3247834}" srcOrd="23" destOrd="0" presId="urn:microsoft.com/office/officeart/2005/8/layout/default"/>
    <dgm:cxn modelId="{53C31750-36B7-420F-87AB-6A8E3FC46B5C}" type="presParOf" srcId="{8754911A-0FDC-4850-97EC-8E204A72994D}" destId="{1D9C3D8B-5CCF-4A32-AB23-B8D63C1FFC3A}" srcOrd="24" destOrd="0" presId="urn:microsoft.com/office/officeart/2005/8/layout/default"/>
    <dgm:cxn modelId="{BF2053F7-304F-4C5F-92B6-C51399A373A5}" type="presParOf" srcId="{8754911A-0FDC-4850-97EC-8E204A72994D}" destId="{429C6654-1C55-4B0E-A089-80C01BB1B972}" srcOrd="25" destOrd="0" presId="urn:microsoft.com/office/officeart/2005/8/layout/default"/>
    <dgm:cxn modelId="{A5FBEC96-DE4C-445D-A852-A9E279D2F519}" type="presParOf" srcId="{8754911A-0FDC-4850-97EC-8E204A72994D}" destId="{649C2175-C12F-4177-8A61-278334D429B5}" srcOrd="26" destOrd="0" presId="urn:microsoft.com/office/officeart/2005/8/layout/default"/>
    <dgm:cxn modelId="{347A617D-DD7B-4D5B-B1E1-B4FDC869E319}" type="presParOf" srcId="{8754911A-0FDC-4850-97EC-8E204A72994D}" destId="{3F9C786B-598A-4A23-A507-3DA79EC637FB}" srcOrd="27" destOrd="0" presId="urn:microsoft.com/office/officeart/2005/8/layout/default"/>
    <dgm:cxn modelId="{326882A3-938C-4878-8EEF-B8F95226F0F4}" type="presParOf" srcId="{8754911A-0FDC-4850-97EC-8E204A72994D}" destId="{AB5B9FA5-6CD5-468F-A797-32EE04740371}"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E8D09-10D8-4153-9576-56598FC8785C}">
      <dsp:nvSpPr>
        <dsp:cNvPr id="0" name=""/>
        <dsp:cNvSpPr/>
      </dsp:nvSpPr>
      <dsp:spPr>
        <a:xfrm>
          <a:off x="0" y="0"/>
          <a:ext cx="9449474" cy="254800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1E93C-EC65-47A3-B0BC-30C4629D9883}">
      <dsp:nvSpPr>
        <dsp:cNvPr id="0" name=""/>
        <dsp:cNvSpPr/>
      </dsp:nvSpPr>
      <dsp:spPr>
        <a:xfrm>
          <a:off x="283484" y="339733"/>
          <a:ext cx="2775782" cy="1868534"/>
        </a:xfrm>
        <a:prstGeom prst="roundRect">
          <a:avLst>
            <a:gd name="adj" fmla="val 10000"/>
          </a:avLst>
        </a:prstGeom>
        <a:blipFill rotWithShape="1">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4FAAD0-C4D7-4AFE-A050-926CE29DEF2A}">
      <dsp:nvSpPr>
        <dsp:cNvPr id="0" name=""/>
        <dsp:cNvSpPr/>
      </dsp:nvSpPr>
      <dsp:spPr>
        <a:xfrm rot="10800000">
          <a:off x="283484" y="2548002"/>
          <a:ext cx="2775782" cy="311422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algn="ctr" defTabSz="622300">
            <a:lnSpc>
              <a:spcPct val="90000"/>
            </a:lnSpc>
            <a:spcBef>
              <a:spcPct val="0"/>
            </a:spcBef>
            <a:spcAft>
              <a:spcPct val="35000"/>
            </a:spcAft>
          </a:pPr>
          <a:r>
            <a:rPr lang="en-US" sz="1400" b="1" kern="1200" dirty="0"/>
            <a:t>Environmental Sustainability Dashboard</a:t>
          </a:r>
        </a:p>
        <a:p>
          <a:pPr marL="0" lvl="0" algn="ctr" defTabSz="622300">
            <a:lnSpc>
              <a:spcPct val="90000"/>
            </a:lnSpc>
            <a:spcBef>
              <a:spcPct val="0"/>
            </a:spcBef>
            <a:spcAft>
              <a:spcPct val="35000"/>
            </a:spcAft>
          </a:pPr>
          <a:endParaRPr lang="en-US" sz="1400" b="1" kern="1200" dirty="0"/>
        </a:p>
        <a:p>
          <a:pPr marL="114300" lvl="0" indent="-114300" algn="l" defTabSz="622300">
            <a:lnSpc>
              <a:spcPct val="90000"/>
            </a:lnSpc>
            <a:spcBef>
              <a:spcPct val="0"/>
            </a:spcBef>
            <a:spcAft>
              <a:spcPct val="35000"/>
            </a:spcAft>
          </a:pPr>
          <a:r>
            <a:rPr lang="en-US" sz="1400" kern="1200" dirty="0">
              <a:solidFill>
                <a:schemeClr val="bg1"/>
              </a:solidFill>
            </a:rPr>
            <a:t>- Displays EPP compliance metrics across entire system</a:t>
          </a:r>
        </a:p>
        <a:p>
          <a:pPr marL="114300" lvl="0" indent="-114300" algn="l" defTabSz="622300">
            <a:lnSpc>
              <a:spcPct val="90000"/>
            </a:lnSpc>
            <a:spcBef>
              <a:spcPct val="0"/>
            </a:spcBef>
            <a:spcAft>
              <a:spcPct val="35000"/>
            </a:spcAft>
          </a:pPr>
          <a:r>
            <a:rPr lang="en-US" sz="1400" kern="1200" dirty="0">
              <a:solidFill>
                <a:schemeClr val="bg1"/>
              </a:solidFill>
            </a:rPr>
            <a:t>- Ability to view specific EP attributes</a:t>
          </a:r>
        </a:p>
        <a:p>
          <a:pPr marL="114300" lvl="0" indent="-114300" algn="l" defTabSz="622300">
            <a:lnSpc>
              <a:spcPct val="90000"/>
            </a:lnSpc>
            <a:spcBef>
              <a:spcPct val="0"/>
            </a:spcBef>
            <a:spcAft>
              <a:spcPct val="35000"/>
            </a:spcAft>
          </a:pPr>
          <a:r>
            <a:rPr lang="en-US" sz="1400" kern="1200" dirty="0">
              <a:solidFill>
                <a:schemeClr val="bg1"/>
              </a:solidFill>
            </a:rPr>
            <a:t>- Drillable to facility, PSC, product segments and more</a:t>
          </a:r>
        </a:p>
      </dsp:txBody>
      <dsp:txXfrm rot="10800000">
        <a:off x="368849" y="2548002"/>
        <a:ext cx="2605052" cy="3028859"/>
      </dsp:txXfrm>
    </dsp:sp>
    <dsp:sp modelId="{E12EF1C9-403F-4EAA-83BC-72F283DD7FA7}">
      <dsp:nvSpPr>
        <dsp:cNvPr id="0" name=""/>
        <dsp:cNvSpPr/>
      </dsp:nvSpPr>
      <dsp:spPr>
        <a:xfrm>
          <a:off x="3354083" y="339733"/>
          <a:ext cx="2775782" cy="1868534"/>
        </a:xfrm>
        <a:prstGeom prst="roundRect">
          <a:avLst>
            <a:gd name="adj" fmla="val 10000"/>
          </a:avLst>
        </a:prstGeom>
        <a:blipFill rotWithShape="1">
          <a:blip xmlns:r="http://schemas.openxmlformats.org/officeDocument/2006/relationships" r:embed="rId2"/>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CB201A-BA9E-47D3-8CB8-B48C8721B7F6}">
      <dsp:nvSpPr>
        <dsp:cNvPr id="0" name=""/>
        <dsp:cNvSpPr/>
      </dsp:nvSpPr>
      <dsp:spPr>
        <a:xfrm rot="10800000">
          <a:off x="3336845" y="2548002"/>
          <a:ext cx="2775782" cy="311422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b="1" kern="1200" dirty="0"/>
            <a:t>Vizient Vulnerability Index</a:t>
          </a:r>
        </a:p>
        <a:p>
          <a:pPr lvl="0" algn="l" defTabSz="711200">
            <a:lnSpc>
              <a:spcPct val="90000"/>
            </a:lnSpc>
            <a:spcBef>
              <a:spcPct val="0"/>
            </a:spcBef>
            <a:spcAft>
              <a:spcPct val="35000"/>
            </a:spcAft>
          </a:pPr>
          <a:r>
            <a:rPr lang="en-US" sz="1600" b="0" i="0" kern="1200" dirty="0"/>
            <a:t>- Aggregates 43 social determinants of health data points into nine categories at the local, regional and national levels that impact health outcomes. </a:t>
          </a:r>
          <a:endParaRPr lang="en-US" sz="1600" b="1" kern="1200" dirty="0"/>
        </a:p>
      </dsp:txBody>
      <dsp:txXfrm rot="10800000">
        <a:off x="3422210" y="2548002"/>
        <a:ext cx="2605052" cy="3028859"/>
      </dsp:txXfrm>
    </dsp:sp>
    <dsp:sp modelId="{F2F5DC66-E0A0-430D-A4DD-B2813367271B}">
      <dsp:nvSpPr>
        <dsp:cNvPr id="0" name=""/>
        <dsp:cNvSpPr/>
      </dsp:nvSpPr>
      <dsp:spPr>
        <a:xfrm>
          <a:off x="6390206" y="338864"/>
          <a:ext cx="2775782" cy="1870272"/>
        </a:xfrm>
        <a:prstGeom prst="roundRect">
          <a:avLst>
            <a:gd name="adj" fmla="val 10000"/>
          </a:avLst>
        </a:prstGeom>
        <a:blipFill rotWithShape="1">
          <a:blip xmlns:r="http://schemas.openxmlformats.org/officeDocument/2006/relationships" r:embed="rId3"/>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8B9AC9-98E6-4B50-870F-402DC7A62BC9}">
      <dsp:nvSpPr>
        <dsp:cNvPr id="0" name=""/>
        <dsp:cNvSpPr/>
      </dsp:nvSpPr>
      <dsp:spPr>
        <a:xfrm rot="10800000">
          <a:off x="6390206" y="2548002"/>
          <a:ext cx="2775782" cy="311422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algn="ctr" defTabSz="622300">
            <a:lnSpc>
              <a:spcPct val="90000"/>
            </a:lnSpc>
            <a:spcBef>
              <a:spcPct val="0"/>
            </a:spcBef>
            <a:spcAft>
              <a:spcPct val="35000"/>
            </a:spcAft>
          </a:pPr>
          <a:r>
            <a:rPr lang="en-US" sz="1400" b="1" kern="1200" dirty="0"/>
            <a:t>Supplier Diversity – Community Contracting</a:t>
          </a:r>
        </a:p>
        <a:p>
          <a:pPr marL="114300" lvl="0" indent="-114300" algn="l" defTabSz="622300">
            <a:lnSpc>
              <a:spcPct val="90000"/>
            </a:lnSpc>
            <a:spcBef>
              <a:spcPct val="0"/>
            </a:spcBef>
            <a:spcAft>
              <a:spcPct val="35000"/>
            </a:spcAft>
          </a:pPr>
          <a:r>
            <a:rPr kumimoji="0" lang="en-US" sz="1100" b="0" i="0" u="none" strike="noStrike" kern="1200" cap="none" spc="0" normalizeH="0" baseline="0" noProof="0" dirty="0">
              <a:ln>
                <a:noFill/>
              </a:ln>
              <a:solidFill>
                <a:schemeClr val="bg1"/>
              </a:solidFill>
              <a:effectLst/>
              <a:uLnTx/>
              <a:uFillTx/>
              <a:latin typeface="Arial"/>
              <a:ea typeface="+mn-ea"/>
              <a:cs typeface="+mn-cs"/>
            </a:rPr>
            <a:t>- Facilitates reinvesting in the local economy using the power of purchasing within healthcare systems by directing spend to local, diverse suppliers who in turn hire from the community providing livable wages, insurance, and career paths. </a:t>
          </a:r>
        </a:p>
        <a:p>
          <a:pPr marL="53975" lvl="0" indent="-53975" algn="l" defTabSz="622300">
            <a:lnSpc>
              <a:spcPct val="90000"/>
            </a:lnSpc>
            <a:spcBef>
              <a:spcPct val="0"/>
            </a:spcBef>
            <a:spcAft>
              <a:spcPct val="35000"/>
            </a:spcAft>
          </a:pPr>
          <a:r>
            <a:rPr kumimoji="0" lang="en-US" sz="1100" b="0" i="0" u="none" strike="noStrike" kern="1200" cap="none" spc="0" normalizeH="0" baseline="0" noProof="0" dirty="0">
              <a:ln>
                <a:noFill/>
              </a:ln>
              <a:solidFill>
                <a:schemeClr val="bg1"/>
              </a:solidFill>
              <a:effectLst/>
              <a:uLnTx/>
              <a:uFillTx/>
              <a:latin typeface="Arial"/>
              <a:ea typeface="+mn-ea"/>
              <a:cs typeface="+mn-cs"/>
            </a:rPr>
            <a:t>- By engaging all hospitals in a region as well as large suppliers, who through Community Contracting Program contract with local, diverse suppliers, creates a socially and economically sustainable ecosystem resulting in healthier populations.</a:t>
          </a:r>
          <a:endParaRPr lang="en-US" sz="1100" b="1" kern="1200" dirty="0">
            <a:solidFill>
              <a:schemeClr val="bg1"/>
            </a:solidFill>
          </a:endParaRPr>
        </a:p>
      </dsp:txBody>
      <dsp:txXfrm rot="10800000">
        <a:off x="6475571" y="2548002"/>
        <a:ext cx="2605052" cy="3028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AB068-DF62-440A-94B9-267BF28F475F}">
      <dsp:nvSpPr>
        <dsp:cNvPr id="0" name=""/>
        <dsp:cNvSpPr/>
      </dsp:nvSpPr>
      <dsp:spPr>
        <a:xfrm>
          <a:off x="494745" y="0"/>
          <a:ext cx="5607119" cy="395208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A4EC50-3901-49F5-96FF-FA169BEF7928}">
      <dsp:nvSpPr>
        <dsp:cNvPr id="0" name=""/>
        <dsp:cNvSpPr/>
      </dsp:nvSpPr>
      <dsp:spPr>
        <a:xfrm>
          <a:off x="7086" y="1185626"/>
          <a:ext cx="2123284" cy="15808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Routine</a:t>
          </a:r>
        </a:p>
        <a:p>
          <a:pPr lvl="0" algn="ctr" defTabSz="622300">
            <a:lnSpc>
              <a:spcPct val="90000"/>
            </a:lnSpc>
            <a:spcBef>
              <a:spcPct val="0"/>
            </a:spcBef>
            <a:spcAft>
              <a:spcPct val="35000"/>
            </a:spcAft>
          </a:pPr>
          <a:r>
            <a:rPr lang="en-US" sz="1400" kern="1200" dirty="0" smtClean="0"/>
            <a:t>140 Projects $38.2m</a:t>
          </a:r>
          <a:endParaRPr lang="en-US" sz="1400" kern="1200" dirty="0"/>
        </a:p>
      </dsp:txBody>
      <dsp:txXfrm>
        <a:off x="84256" y="1262796"/>
        <a:ext cx="1968944" cy="1426494"/>
      </dsp:txXfrm>
    </dsp:sp>
    <dsp:sp modelId="{0B3508D4-5BC8-4820-9309-D513BF4DDE63}">
      <dsp:nvSpPr>
        <dsp:cNvPr id="0" name=""/>
        <dsp:cNvSpPr/>
      </dsp:nvSpPr>
      <dsp:spPr>
        <a:xfrm>
          <a:off x="2236663" y="1185626"/>
          <a:ext cx="2123284" cy="15808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Strategic/Contingency</a:t>
          </a:r>
        </a:p>
        <a:p>
          <a:pPr lvl="0" algn="ctr" defTabSz="622300">
            <a:lnSpc>
              <a:spcPct val="90000"/>
            </a:lnSpc>
            <a:spcBef>
              <a:spcPct val="0"/>
            </a:spcBef>
            <a:spcAft>
              <a:spcPct val="35000"/>
            </a:spcAft>
          </a:pPr>
          <a:r>
            <a:rPr lang="en-US" sz="1400" kern="1200" dirty="0" smtClean="0"/>
            <a:t>Est. $2m</a:t>
          </a:r>
          <a:endParaRPr lang="en-US" sz="1400" kern="1200" dirty="0"/>
        </a:p>
      </dsp:txBody>
      <dsp:txXfrm>
        <a:off x="2313833" y="1262796"/>
        <a:ext cx="1968944" cy="1426494"/>
      </dsp:txXfrm>
    </dsp:sp>
    <dsp:sp modelId="{60B43AB4-D677-4E27-8FFE-E8F0B90E3712}">
      <dsp:nvSpPr>
        <dsp:cNvPr id="0" name=""/>
        <dsp:cNvSpPr/>
      </dsp:nvSpPr>
      <dsp:spPr>
        <a:xfrm>
          <a:off x="4466240" y="1185626"/>
          <a:ext cx="2123284" cy="15808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Construction/New Site Support</a:t>
          </a:r>
        </a:p>
        <a:p>
          <a:pPr lvl="0" algn="ctr" defTabSz="622300">
            <a:lnSpc>
              <a:spcPct val="90000"/>
            </a:lnSpc>
            <a:spcBef>
              <a:spcPct val="0"/>
            </a:spcBef>
            <a:spcAft>
              <a:spcPct val="35000"/>
            </a:spcAft>
          </a:pPr>
          <a:r>
            <a:rPr lang="en-US" sz="1400" kern="1200" dirty="0" smtClean="0"/>
            <a:t>$22m</a:t>
          </a:r>
          <a:endParaRPr lang="en-US" sz="1400" kern="1200" dirty="0"/>
        </a:p>
      </dsp:txBody>
      <dsp:txXfrm>
        <a:off x="4543410" y="1262796"/>
        <a:ext cx="1968944" cy="1426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BC54F-ECF9-4DDE-9325-F2A0A247838E}">
      <dsp:nvSpPr>
        <dsp:cNvPr id="0" name=""/>
        <dsp:cNvSpPr/>
      </dsp:nvSpPr>
      <dsp:spPr>
        <a:xfrm>
          <a:off x="3472" y="507404"/>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Supply Chain</a:t>
          </a:r>
        </a:p>
      </dsp:txBody>
      <dsp:txXfrm>
        <a:off x="3472" y="507404"/>
        <a:ext cx="1880195" cy="1128117"/>
      </dsp:txXfrm>
    </dsp:sp>
    <dsp:sp modelId="{CAFFCB55-0D8C-4255-82FB-DB683FEC1076}">
      <dsp:nvSpPr>
        <dsp:cNvPr id="0" name=""/>
        <dsp:cNvSpPr/>
      </dsp:nvSpPr>
      <dsp:spPr>
        <a:xfrm>
          <a:off x="2071687" y="507404"/>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Environmental Services &amp; Patient Transportation</a:t>
          </a:r>
        </a:p>
      </dsp:txBody>
      <dsp:txXfrm>
        <a:off x="2071687" y="507404"/>
        <a:ext cx="1880195" cy="1128117"/>
      </dsp:txXfrm>
    </dsp:sp>
    <dsp:sp modelId="{F8B5C715-F692-438D-BB37-8CD8B74701FC}">
      <dsp:nvSpPr>
        <dsp:cNvPr id="0" name=""/>
        <dsp:cNvSpPr/>
      </dsp:nvSpPr>
      <dsp:spPr>
        <a:xfrm>
          <a:off x="4139902" y="507404"/>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Food Services</a:t>
          </a:r>
        </a:p>
      </dsp:txBody>
      <dsp:txXfrm>
        <a:off x="4139902" y="507404"/>
        <a:ext cx="1880195" cy="1128117"/>
      </dsp:txXfrm>
    </dsp:sp>
    <dsp:sp modelId="{B2309335-E822-4AB6-A7C5-9802D1AB8B79}">
      <dsp:nvSpPr>
        <dsp:cNvPr id="0" name=""/>
        <dsp:cNvSpPr/>
      </dsp:nvSpPr>
      <dsp:spPr>
        <a:xfrm>
          <a:off x="6208117" y="507404"/>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Marketing</a:t>
          </a:r>
        </a:p>
      </dsp:txBody>
      <dsp:txXfrm>
        <a:off x="6208117" y="507404"/>
        <a:ext cx="1880195" cy="1128117"/>
      </dsp:txXfrm>
    </dsp:sp>
    <dsp:sp modelId="{2A605C32-5746-4615-B99A-6C919B232789}">
      <dsp:nvSpPr>
        <dsp:cNvPr id="0" name=""/>
        <dsp:cNvSpPr/>
      </dsp:nvSpPr>
      <dsp:spPr>
        <a:xfrm>
          <a:off x="8276332" y="507404"/>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Human Resources</a:t>
          </a:r>
        </a:p>
      </dsp:txBody>
      <dsp:txXfrm>
        <a:off x="8276332" y="507404"/>
        <a:ext cx="1880195" cy="1128117"/>
      </dsp:txXfrm>
    </dsp:sp>
    <dsp:sp modelId="{3AB32F7B-9DF9-4328-B0FB-93B881FA6371}">
      <dsp:nvSpPr>
        <dsp:cNvPr id="0" name=""/>
        <dsp:cNvSpPr/>
      </dsp:nvSpPr>
      <dsp:spPr>
        <a:xfrm>
          <a:off x="3472" y="1823541"/>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Finance</a:t>
          </a:r>
        </a:p>
      </dsp:txBody>
      <dsp:txXfrm>
        <a:off x="3472" y="1823541"/>
        <a:ext cx="1880195" cy="1128117"/>
      </dsp:txXfrm>
    </dsp:sp>
    <dsp:sp modelId="{F45C3B82-12EA-4925-9590-A0C11A6AAEB5}">
      <dsp:nvSpPr>
        <dsp:cNvPr id="0" name=""/>
        <dsp:cNvSpPr/>
      </dsp:nvSpPr>
      <dsp:spPr>
        <a:xfrm>
          <a:off x="2071687" y="1823541"/>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IT Infrastructure/ Hardware</a:t>
          </a:r>
        </a:p>
      </dsp:txBody>
      <dsp:txXfrm>
        <a:off x="2071687" y="1823541"/>
        <a:ext cx="1880195" cy="1128117"/>
      </dsp:txXfrm>
    </dsp:sp>
    <dsp:sp modelId="{02265794-24DD-4865-93D9-111C95C7F2CC}">
      <dsp:nvSpPr>
        <dsp:cNvPr id="0" name=""/>
        <dsp:cNvSpPr/>
      </dsp:nvSpPr>
      <dsp:spPr>
        <a:xfrm>
          <a:off x="4139902" y="1823541"/>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IT – Business Applications</a:t>
          </a:r>
        </a:p>
      </dsp:txBody>
      <dsp:txXfrm>
        <a:off x="4139902" y="1823541"/>
        <a:ext cx="1880195" cy="1128117"/>
      </dsp:txXfrm>
    </dsp:sp>
    <dsp:sp modelId="{B72F93A7-04DF-4E47-820C-BC5EF5DA6B1C}">
      <dsp:nvSpPr>
        <dsp:cNvPr id="0" name=""/>
        <dsp:cNvSpPr/>
      </dsp:nvSpPr>
      <dsp:spPr>
        <a:xfrm>
          <a:off x="6208117" y="1823541"/>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IT – Clinical Applications</a:t>
          </a:r>
        </a:p>
      </dsp:txBody>
      <dsp:txXfrm>
        <a:off x="6208117" y="1823541"/>
        <a:ext cx="1880195" cy="1128117"/>
      </dsp:txXfrm>
    </dsp:sp>
    <dsp:sp modelId="{2D80B791-B50E-4718-AC15-D44A0F23834A}">
      <dsp:nvSpPr>
        <dsp:cNvPr id="0" name=""/>
        <dsp:cNvSpPr/>
      </dsp:nvSpPr>
      <dsp:spPr>
        <a:xfrm>
          <a:off x="8276332" y="1823541"/>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Revenue Cycle</a:t>
          </a:r>
        </a:p>
      </dsp:txBody>
      <dsp:txXfrm>
        <a:off x="8276332" y="1823541"/>
        <a:ext cx="1880195" cy="1128117"/>
      </dsp:txXfrm>
    </dsp:sp>
    <dsp:sp modelId="{250DDAD4-CA09-4C32-A9EA-AD65771BF6B0}">
      <dsp:nvSpPr>
        <dsp:cNvPr id="0" name=""/>
        <dsp:cNvSpPr/>
      </dsp:nvSpPr>
      <dsp:spPr>
        <a:xfrm>
          <a:off x="3472" y="3139678"/>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Health Information Management</a:t>
          </a:r>
        </a:p>
      </dsp:txBody>
      <dsp:txXfrm>
        <a:off x="3472" y="3139678"/>
        <a:ext cx="1880195" cy="1128117"/>
      </dsp:txXfrm>
    </dsp:sp>
    <dsp:sp modelId="{FCCC98AA-6E40-431C-919B-A20EDCF750FC}">
      <dsp:nvSpPr>
        <dsp:cNvPr id="0" name=""/>
        <dsp:cNvSpPr/>
      </dsp:nvSpPr>
      <dsp:spPr>
        <a:xfrm>
          <a:off x="2071687" y="3139678"/>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Print Services</a:t>
          </a:r>
        </a:p>
      </dsp:txBody>
      <dsp:txXfrm>
        <a:off x="2071687" y="3139678"/>
        <a:ext cx="1880195" cy="1128117"/>
      </dsp:txXfrm>
    </dsp:sp>
    <dsp:sp modelId="{1D9C3D8B-5CCF-4A32-AB23-B8D63C1FFC3A}">
      <dsp:nvSpPr>
        <dsp:cNvPr id="0" name=""/>
        <dsp:cNvSpPr/>
      </dsp:nvSpPr>
      <dsp:spPr>
        <a:xfrm>
          <a:off x="4139902" y="3139678"/>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Facilities</a:t>
          </a:r>
        </a:p>
      </dsp:txBody>
      <dsp:txXfrm>
        <a:off x="4139902" y="3139678"/>
        <a:ext cx="1880195" cy="1128117"/>
      </dsp:txXfrm>
    </dsp:sp>
    <dsp:sp modelId="{649C2175-C12F-4177-8A61-278334D429B5}">
      <dsp:nvSpPr>
        <dsp:cNvPr id="0" name=""/>
        <dsp:cNvSpPr/>
      </dsp:nvSpPr>
      <dsp:spPr>
        <a:xfrm>
          <a:off x="6208117" y="3139678"/>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International Department</a:t>
          </a:r>
        </a:p>
      </dsp:txBody>
      <dsp:txXfrm>
        <a:off x="6208117" y="3139678"/>
        <a:ext cx="1880195" cy="1128117"/>
      </dsp:txXfrm>
    </dsp:sp>
    <dsp:sp modelId="{AB5B9FA5-6CD5-468F-A797-32EE04740371}">
      <dsp:nvSpPr>
        <dsp:cNvPr id="0" name=""/>
        <dsp:cNvSpPr/>
      </dsp:nvSpPr>
      <dsp:spPr>
        <a:xfrm>
          <a:off x="8276332" y="3139678"/>
          <a:ext cx="1880195" cy="1128117"/>
        </a:xfrm>
        <a:prstGeom prst="rect">
          <a:avLst/>
        </a:prstGeom>
        <a:solidFill>
          <a:srgbClr val="800000">
            <a:hueOff val="0"/>
            <a:satOff val="0"/>
            <a:lumOff val="0"/>
            <a:alphaOff val="0"/>
          </a:srgbClr>
        </a:solidFill>
        <a:ln w="25400" cap="flat" cmpd="sng" algn="ctr">
          <a:solidFill>
            <a:srgbClr val="D6D6C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b="1" kern="1200" dirty="0">
              <a:solidFill>
                <a:srgbClr val="FFFFFF"/>
              </a:solidFill>
              <a:latin typeface="Arial"/>
              <a:ea typeface="+mn-ea"/>
              <a:cs typeface="+mn-cs"/>
            </a:rPr>
            <a:t>Business Development &amp; Strategy</a:t>
          </a:r>
        </a:p>
      </dsp:txBody>
      <dsp:txXfrm>
        <a:off x="8276332" y="3139678"/>
        <a:ext cx="1880195" cy="112811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992967-42BF-9E49-87BE-809BAD0611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FE8AE5-3C95-EB4F-8170-0D9DAEDA7E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A6683E-D9E7-684C-A264-6AB084A22F3C}" type="datetimeFigureOut">
              <a:rPr lang="en-US" smtClean="0"/>
              <a:t>8/23/2023</a:t>
            </a:fld>
            <a:endParaRPr lang="en-US" dirty="0"/>
          </a:p>
        </p:txBody>
      </p:sp>
      <p:sp>
        <p:nvSpPr>
          <p:cNvPr id="4" name="Footer Placeholder 3">
            <a:extLst>
              <a:ext uri="{FF2B5EF4-FFF2-40B4-BE49-F238E27FC236}">
                <a16:creationId xmlns:a16="http://schemas.microsoft.com/office/drawing/2014/main" id="{1D9F0FFD-1CDF-C143-B255-3E24AAFE04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2D3342-0760-D24B-9B39-8F5DA3E9EE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CC92C9-C9D2-5347-A2C9-792E0203E1B1}" type="slidenum">
              <a:rPr lang="en-US" smtClean="0"/>
              <a:t>‹#›</a:t>
            </a:fld>
            <a:endParaRPr lang="en-US" dirty="0"/>
          </a:p>
        </p:txBody>
      </p:sp>
    </p:spTree>
    <p:extLst>
      <p:ext uri="{BB962C8B-B14F-4D97-AF65-F5344CB8AC3E}">
        <p14:creationId xmlns:p14="http://schemas.microsoft.com/office/powerpoint/2010/main" val="48045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A8575-86AE-414A-9D13-F1704279B5BD}" type="datetimeFigureOut">
              <a:rPr lang="en-US" smtClean="0"/>
              <a:t>8/23/2023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700F9-128D-4CD9-8DB5-5E755597E876}" type="slidenum">
              <a:rPr lang="en-US" smtClean="0"/>
              <a:t>‹#›</a:t>
            </a:fld>
            <a:endParaRPr lang="en-US" dirty="0"/>
          </a:p>
        </p:txBody>
      </p:sp>
    </p:spTree>
    <p:extLst>
      <p:ext uri="{BB962C8B-B14F-4D97-AF65-F5344CB8AC3E}">
        <p14:creationId xmlns:p14="http://schemas.microsoft.com/office/powerpoint/2010/main" val="333722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96195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16</a:t>
            </a:fld>
            <a:endParaRPr lang="en-US" dirty="0"/>
          </a:p>
        </p:txBody>
      </p:sp>
    </p:spTree>
    <p:extLst>
      <p:ext uri="{BB962C8B-B14F-4D97-AF65-F5344CB8AC3E}">
        <p14:creationId xmlns:p14="http://schemas.microsoft.com/office/powerpoint/2010/main" val="10228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89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1200"/>
              </a:spcBef>
              <a:spcAft>
                <a:spcPts val="0"/>
              </a:spcAft>
              <a:buClr>
                <a:srgbClr val="171714"/>
              </a:buClr>
              <a:buSzPct val="117647"/>
              <a:buFont typeface="Noto Sans Symbols"/>
              <a:buNone/>
            </a:pPr>
            <a:r>
              <a:rPr lang="en-US" dirty="0"/>
              <a:t>Risk</a:t>
            </a:r>
            <a:r>
              <a:rPr lang="en-US" baseline="0" dirty="0"/>
              <a:t> stratify patient care needs based on acuity / complexity / stability and offer different options to patients </a:t>
            </a:r>
          </a:p>
          <a:p>
            <a:pPr marL="25400" lvl="0" indent="0" algn="l" rtl="0">
              <a:lnSpc>
                <a:spcPct val="100000"/>
              </a:lnSpc>
              <a:spcBef>
                <a:spcPts val="1200"/>
              </a:spcBef>
              <a:spcAft>
                <a:spcPts val="0"/>
              </a:spcAft>
              <a:buClr>
                <a:srgbClr val="171714"/>
              </a:buClr>
              <a:buSzPct val="117647"/>
              <a:buFont typeface="Noto Sans Symbols"/>
              <a:buNone/>
            </a:pPr>
            <a:r>
              <a:rPr lang="en-US" baseline="0" dirty="0"/>
              <a:t>Those lower risk / lower complexity patients who are willing and able to self-manage with asynchronous and virtual options can</a:t>
            </a:r>
          </a:p>
          <a:p>
            <a:pPr marL="25400" lvl="0" indent="0" algn="l" rtl="0">
              <a:lnSpc>
                <a:spcPct val="100000"/>
              </a:lnSpc>
              <a:spcBef>
                <a:spcPts val="1200"/>
              </a:spcBef>
              <a:spcAft>
                <a:spcPts val="0"/>
              </a:spcAft>
              <a:buClr>
                <a:srgbClr val="171714"/>
              </a:buClr>
              <a:buSzPct val="117647"/>
              <a:buFont typeface="Noto Sans Symbols"/>
              <a:buNone/>
            </a:pPr>
            <a:r>
              <a:rPr lang="en-US" baseline="0" dirty="0"/>
              <a:t>Free up some resources to better support those who are higher acuity/complexity and/or cannot or do not want to self-manage</a:t>
            </a:r>
            <a:endParaRPr lang="en-US" dirty="0"/>
          </a:p>
          <a:p>
            <a:pPr marL="457200" lvl="0" indent="-431800" algn="l" rtl="0">
              <a:lnSpc>
                <a:spcPct val="100000"/>
              </a:lnSpc>
              <a:spcBef>
                <a:spcPts val="1200"/>
              </a:spcBef>
              <a:spcAft>
                <a:spcPts val="0"/>
              </a:spcAft>
              <a:buClr>
                <a:srgbClr val="171714"/>
              </a:buClr>
              <a:buSzPct val="117647"/>
              <a:buFont typeface="Noto Sans Symbols"/>
              <a:buChar char="▪"/>
            </a:pPr>
            <a:r>
              <a:rPr lang="en-US" dirty="0"/>
              <a:t>Medical complexity (risk of acute care utilization)</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Health literacy</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Digital literacy</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Engagement/activation</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Ability to self-manage</a:t>
            </a:r>
          </a:p>
        </p:txBody>
      </p:sp>
      <p:sp>
        <p:nvSpPr>
          <p:cNvPr id="584" name="Google Shape;584;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165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1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cfd44fd32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cfd44fd32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2686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 name="Google Shape;1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422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A form of automation – reducing the need for human care team capital to perform many tasks</a:t>
            </a:r>
            <a:endParaRPr dirty="0"/>
          </a:p>
        </p:txBody>
      </p:sp>
      <p:sp>
        <p:nvSpPr>
          <p:cNvPr id="270" name="Google Shape;270;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939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1200"/>
              </a:spcBef>
              <a:spcAft>
                <a:spcPts val="0"/>
              </a:spcAft>
              <a:buClr>
                <a:srgbClr val="171714"/>
              </a:buClr>
              <a:buSzPct val="117647"/>
              <a:buFont typeface="Noto Sans Symbols"/>
              <a:buChar char="▪"/>
            </a:pPr>
            <a:r>
              <a:rPr lang="en-US" dirty="0"/>
              <a:t>Medical complexity (risk of acute care utilization)</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Health literacy</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Digital literacy</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Engagement/activation</a:t>
            </a:r>
          </a:p>
          <a:p>
            <a:pPr marL="457200" lvl="0" indent="-431800" algn="l" rtl="0">
              <a:lnSpc>
                <a:spcPct val="100000"/>
              </a:lnSpc>
              <a:spcBef>
                <a:spcPts val="1200"/>
              </a:spcBef>
              <a:spcAft>
                <a:spcPts val="0"/>
              </a:spcAft>
              <a:buClr>
                <a:srgbClr val="171714"/>
              </a:buClr>
              <a:buSzPct val="117647"/>
              <a:buFont typeface="Noto Sans Symbols"/>
              <a:buChar char="▪"/>
            </a:pPr>
            <a:r>
              <a:rPr lang="en-US" dirty="0"/>
              <a:t>Ability to self-manage</a:t>
            </a:r>
          </a:p>
          <a:p>
            <a:pPr marL="0" lvl="0" indent="0" algn="l" rtl="0">
              <a:lnSpc>
                <a:spcPct val="100000"/>
              </a:lnSpc>
              <a:spcBef>
                <a:spcPts val="0"/>
              </a:spcBef>
              <a:spcAft>
                <a:spcPts val="0"/>
              </a:spcAft>
              <a:buSzPts val="1400"/>
              <a:buNone/>
            </a:pPr>
            <a:endParaRPr dirty="0"/>
          </a:p>
        </p:txBody>
      </p:sp>
      <p:sp>
        <p:nvSpPr>
          <p:cNvPr id="478" name="Google Shape;478;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768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Uncontrolled adherent vs uncontrolled non-adherent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Controlled adherent vs controlled non-adherent</a:t>
            </a:r>
            <a:endParaRPr dirty="0"/>
          </a:p>
        </p:txBody>
      </p:sp>
      <p:sp>
        <p:nvSpPr>
          <p:cNvPr id="471" name="Google Shape;471;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33</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140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Prioritizing TCM visits and care coordination</a:t>
            </a:r>
            <a:endParaRPr dirty="0"/>
          </a:p>
        </p:txBody>
      </p:sp>
      <p:sp>
        <p:nvSpPr>
          <p:cNvPr id="455" name="Google Shape;45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719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5</a:t>
            </a:fld>
            <a:endParaRPr lang="en-US" dirty="0"/>
          </a:p>
        </p:txBody>
      </p:sp>
    </p:spTree>
    <p:extLst>
      <p:ext uri="{BB962C8B-B14F-4D97-AF65-F5344CB8AC3E}">
        <p14:creationId xmlns:p14="http://schemas.microsoft.com/office/powerpoint/2010/main" val="1964443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Target for highest priority ACP discussions and documentation</a:t>
            </a:r>
            <a:endParaRPr dirty="0"/>
          </a:p>
        </p:txBody>
      </p:sp>
      <p:sp>
        <p:nvSpPr>
          <p:cNvPr id="463" name="Google Shape;463;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430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We’ve seen a surge of patient</a:t>
            </a:r>
            <a:r>
              <a:rPr lang="en-US" sz="1200" baseline="0" dirty="0">
                <a:solidFill>
                  <a:schemeClr val="dk1"/>
                </a:solidFill>
                <a:latin typeface="Calibri"/>
                <a:ea typeface="Calibri"/>
                <a:cs typeface="Calibri"/>
                <a:sym typeface="Calibri"/>
              </a:rPr>
              <a:t> advice message requests +235%</a:t>
            </a:r>
          </a:p>
          <a:p>
            <a:pPr marL="0" lvl="0" indent="0" algn="l" rtl="0">
              <a:lnSpc>
                <a:spcPct val="100000"/>
              </a:lnSpc>
              <a:spcBef>
                <a:spcPts val="0"/>
              </a:spcBef>
              <a:spcAft>
                <a:spcPts val="0"/>
              </a:spcAft>
              <a:buSzPts val="1400"/>
              <a:buNone/>
            </a:pPr>
            <a:r>
              <a:rPr lang="en-US" dirty="0"/>
              <a:t>Uncompensated</a:t>
            </a:r>
            <a:r>
              <a:rPr lang="en-US" baseline="0" dirty="0"/>
              <a:t> time, after everything else – the arrow might as well be pointing in the direction of our wellbeing (providers and care teams)</a:t>
            </a:r>
          </a:p>
          <a:p>
            <a:pPr marL="0" lvl="0" indent="0" algn="l" rtl="0">
              <a:lnSpc>
                <a:spcPct val="100000"/>
              </a:lnSpc>
              <a:spcBef>
                <a:spcPts val="0"/>
              </a:spcBef>
              <a:spcAft>
                <a:spcPts val="0"/>
              </a:spcAft>
              <a:buSzPts val="1400"/>
              <a:buNone/>
            </a:pPr>
            <a:r>
              <a:rPr lang="en-US" baseline="0" dirty="0"/>
              <a:t>My RN does a remarkable job of working at the top of her license to asynchronously addressing many of the requests, provides great advice for lower complexity issues</a:t>
            </a:r>
          </a:p>
          <a:p>
            <a:pPr marL="0" lvl="0" indent="0" algn="l" rtl="0">
              <a:lnSpc>
                <a:spcPct val="100000"/>
              </a:lnSpc>
              <a:spcBef>
                <a:spcPts val="0"/>
              </a:spcBef>
              <a:spcAft>
                <a:spcPts val="0"/>
              </a:spcAft>
              <a:buSzPts val="1400"/>
              <a:buNone/>
            </a:pPr>
            <a:r>
              <a:rPr lang="en-US" baseline="0" dirty="0"/>
              <a:t>A cost-effective way to address low acuity, low complexity care needs while preserving synchronous and in person access for patients with more complex, higher acuity needs</a:t>
            </a:r>
          </a:p>
          <a:p>
            <a:pPr marL="0" lvl="0" indent="0" algn="l" rtl="0">
              <a:lnSpc>
                <a:spcPct val="100000"/>
              </a:lnSpc>
              <a:spcBef>
                <a:spcPts val="0"/>
              </a:spcBef>
              <a:spcAft>
                <a:spcPts val="0"/>
              </a:spcAft>
              <a:buSzPts val="1400"/>
              <a:buNone/>
            </a:pPr>
            <a:r>
              <a:rPr lang="en-US" baseline="0" dirty="0"/>
              <a:t>But only if we re-organize our care teams and allocate resources to provide more support for this type of care</a:t>
            </a:r>
          </a:p>
          <a:p>
            <a:pPr marL="0" lvl="0" indent="0" algn="l" rtl="0">
              <a:lnSpc>
                <a:spcPct val="100000"/>
              </a:lnSpc>
              <a:spcBef>
                <a:spcPts val="0"/>
              </a:spcBef>
              <a:spcAft>
                <a:spcPts val="0"/>
              </a:spcAft>
              <a:buSzPts val="1400"/>
              <a:buNone/>
            </a:pPr>
            <a:r>
              <a:rPr lang="en-US" baseline="0" dirty="0"/>
              <a:t>It pays off more in a capitated/value based care system than in FFS, especially because it can reduce acute care utilization</a:t>
            </a:r>
          </a:p>
          <a:p>
            <a:pPr marL="0" lvl="0" indent="0" algn="l" rtl="0">
              <a:lnSpc>
                <a:spcPct val="100000"/>
              </a:lnSpc>
              <a:spcBef>
                <a:spcPts val="0"/>
              </a:spcBef>
              <a:spcAft>
                <a:spcPts val="0"/>
              </a:spcAft>
              <a:buSzPts val="1400"/>
              <a:buNone/>
            </a:pPr>
            <a:endParaRPr dirty="0"/>
          </a:p>
        </p:txBody>
      </p:sp>
      <p:sp>
        <p:nvSpPr>
          <p:cNvPr id="493" name="Google Shape;49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extLst>
      <p:ext uri="{BB962C8B-B14F-4D97-AF65-F5344CB8AC3E}">
        <p14:creationId xmlns:p14="http://schemas.microsoft.com/office/powerpoint/2010/main" val="118869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Digital health tools have the potential to improve patient engagement and healthcare outcomes, but they are not equitably accessible to all patients. </a:t>
            </a:r>
          </a:p>
          <a:p>
            <a:r>
              <a:rPr lang="en-US" dirty="0"/>
              <a:t>Black and Hispanic patients are less likely to have access to patient portals, and those who do have access are less likely to use them.</a:t>
            </a:r>
          </a:p>
        </p:txBody>
      </p:sp>
    </p:spTree>
    <p:extLst>
      <p:ext uri="{BB962C8B-B14F-4D97-AF65-F5344CB8AC3E}">
        <p14:creationId xmlns:p14="http://schemas.microsoft.com/office/powerpoint/2010/main" val="4000981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Access to digital health options may not be equal for all groups of people in US. Surveys by the Pew Research Center indicate that while 10% of adults in the United States do not use the internet, this percentage increases for people ages 65 and older (27%), people without a high school diploma (29%), people earning less than $30K annually (18%), and racial minority groups including non-Hispanic blacks (15%) and Hispanics (14%) </a:t>
            </a:r>
            <a:endParaRPr dirty="0"/>
          </a:p>
          <a:p>
            <a:pPr marL="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People earning less than $30K annually have lower rates of access to the devices and networks necessary to use the internet compared to people earning $100K or more annually, including smartphones (71% vs 97%), desktop or laptop computers (54% vs 94%), and home broadband services (56% vs 94%) (5). Regarding race: rates of smartphone ownership are relatively equal among racial groups (82% of white adults, 80% of black adults, 79% of Hispanic adults), but rates of desktop or laptop computer ownership vary (82% of white adults, 58% of black adults, 57% of Hispanic adults), as does access to a broadband connection at home (79% of white adults, 66% of black adults, 61% of Hispanic adults) (6).</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American adults &gt;65 years old, who constitute 18% of the American population and are most likely to need chronic disease management, only 55%–60% own a smartphone or have home broadband access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842" name="Google Shape;84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60260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To address these disparities, we need to focus on building trust and engagement with patients from underserved communities.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includes providing training on how to use digital health tools, making sure that these tools are user-friendly and accessible, and partnering with community organizations to provide support.</a:t>
            </a:r>
            <a:endParaRPr dirty="0"/>
          </a:p>
        </p:txBody>
      </p:sp>
      <p:sp>
        <p:nvSpPr>
          <p:cNvPr id="878" name="Google Shape;87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4017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COVID morbidity and mortality</a:t>
            </a:r>
          </a:p>
          <a:p>
            <a:r>
              <a:rPr lang="en-US" dirty="0"/>
              <a:t>Chronic disease burden</a:t>
            </a:r>
          </a:p>
          <a:p>
            <a:r>
              <a:rPr lang="en-US" dirty="0"/>
              <a:t>Digital redlining and exclusion</a:t>
            </a:r>
          </a:p>
          <a:p>
            <a:r>
              <a:rPr lang="en-US" dirty="0"/>
              <a:t>Same map, different captions</a:t>
            </a:r>
          </a:p>
        </p:txBody>
      </p:sp>
    </p:spTree>
    <p:extLst>
      <p:ext uri="{BB962C8B-B14F-4D97-AF65-F5344CB8AC3E}">
        <p14:creationId xmlns:p14="http://schemas.microsoft.com/office/powerpoint/2010/main" val="3074926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D87D86-ACAD-4BBF-A4C1-E29FD5C1256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5861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D87D86-ACAD-4BBF-A4C1-E29FD5C1256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4772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D87D86-ACAD-4BBF-A4C1-E29FD5C1256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093948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55</a:t>
            </a:fld>
            <a:endParaRPr lang="en-US" dirty="0"/>
          </a:p>
        </p:txBody>
      </p:sp>
    </p:spTree>
    <p:extLst>
      <p:ext uri="{BB962C8B-B14F-4D97-AF65-F5344CB8AC3E}">
        <p14:creationId xmlns:p14="http://schemas.microsoft.com/office/powerpoint/2010/main" val="88180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Advent</a:t>
            </a:r>
            <a:r>
              <a:rPr lang="en-US" baseline="0" dirty="0" smtClean="0"/>
              <a:t> – 4 hospitals, 400 physicians, 96k ED visits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D87D86-ACAD-4BBF-A4C1-E29FD5C1256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46735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 intro</a:t>
            </a:r>
            <a:r>
              <a:rPr lang="en-US" baseline="0" dirty="0"/>
              <a:t> Simrit invites onto stage.</a:t>
            </a:r>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57</a:t>
            </a:fld>
            <a:endParaRPr lang="en-US" dirty="0"/>
          </a:p>
        </p:txBody>
      </p:sp>
    </p:spTree>
    <p:extLst>
      <p:ext uri="{BB962C8B-B14F-4D97-AF65-F5344CB8AC3E}">
        <p14:creationId xmlns:p14="http://schemas.microsoft.com/office/powerpoint/2010/main" val="4230125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693738"/>
            <a:ext cx="6153150" cy="3462337"/>
          </a:xfrm>
        </p:spPr>
      </p:sp>
      <p:sp>
        <p:nvSpPr>
          <p:cNvPr id="3" name="Notes Placeholder 2"/>
          <p:cNvSpPr>
            <a:spLocks noGrp="1"/>
          </p:cNvSpPr>
          <p:nvPr>
            <p:ph type="body" idx="1"/>
          </p:nvPr>
        </p:nvSpPr>
        <p:spPr/>
        <p:txBody>
          <a:bodyPr/>
          <a:lstStyle/>
          <a:p>
            <a:r>
              <a:rPr lang="en-US" dirty="0"/>
              <a:t>Eric</a:t>
            </a:r>
            <a:r>
              <a:rPr lang="en-US" baseline="0" dirty="0"/>
              <a:t> hits high level UCM Vision 2025 – hands off to Simrit</a:t>
            </a:r>
            <a:endParaRPr lang="en-US" dirty="0"/>
          </a:p>
        </p:txBody>
      </p:sp>
      <p:sp>
        <p:nvSpPr>
          <p:cNvPr id="4" name="Slide Number Placeholder 3"/>
          <p:cNvSpPr>
            <a:spLocks noGrp="1"/>
          </p:cNvSpPr>
          <p:nvPr>
            <p:ph type="sldNum" sz="quarter" idx="10"/>
          </p:nvPr>
        </p:nvSpPr>
        <p:spPr/>
        <p:txBody>
          <a:bodyPr/>
          <a:lstStyle/>
          <a:p>
            <a:fld id="{6310620B-B613-4813-859A-46C88FD43F87}"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93864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Simrit – walks through each </a:t>
            </a:r>
            <a:r>
              <a:rPr lang="en-US" dirty="0" smtClean="0"/>
              <a:t>pillar</a:t>
            </a:r>
            <a:r>
              <a:rPr lang="en-US" baseline="0" dirty="0" smtClean="0"/>
              <a:t> highlighting how Vizient supports UCM goals</a:t>
            </a:r>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59</a:t>
            </a:fld>
            <a:endParaRPr lang="en-US" dirty="0"/>
          </a:p>
        </p:txBody>
      </p:sp>
    </p:spTree>
    <p:extLst>
      <p:ext uri="{BB962C8B-B14F-4D97-AF65-F5344CB8AC3E}">
        <p14:creationId xmlns:p14="http://schemas.microsoft.com/office/powerpoint/2010/main" val="3700423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693738"/>
            <a:ext cx="6153150" cy="3462337"/>
          </a:xfrm>
        </p:spPr>
      </p:sp>
      <p:sp>
        <p:nvSpPr>
          <p:cNvPr id="3" name="Notes Placeholder 2"/>
          <p:cNvSpPr>
            <a:spLocks noGrp="1"/>
          </p:cNvSpPr>
          <p:nvPr>
            <p:ph type="body" idx="1"/>
          </p:nvPr>
        </p:nvSpPr>
        <p:spPr/>
        <p:txBody>
          <a:bodyPr/>
          <a:lstStyle/>
          <a:p>
            <a:r>
              <a:rPr lang="en-US" dirty="0" smtClean="0"/>
              <a:t>Simrit – walks through each pillar</a:t>
            </a:r>
            <a:r>
              <a:rPr lang="en-US" baseline="0" dirty="0" smtClean="0"/>
              <a:t> highlighting how Vizient supports UCM goals</a:t>
            </a:r>
            <a:endParaRPr lang="en-US" dirty="0"/>
          </a:p>
        </p:txBody>
      </p:sp>
      <p:sp>
        <p:nvSpPr>
          <p:cNvPr id="4" name="Slide Number Placeholder 3"/>
          <p:cNvSpPr>
            <a:spLocks noGrp="1"/>
          </p:cNvSpPr>
          <p:nvPr>
            <p:ph type="sldNum" sz="quarter" idx="10"/>
          </p:nvPr>
        </p:nvSpPr>
        <p:spPr/>
        <p:txBody>
          <a:bodyPr/>
          <a:lstStyle/>
          <a:p>
            <a:fld id="{6310620B-B613-4813-859A-46C88FD43F87}"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492737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693738"/>
            <a:ext cx="6153150" cy="3462337"/>
          </a:xfrm>
        </p:spPr>
      </p:sp>
      <p:sp>
        <p:nvSpPr>
          <p:cNvPr id="3" name="Notes Placeholder 2"/>
          <p:cNvSpPr>
            <a:spLocks noGrp="1"/>
          </p:cNvSpPr>
          <p:nvPr>
            <p:ph type="body" idx="1"/>
          </p:nvPr>
        </p:nvSpPr>
        <p:spPr/>
        <p:txBody>
          <a:bodyPr/>
          <a:lstStyle/>
          <a:p>
            <a:r>
              <a:rPr lang="en-US" dirty="0" smtClean="0"/>
              <a:t>Simrit – walks through each pillar</a:t>
            </a:r>
            <a:r>
              <a:rPr lang="en-US" baseline="0" dirty="0" smtClean="0"/>
              <a:t> highlighting how Vizient supports UCM goals</a:t>
            </a:r>
            <a:endParaRPr lang="en-US" dirty="0"/>
          </a:p>
        </p:txBody>
      </p:sp>
      <p:sp>
        <p:nvSpPr>
          <p:cNvPr id="4" name="Slide Number Placeholder 3"/>
          <p:cNvSpPr>
            <a:spLocks noGrp="1"/>
          </p:cNvSpPr>
          <p:nvPr>
            <p:ph type="sldNum" sz="quarter" idx="10"/>
          </p:nvPr>
        </p:nvSpPr>
        <p:spPr/>
        <p:txBody>
          <a:bodyPr/>
          <a:lstStyle/>
          <a:p>
            <a:fld id="{6310620B-B613-4813-859A-46C88FD43F87}"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597643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693738"/>
            <a:ext cx="6153150" cy="3462337"/>
          </a:xfrm>
        </p:spPr>
      </p:sp>
      <p:sp>
        <p:nvSpPr>
          <p:cNvPr id="3" name="Notes Placeholder 2"/>
          <p:cNvSpPr>
            <a:spLocks noGrp="1"/>
          </p:cNvSpPr>
          <p:nvPr>
            <p:ph type="body" idx="1"/>
          </p:nvPr>
        </p:nvSpPr>
        <p:spPr/>
        <p:txBody>
          <a:bodyPr/>
          <a:lstStyle/>
          <a:p>
            <a:r>
              <a:rPr lang="en-US" dirty="0" smtClean="0"/>
              <a:t>Simrit – walks through each pillar</a:t>
            </a:r>
            <a:r>
              <a:rPr lang="en-US" baseline="0" dirty="0" smtClean="0"/>
              <a:t> highlighting how Vizient supports UCM goals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0620B-B613-4813-859A-46C88FD43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76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425" y="693738"/>
            <a:ext cx="6153150" cy="3462337"/>
          </a:xfrm>
        </p:spPr>
      </p:sp>
      <p:sp>
        <p:nvSpPr>
          <p:cNvPr id="3" name="Notes Placeholder 2"/>
          <p:cNvSpPr>
            <a:spLocks noGrp="1"/>
          </p:cNvSpPr>
          <p:nvPr>
            <p:ph type="body" idx="1"/>
          </p:nvPr>
        </p:nvSpPr>
        <p:spPr/>
        <p:txBody>
          <a:bodyPr/>
          <a:lstStyle/>
          <a:p>
            <a:r>
              <a:rPr lang="en-US" dirty="0" smtClean="0"/>
              <a:t>Simrit – covers then hands back to Eric</a:t>
            </a:r>
            <a:endParaRPr lang="en-US" dirty="0"/>
          </a:p>
        </p:txBody>
      </p:sp>
      <p:sp>
        <p:nvSpPr>
          <p:cNvPr id="4" name="Slide Number Placeholder 3"/>
          <p:cNvSpPr>
            <a:spLocks noGrp="1"/>
          </p:cNvSpPr>
          <p:nvPr>
            <p:ph type="sldNum" sz="quarter" idx="10"/>
          </p:nvPr>
        </p:nvSpPr>
        <p:spPr/>
        <p:txBody>
          <a:bodyPr/>
          <a:lstStyle/>
          <a:p>
            <a:fld id="{6310620B-B613-4813-859A-46C88FD43F87}"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395562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 thanks Simrit</a:t>
            </a:r>
            <a:r>
              <a:rPr lang="en-US" baseline="0" dirty="0" smtClean="0"/>
              <a:t> and covers the Supplier ask for data and transparency in partnership with Vizient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700F9-128D-4CD9-8DB5-5E755597E8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86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Invites Denise</a:t>
            </a:r>
            <a:r>
              <a:rPr lang="en-US" baseline="0" dirty="0" smtClean="0"/>
              <a:t> on Stage</a:t>
            </a:r>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65</a:t>
            </a:fld>
            <a:endParaRPr lang="en-US" dirty="0"/>
          </a:p>
        </p:txBody>
      </p:sp>
    </p:spTree>
    <p:extLst>
      <p:ext uri="{BB962C8B-B14F-4D97-AF65-F5344CB8AC3E}">
        <p14:creationId xmlns:p14="http://schemas.microsoft.com/office/powerpoint/2010/main" val="2956246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FBB4E6-0347-493D-880B-FE9EA1420B92}" type="slidenum">
              <a:rPr lang="en-US" smtClean="0"/>
              <a:t>66</a:t>
            </a:fld>
            <a:endParaRPr lang="en-US" dirty="0"/>
          </a:p>
        </p:txBody>
      </p:sp>
    </p:spTree>
    <p:extLst>
      <p:ext uri="{BB962C8B-B14F-4D97-AF65-F5344CB8AC3E}">
        <p14:creationId xmlns:p14="http://schemas.microsoft.com/office/powerpoint/2010/main" val="164042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40C28"/>
                </a:solidFill>
                <a:effectLst/>
                <a:latin typeface="Google Sans"/>
              </a:rPr>
              <a:t>Hospitals and health systems are facing overwhelming pressure on many fronts</a:t>
            </a:r>
            <a:r>
              <a:rPr lang="en-US" b="0" i="0" u="none" strike="noStrike" dirty="0" smtClean="0">
                <a:solidFill>
                  <a:srgbClr val="040C28"/>
                </a:solidFill>
                <a:effectLst/>
                <a:latin typeface="Google Sans"/>
              </a:rPr>
              <a:t>.</a:t>
            </a:r>
            <a:endParaRPr lang="en-US" b="0" i="0" u="none" strike="noStrike" dirty="0">
              <a:solidFill>
                <a:srgbClr val="040C28"/>
              </a:solidFill>
              <a:effectLst/>
              <a:latin typeface="Google Sans"/>
            </a:endParaRPr>
          </a:p>
          <a:p>
            <a:r>
              <a:rPr lang="en-US" b="0" i="0" u="none" strike="noStrike" dirty="0">
                <a:solidFill>
                  <a:srgbClr val="040C28"/>
                </a:solidFill>
                <a:effectLst/>
                <a:latin typeface="Google Sans"/>
              </a:rPr>
              <a:t>According to Fitch, 2022 was "the worst operating year ever seen" in the hospital sector</a:t>
            </a:r>
            <a:r>
              <a:rPr lang="en-US" b="0" i="0" u="none" strike="noStrike" dirty="0">
                <a:solidFill>
                  <a:srgbClr val="202124"/>
                </a:solidFill>
                <a:effectLst/>
                <a:latin typeface="Google Sans"/>
              </a:rPr>
              <a:t>, with 2023 set to be a "make-or-break year" for many</a:t>
            </a:r>
            <a:r>
              <a:rPr lang="en-US" b="0" i="0" u="none" strike="noStrike" dirty="0" smtClean="0">
                <a:solidFill>
                  <a:srgbClr val="202124"/>
                </a:solidFill>
                <a:effectLst/>
                <a:latin typeface="Google Sans"/>
              </a:rPr>
              <a:t>.</a:t>
            </a:r>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UCM is not immune to these financial pressures and uncertainties – they are having an impact and we are factoring them into all decision making. </a:t>
            </a:r>
          </a:p>
          <a:p>
            <a:endParaRPr lang="en-US" b="0" i="0" u="none" strike="noStrike" dirty="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fld id="{51A700F9-128D-4CD9-8DB5-5E755597E876}" type="slidenum">
              <a:rPr lang="en-US" smtClean="0"/>
              <a:t>9</a:t>
            </a:fld>
            <a:endParaRPr lang="en-US" dirty="0"/>
          </a:p>
        </p:txBody>
      </p:sp>
    </p:spTree>
    <p:extLst>
      <p:ext uri="{BB962C8B-B14F-4D97-AF65-F5344CB8AC3E}">
        <p14:creationId xmlns:p14="http://schemas.microsoft.com/office/powerpoint/2010/main" val="4198115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AAC221-DD0E-49A7-881E-F4B5DF553D53}" type="slidenum">
              <a:rPr lang="en-US" altLang="en-US" smtClean="0"/>
              <a:pPr/>
              <a:t>73</a:t>
            </a:fld>
            <a:endParaRPr lang="en-US" altLang="en-US" dirty="0" smtClean="0"/>
          </a:p>
        </p:txBody>
      </p:sp>
    </p:spTree>
    <p:extLst>
      <p:ext uri="{BB962C8B-B14F-4D97-AF65-F5344CB8AC3E}">
        <p14:creationId xmlns:p14="http://schemas.microsoft.com/office/powerpoint/2010/main" val="2226112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87</a:t>
            </a:fld>
            <a:endParaRPr lang="en-US" dirty="0"/>
          </a:p>
        </p:txBody>
      </p:sp>
    </p:spTree>
    <p:extLst>
      <p:ext uri="{BB962C8B-B14F-4D97-AF65-F5344CB8AC3E}">
        <p14:creationId xmlns:p14="http://schemas.microsoft.com/office/powerpoint/2010/main" val="3309000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1min 32sec</a:t>
            </a:r>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123</a:t>
            </a:fld>
            <a:endParaRPr lang="en-US" dirty="0"/>
          </a:p>
        </p:txBody>
      </p:sp>
    </p:spTree>
    <p:extLst>
      <p:ext uri="{BB962C8B-B14F-4D97-AF65-F5344CB8AC3E}">
        <p14:creationId xmlns:p14="http://schemas.microsoft.com/office/powerpoint/2010/main" val="3134774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127</a:t>
            </a:fld>
            <a:endParaRPr lang="en-US" dirty="0"/>
          </a:p>
        </p:txBody>
      </p:sp>
    </p:spTree>
    <p:extLst>
      <p:ext uri="{BB962C8B-B14F-4D97-AF65-F5344CB8AC3E}">
        <p14:creationId xmlns:p14="http://schemas.microsoft.com/office/powerpoint/2010/main" val="555490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129</a:t>
            </a:fld>
            <a:endParaRPr lang="en-US" dirty="0"/>
          </a:p>
        </p:txBody>
      </p:sp>
    </p:spTree>
    <p:extLst>
      <p:ext uri="{BB962C8B-B14F-4D97-AF65-F5344CB8AC3E}">
        <p14:creationId xmlns:p14="http://schemas.microsoft.com/office/powerpoint/2010/main" val="3278802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p>
          <a:p>
            <a:r>
              <a:rPr lang="en-US" dirty="0" smtClean="0"/>
              <a:t>What</a:t>
            </a:r>
            <a:r>
              <a:rPr lang="en-US" baseline="0" dirty="0" smtClean="0"/>
              <a:t> was planned for FY 22-23, what we achieved</a:t>
            </a:r>
          </a:p>
        </p:txBody>
      </p:sp>
      <p:sp>
        <p:nvSpPr>
          <p:cNvPr id="4" name="Slide Number Placeholder 3"/>
          <p:cNvSpPr>
            <a:spLocks noGrp="1"/>
          </p:cNvSpPr>
          <p:nvPr>
            <p:ph type="sldNum" sz="quarter" idx="10"/>
          </p:nvPr>
        </p:nvSpPr>
        <p:spPr/>
        <p:txBody>
          <a:bodyPr/>
          <a:lstStyle/>
          <a:p>
            <a:fld id="{51A700F9-128D-4CD9-8DB5-5E755597E876}" type="slidenum">
              <a:rPr lang="en-US" smtClean="0"/>
              <a:t>130</a:t>
            </a:fld>
            <a:endParaRPr lang="en-US" dirty="0"/>
          </a:p>
        </p:txBody>
      </p:sp>
    </p:spTree>
    <p:extLst>
      <p:ext uri="{BB962C8B-B14F-4D97-AF65-F5344CB8AC3E}">
        <p14:creationId xmlns:p14="http://schemas.microsoft.com/office/powerpoint/2010/main" val="346701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p>
          <a:p>
            <a:r>
              <a:rPr lang="en-US" dirty="0" smtClean="0"/>
              <a:t>Drill down to SOAR Project completion in July for Ingalls.</a:t>
            </a:r>
            <a:r>
              <a:rPr lang="en-US" baseline="0" dirty="0" smtClean="0"/>
              <a:t> Impact across the healthcare system and across our entire P2P process</a:t>
            </a:r>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131</a:t>
            </a:fld>
            <a:endParaRPr lang="en-US" dirty="0"/>
          </a:p>
        </p:txBody>
      </p:sp>
    </p:spTree>
    <p:extLst>
      <p:ext uri="{BB962C8B-B14F-4D97-AF65-F5344CB8AC3E}">
        <p14:creationId xmlns:p14="http://schemas.microsoft.com/office/powerpoint/2010/main" val="1672352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Grace</a:t>
            </a:r>
          </a:p>
          <a:p>
            <a:r>
              <a:rPr lang="en-US" baseline="0" dirty="0" smtClean="0"/>
              <a:t>For all those impacted areas, working toward One UCM, Innovative solutions, Improved User Experience</a:t>
            </a:r>
          </a:p>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132</a:t>
            </a:fld>
            <a:endParaRPr lang="en-US" dirty="0"/>
          </a:p>
        </p:txBody>
      </p:sp>
    </p:spTree>
    <p:extLst>
      <p:ext uri="{BB962C8B-B14F-4D97-AF65-F5344CB8AC3E}">
        <p14:creationId xmlns:p14="http://schemas.microsoft.com/office/powerpoint/2010/main" val="1513680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p>
          <a:p>
            <a:endParaRPr lang="en-US" dirty="0" smtClean="0"/>
          </a:p>
          <a:p>
            <a:r>
              <a:rPr lang="en-US" dirty="0" smtClean="0"/>
              <a:t>Remove “information updates” for portal</a:t>
            </a:r>
            <a:endParaRPr lang="en-US" dirty="0"/>
          </a:p>
        </p:txBody>
      </p:sp>
      <p:sp>
        <p:nvSpPr>
          <p:cNvPr id="4" name="Slide Number Placeholder 3"/>
          <p:cNvSpPr>
            <a:spLocks noGrp="1"/>
          </p:cNvSpPr>
          <p:nvPr>
            <p:ph type="sldNum" sz="quarter" idx="10"/>
          </p:nvPr>
        </p:nvSpPr>
        <p:spPr/>
        <p:txBody>
          <a:bodyPr/>
          <a:lstStyle/>
          <a:p>
            <a:fld id="{BFAB7330-2CA5-4DCB-BCEB-A9A90749A62B}" type="slidenum">
              <a:rPr lang="en-US" smtClean="0"/>
              <a:t>133</a:t>
            </a:fld>
            <a:endParaRPr lang="en-US" dirty="0"/>
          </a:p>
        </p:txBody>
      </p:sp>
    </p:spTree>
    <p:extLst>
      <p:ext uri="{BB962C8B-B14F-4D97-AF65-F5344CB8AC3E}">
        <p14:creationId xmlns:p14="http://schemas.microsoft.com/office/powerpoint/2010/main" val="49210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p>
          <a:p>
            <a:r>
              <a:rPr lang="en-US" dirty="0" smtClean="0"/>
              <a:t>Highlight </a:t>
            </a:r>
            <a:r>
              <a:rPr lang="en-US" dirty="0"/>
              <a:t>projects for Backorder management, forecasting, backorder visibility, ask them to share backorder data  </a:t>
            </a:r>
          </a:p>
        </p:txBody>
      </p:sp>
      <p:sp>
        <p:nvSpPr>
          <p:cNvPr id="4" name="Slide Number Placeholder 3"/>
          <p:cNvSpPr>
            <a:spLocks noGrp="1"/>
          </p:cNvSpPr>
          <p:nvPr>
            <p:ph type="sldNum" sz="quarter" idx="10"/>
          </p:nvPr>
        </p:nvSpPr>
        <p:spPr/>
        <p:txBody>
          <a:bodyPr/>
          <a:lstStyle/>
          <a:p>
            <a:fld id="{51A700F9-128D-4CD9-8DB5-5E755597E876}" type="slidenum">
              <a:rPr lang="en-US" smtClean="0"/>
              <a:t>134</a:t>
            </a:fld>
            <a:endParaRPr lang="en-US" dirty="0"/>
          </a:p>
        </p:txBody>
      </p:sp>
    </p:spTree>
    <p:extLst>
      <p:ext uri="{BB962C8B-B14F-4D97-AF65-F5344CB8AC3E}">
        <p14:creationId xmlns:p14="http://schemas.microsoft.com/office/powerpoint/2010/main" val="292480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C118-4888-4ED8-B694-B657A9F6CB7B}" type="slidenum">
              <a:rPr lang="en-US" smtClean="0"/>
              <a:t>10</a:t>
            </a:fld>
            <a:endParaRPr lang="en-US" dirty="0"/>
          </a:p>
        </p:txBody>
      </p:sp>
    </p:spTree>
    <p:extLst>
      <p:ext uri="{BB962C8B-B14F-4D97-AF65-F5344CB8AC3E}">
        <p14:creationId xmlns:p14="http://schemas.microsoft.com/office/powerpoint/2010/main" val="835409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rPr>
              <a:t>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rPr>
              <a:t>Leaders with responsibilities across legal entities have a single view for annual planning for their entire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Office Depot, Taylor, Fed-Ex Punch-out (no site-based orders)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rPr>
              <a:t>A modern financial architecture, with a robust Chart of Accounts, aligned with the University, UCMC, and CHHD/Ingalls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Expanded auto receiving integrations, offsite locations, Bill Only, Substitutes,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Real</a:t>
            </a:r>
            <a:r>
              <a:rPr lang="en-US" sz="1200" baseline="0" dirty="0" smtClean="0">
                <a:solidFill>
                  <a:srgbClr val="000000"/>
                </a:solidFill>
              </a:rPr>
              <a:t> time resolution of price exceptions, PO updates, and spend analysis impact</a:t>
            </a:r>
            <a:endParaRPr kumimoji="0" lang="en-US" sz="1200" b="0" i="0" u="none" strike="noStrike" kern="0" cap="none" spc="0" normalizeH="0" baseline="0" noProof="0" dirty="0" smtClean="0">
              <a:ln>
                <a:noFill/>
              </a:ln>
              <a:solidFill>
                <a:schemeClr val="tx1"/>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tx1"/>
                </a:solidFill>
                <a:effectLst/>
                <a:uLnTx/>
                <a:uFillTx/>
              </a:rPr>
              <a:t>B</a:t>
            </a:r>
            <a:r>
              <a:rPr lang="en-US" sz="1200" dirty="0" smtClean="0">
                <a:solidFill>
                  <a:srgbClr val="000000"/>
                </a:solidFill>
              </a:rPr>
              <a:t>ill Only &amp; Bill and replace ( c</a:t>
            </a:r>
            <a:r>
              <a:rPr lang="en-US" sz="1200" dirty="0" smtClean="0"/>
              <a:t>ommunicate PO’s to suppliers)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electronic payments to replace paper checks. Preferred payment methods include Card and Automated Clearing House, (ACH).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Administrative Efficiency: Annual POs reduce paperwork, administrative burden, and the need for repeated documentation for recurring service 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ACH payments provide automated processing for recurring transactions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effectLst/>
              <a:uLnTx/>
              <a:uFillTx/>
            </a:endParaRPr>
          </a:p>
          <a:p>
            <a:endParaRPr lang="en-US" dirty="0"/>
          </a:p>
        </p:txBody>
      </p:sp>
      <p:sp>
        <p:nvSpPr>
          <p:cNvPr id="4" name="Slide Number Placeholder 3"/>
          <p:cNvSpPr>
            <a:spLocks noGrp="1"/>
          </p:cNvSpPr>
          <p:nvPr>
            <p:ph type="sldNum" sz="quarter" idx="10"/>
          </p:nvPr>
        </p:nvSpPr>
        <p:spPr/>
        <p:txBody>
          <a:bodyPr/>
          <a:lstStyle/>
          <a:p>
            <a:fld id="{51A700F9-128D-4CD9-8DB5-5E755597E876}" type="slidenum">
              <a:rPr lang="en-US" smtClean="0"/>
              <a:t>136</a:t>
            </a:fld>
            <a:endParaRPr lang="en-US" dirty="0"/>
          </a:p>
        </p:txBody>
      </p:sp>
    </p:spTree>
    <p:extLst>
      <p:ext uri="{BB962C8B-B14F-4D97-AF65-F5344CB8AC3E}">
        <p14:creationId xmlns:p14="http://schemas.microsoft.com/office/powerpoint/2010/main" val="2282178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Nancy</a:t>
            </a:r>
          </a:p>
          <a:p>
            <a:pPr marL="0" indent="0">
              <a:buFont typeface="Arial" panose="020B0604020202020204" pitchFamily="34" charset="0"/>
              <a:buNone/>
            </a:pPr>
            <a:r>
              <a:rPr lang="en-US" dirty="0" smtClean="0"/>
              <a:t>EDI</a:t>
            </a:r>
            <a:r>
              <a:rPr lang="en-US" baseline="0" dirty="0" smtClean="0"/>
              <a:t> Preferred</a:t>
            </a:r>
          </a:p>
          <a:p>
            <a:pPr marL="0" indent="0">
              <a:buFont typeface="Arial" panose="020B0604020202020204" pitchFamily="34" charset="0"/>
              <a:buNone/>
            </a:pPr>
            <a:r>
              <a:rPr lang="en-US" baseline="0" dirty="0" smtClean="0"/>
              <a:t>&gt; Continue to support new location adds as we continue to grow</a:t>
            </a:r>
            <a:endParaRPr lang="en-US" dirty="0" smtClean="0"/>
          </a:p>
          <a:p>
            <a:pPr marL="171450" indent="-171450">
              <a:buFont typeface="Arial" panose="020B0604020202020204" pitchFamily="34" charset="0"/>
              <a:buChar char="•"/>
            </a:pPr>
            <a:r>
              <a:rPr lang="en-US" baseline="0" dirty="0" smtClean="0"/>
              <a:t>Backorder mitigation.  Impact to operations, lines of business, and patient.</a:t>
            </a:r>
          </a:p>
          <a:p>
            <a:pPr marL="628650" lvl="1" indent="-171450">
              <a:buFont typeface="Arial" panose="020B0604020202020204" pitchFamily="34" charset="0"/>
              <a:buChar char="•"/>
            </a:pPr>
            <a:r>
              <a:rPr lang="en-US" baseline="0" dirty="0" smtClean="0"/>
              <a:t>Forecasting, PO revisions, receiving against original order, inventory tracking, Invoicing, Payment delays, patient impact</a:t>
            </a:r>
          </a:p>
          <a:p>
            <a:pPr marL="171450" indent="-171450">
              <a:buFont typeface="Arial" panose="020B0604020202020204" pitchFamily="34" charset="0"/>
              <a:buChar char="•"/>
            </a:pPr>
            <a:r>
              <a:rPr lang="en-US" dirty="0" smtClean="0"/>
              <a:t>Dispute Resolution</a:t>
            </a:r>
            <a:r>
              <a:rPr lang="en-US" baseline="0" dirty="0" smtClean="0"/>
              <a:t> Management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51A700F9-128D-4CD9-8DB5-5E755597E876}" type="slidenum">
              <a:rPr lang="en-US" smtClean="0"/>
              <a:t>137</a:t>
            </a:fld>
            <a:endParaRPr lang="en-US" dirty="0"/>
          </a:p>
        </p:txBody>
      </p:sp>
    </p:spTree>
    <p:extLst>
      <p:ext uri="{BB962C8B-B14F-4D97-AF65-F5344CB8AC3E}">
        <p14:creationId xmlns:p14="http://schemas.microsoft.com/office/powerpoint/2010/main" val="2771475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Nancy</a:t>
            </a:r>
          </a:p>
          <a:p>
            <a:pPr marL="0" indent="0">
              <a:buFont typeface="Arial" panose="020B0604020202020204" pitchFamily="34" charset="0"/>
              <a:buNone/>
            </a:pPr>
            <a:r>
              <a:rPr lang="en-US" dirty="0" smtClean="0"/>
              <a:t>EDI</a:t>
            </a:r>
            <a:r>
              <a:rPr lang="en-US" baseline="0" dirty="0" smtClean="0"/>
              <a:t> Preferred</a:t>
            </a:r>
          </a:p>
          <a:p>
            <a:pPr marL="0" indent="0">
              <a:buFont typeface="Arial" panose="020B0604020202020204" pitchFamily="34" charset="0"/>
              <a:buNone/>
            </a:pPr>
            <a:r>
              <a:rPr lang="en-US" baseline="0" dirty="0" smtClean="0"/>
              <a:t>&gt; Continue to support new location adds as we continue to grow</a:t>
            </a:r>
            <a:endParaRPr lang="en-US" dirty="0" smtClean="0"/>
          </a:p>
          <a:p>
            <a:pPr marL="171450" indent="-171450">
              <a:buFont typeface="Arial" panose="020B0604020202020204" pitchFamily="34" charset="0"/>
              <a:buChar char="•"/>
            </a:pPr>
            <a:r>
              <a:rPr lang="en-US" baseline="0" dirty="0" smtClean="0"/>
              <a:t>Backorder mitigation.  Impact to operations, lines of business, and patient.</a:t>
            </a:r>
          </a:p>
          <a:p>
            <a:pPr marL="628650" lvl="1" indent="-171450">
              <a:buFont typeface="Arial" panose="020B0604020202020204" pitchFamily="34" charset="0"/>
              <a:buChar char="•"/>
            </a:pPr>
            <a:r>
              <a:rPr lang="en-US" baseline="0" dirty="0" smtClean="0"/>
              <a:t>Forecasting, PO revisions, receiving against original order, inventory tracking, Invoicing, Payment delays, patient impact</a:t>
            </a:r>
          </a:p>
          <a:p>
            <a:pPr marL="171450" indent="-171450">
              <a:buFont typeface="Arial" panose="020B0604020202020204" pitchFamily="34" charset="0"/>
              <a:buChar char="•"/>
            </a:pPr>
            <a:r>
              <a:rPr lang="en-US" dirty="0" smtClean="0"/>
              <a:t>Dispute Resolution</a:t>
            </a:r>
            <a:r>
              <a:rPr lang="en-US" baseline="0" dirty="0" smtClean="0"/>
              <a:t> Management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51A700F9-128D-4CD9-8DB5-5E755597E876}" type="slidenum">
              <a:rPr lang="en-US" smtClean="0"/>
              <a:t>138</a:t>
            </a:fld>
            <a:endParaRPr lang="en-US" dirty="0"/>
          </a:p>
        </p:txBody>
      </p:sp>
    </p:spTree>
    <p:extLst>
      <p:ext uri="{BB962C8B-B14F-4D97-AF65-F5344CB8AC3E}">
        <p14:creationId xmlns:p14="http://schemas.microsoft.com/office/powerpoint/2010/main" val="57582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worked on these initiatives, the financial headwinds that all hospital and health systems are facing must be considered</a:t>
            </a:r>
            <a:r>
              <a:rPr lang="en-US" dirty="0" smtClean="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97D"/>
                </a:solidFill>
                <a:effectLst/>
                <a:latin typeface="Calibri" panose="020F0502020204030204" pitchFamily="34" charset="0"/>
              </a:rPr>
              <a:t>Labor and related expenses have grown much faster than our reimbursements over the last 18 months</a:t>
            </a:r>
            <a:r>
              <a:rPr lang="en-US" sz="1200" dirty="0" smtClean="0">
                <a:solidFill>
                  <a:srgbClr val="1F497D"/>
                </a:solidFill>
                <a:effectLst/>
                <a:latin typeface="Calibri" panose="020F0502020204030204" pitchFamily="34" charset="0"/>
              </a:rPr>
              <a:t>.</a:t>
            </a:r>
            <a:endParaRPr lang="en-US" sz="1200" dirty="0">
              <a:solidFill>
                <a:srgbClr val="1F497D"/>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97D"/>
                </a:solidFill>
                <a:effectLst/>
                <a:latin typeface="Calibri" panose="020F0502020204030204" pitchFamily="34" charset="0"/>
              </a:rPr>
              <a:t>Our new cancer center, which I’ll talk more about in a few minutes, will require that we carefully watch our expenses and increase revenue in the future</a:t>
            </a:r>
            <a:r>
              <a:rPr lang="en-US" sz="1200" dirty="0" smtClean="0">
                <a:solidFill>
                  <a:srgbClr val="1F497D"/>
                </a:solidFill>
                <a:effectLst/>
                <a:latin typeface="Calibri" panose="020F0502020204030204" pitchFamily="34" charset="0"/>
              </a:rPr>
              <a:t>.</a:t>
            </a:r>
            <a:endParaRPr lang="en-US" sz="1200" dirty="0">
              <a:solidFill>
                <a:srgbClr val="1F497D"/>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F497D"/>
                </a:solidFill>
                <a:effectLst/>
                <a:latin typeface="Calibri" panose="020F0502020204030204" pitchFamily="34" charset="0"/>
              </a:rPr>
              <a:t>Our margins, while modestly in the black, have been compressed. In the coming years, we will need to do more with less, and we will need all of our suppliers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F497D"/>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11</a:t>
            </a:fld>
            <a:endParaRPr lang="en-US" dirty="0"/>
          </a:p>
        </p:txBody>
      </p:sp>
    </p:spTree>
    <p:extLst>
      <p:ext uri="{BB962C8B-B14F-4D97-AF65-F5344CB8AC3E}">
        <p14:creationId xmlns:p14="http://schemas.microsoft.com/office/powerpoint/2010/main" val="414244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12</a:t>
            </a:fld>
            <a:endParaRPr lang="en-US" dirty="0"/>
          </a:p>
        </p:txBody>
      </p:sp>
    </p:spTree>
    <p:extLst>
      <p:ext uri="{BB962C8B-B14F-4D97-AF65-F5344CB8AC3E}">
        <p14:creationId xmlns:p14="http://schemas.microsoft.com/office/powerpoint/2010/main" val="310914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r>
              <a:rPr lang="en-US" baseline="0" dirty="0" smtClean="0"/>
              <a:t> on slide showing different markets</a:t>
            </a:r>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14</a:t>
            </a:fld>
            <a:endParaRPr lang="en-US" dirty="0"/>
          </a:p>
        </p:txBody>
      </p:sp>
    </p:spTree>
    <p:extLst>
      <p:ext uri="{BB962C8B-B14F-4D97-AF65-F5344CB8AC3E}">
        <p14:creationId xmlns:p14="http://schemas.microsoft.com/office/powerpoint/2010/main" val="415586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700F9-128D-4CD9-8DB5-5E755597E876}" type="slidenum">
              <a:rPr lang="en-US" smtClean="0"/>
              <a:t>15</a:t>
            </a:fld>
            <a:endParaRPr lang="en-US" dirty="0"/>
          </a:p>
        </p:txBody>
      </p:sp>
    </p:spTree>
    <p:extLst>
      <p:ext uri="{BB962C8B-B14F-4D97-AF65-F5344CB8AC3E}">
        <p14:creationId xmlns:p14="http://schemas.microsoft.com/office/powerpoint/2010/main" val="2728231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6.emf"/><Relationship Id="rId4" Type="http://schemas.openxmlformats.org/officeDocument/2006/relationships/tags" Target="../tags/tag4.xml"/><Relationship Id="rId9"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1FAFE-FA7F-434D-AC3C-1BFC5F791D7E}"/>
              </a:ext>
            </a:extLst>
          </p:cNvPr>
          <p:cNvSpPr/>
          <p:nvPr/>
        </p:nvSpPr>
        <p:spPr>
          <a:xfrm>
            <a:off x="1" y="2140948"/>
            <a:ext cx="12192000" cy="4717052"/>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UChicago Medicine logo">
            <a:extLst>
              <a:ext uri="{FF2B5EF4-FFF2-40B4-BE49-F238E27FC236}">
                <a16:creationId xmlns:a16="http://schemas.microsoft.com/office/drawing/2014/main" id="{29CE725B-CDE8-1549-8274-868001F7B1E5}"/>
              </a:ext>
            </a:extLst>
          </p:cNvPr>
          <p:cNvPicPr>
            <a:picLocks noChangeAspect="1"/>
          </p:cNvPicPr>
          <p:nvPr/>
        </p:nvPicPr>
        <p:blipFill>
          <a:blip r:embed="rId2"/>
          <a:stretch>
            <a:fillRect/>
          </a:stretch>
        </p:blipFill>
        <p:spPr>
          <a:xfrm>
            <a:off x="457200" y="488315"/>
            <a:ext cx="3527773" cy="1206707"/>
          </a:xfrm>
          <a:prstGeom prst="rect">
            <a:avLst/>
          </a:prstGeom>
        </p:spPr>
      </p:pic>
      <p:sp>
        <p:nvSpPr>
          <p:cNvPr id="6" name="Text Placeholder 5">
            <a:extLst>
              <a:ext uri="{FF2B5EF4-FFF2-40B4-BE49-F238E27FC236}">
                <a16:creationId xmlns:a16="http://schemas.microsoft.com/office/drawing/2014/main" id="{A9D0BA54-9400-8640-A96B-958D1AC06639}"/>
              </a:ext>
            </a:extLst>
          </p:cNvPr>
          <p:cNvSpPr>
            <a:spLocks noGrp="1"/>
          </p:cNvSpPr>
          <p:nvPr>
            <p:ph type="body" sz="quarter" idx="10" hasCustomPrompt="1"/>
          </p:nvPr>
        </p:nvSpPr>
        <p:spPr>
          <a:xfrm>
            <a:off x="486164" y="2440303"/>
            <a:ext cx="11248635" cy="2551488"/>
          </a:xfrm>
        </p:spPr>
        <p:txBody>
          <a:bodyPr lIns="182880" tIns="274320" rIns="457200" bIns="274320" anchor="ctr" anchorCtr="0"/>
          <a:lstStyle>
            <a:lvl1pPr marL="0" indent="0">
              <a:buNone/>
              <a:defRPr sz="5400" b="1">
                <a:solidFill>
                  <a:schemeClr val="bg1"/>
                </a:solidFill>
              </a:defRPr>
            </a:lvl1pPr>
          </a:lstStyle>
          <a:p>
            <a:pPr lvl="0"/>
            <a:r>
              <a:rPr lang="en-US" dirty="0"/>
              <a:t>Edit Presentation Title</a:t>
            </a:r>
          </a:p>
        </p:txBody>
      </p:sp>
      <p:sp>
        <p:nvSpPr>
          <p:cNvPr id="13" name="Text Placeholder 5">
            <a:extLst>
              <a:ext uri="{FF2B5EF4-FFF2-40B4-BE49-F238E27FC236}">
                <a16:creationId xmlns:a16="http://schemas.microsoft.com/office/drawing/2014/main" id="{CF30B05A-0A55-7C46-B92B-5BD2602AB550}"/>
              </a:ext>
            </a:extLst>
          </p:cNvPr>
          <p:cNvSpPr>
            <a:spLocks noGrp="1"/>
          </p:cNvSpPr>
          <p:nvPr>
            <p:ph type="body" sz="quarter" idx="11" hasCustomPrompt="1"/>
          </p:nvPr>
        </p:nvSpPr>
        <p:spPr>
          <a:xfrm>
            <a:off x="486164" y="5057134"/>
            <a:ext cx="11248633" cy="1358020"/>
          </a:xfrm>
        </p:spPr>
        <p:txBody>
          <a:bodyPr lIns="182880" tIns="274320" rIns="457200" bIns="274320" anchor="ctr" anchorCtr="0"/>
          <a:lstStyle>
            <a:lvl1pPr marL="0" indent="0">
              <a:buNone/>
              <a:defRPr sz="2800">
                <a:ln>
                  <a:noFill/>
                </a:ln>
                <a:solidFill>
                  <a:schemeClr val="bg1"/>
                </a:solidFill>
              </a:defRPr>
            </a:lvl1pPr>
          </a:lstStyle>
          <a:p>
            <a:pPr lvl="0"/>
            <a:r>
              <a:rPr lang="en-US" dirty="0"/>
              <a:t>Edit secondary information</a:t>
            </a:r>
          </a:p>
        </p:txBody>
      </p:sp>
      <p:cxnSp>
        <p:nvCxnSpPr>
          <p:cNvPr id="7" name="Straight Connector 6">
            <a:extLst>
              <a:ext uri="{FF2B5EF4-FFF2-40B4-BE49-F238E27FC236}">
                <a16:creationId xmlns:a16="http://schemas.microsoft.com/office/drawing/2014/main" id="{0AB00EAB-6299-F343-BAA1-6544C2FD34E6}"/>
              </a:ext>
            </a:extLst>
          </p:cNvPr>
          <p:cNvCxnSpPr>
            <a:cxnSpLocks/>
          </p:cNvCxnSpPr>
          <p:nvPr/>
        </p:nvCxnSpPr>
        <p:spPr>
          <a:xfrm>
            <a:off x="701749" y="5024462"/>
            <a:ext cx="107884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B81B1DB-274C-CA4E-A263-AD892B13C036}"/>
              </a:ext>
            </a:extLst>
          </p:cNvPr>
          <p:cNvSpPr/>
          <p:nvPr/>
        </p:nvSpPr>
        <p:spPr>
          <a:xfrm>
            <a:off x="1" y="0"/>
            <a:ext cx="12192000" cy="13652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21A4682-255D-C442-8464-B41AE97F8C5F}"/>
              </a:ext>
            </a:extLst>
          </p:cNvPr>
          <p:cNvSpPr/>
          <p:nvPr userDrawn="1"/>
        </p:nvSpPr>
        <p:spPr>
          <a:xfrm>
            <a:off x="486164" y="2440303"/>
            <a:ext cx="11248633" cy="397485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515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7"/>
            <a:ext cx="10972800" cy="1143000"/>
          </a:xfrm>
          <a:prstGeom prst="rect">
            <a:avLst/>
          </a:prstGeom>
        </p:spPr>
        <p:txBody>
          <a:bodyPr/>
          <a:lstStyle>
            <a:lvl1pPr>
              <a:defRPr/>
            </a:lvl1pPr>
          </a:lstStyle>
          <a:p>
            <a:r>
              <a:rPr lang="en-US" smtClean="0"/>
              <a:t>Click to edit Master title style</a:t>
            </a:r>
            <a:endParaRPr lang="en-US" dirty="0"/>
          </a:p>
        </p:txBody>
      </p:sp>
      <p:sp>
        <p:nvSpPr>
          <p:cNvPr id="9" name="Text Placeholder 7"/>
          <p:cNvSpPr>
            <a:spLocks noGrp="1"/>
          </p:cNvSpPr>
          <p:nvPr>
            <p:ph type="body" sz="quarter" idx="13"/>
          </p:nvPr>
        </p:nvSpPr>
        <p:spPr>
          <a:xfrm>
            <a:off x="1511810"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smtClean="0"/>
              <a:t>Click to edit Master text styles</a:t>
            </a:r>
          </a:p>
        </p:txBody>
      </p:sp>
      <p:sp>
        <p:nvSpPr>
          <p:cNvPr id="7" name="Slide Number Placeholder 5"/>
          <p:cNvSpPr>
            <a:spLocks noGrp="1"/>
          </p:cNvSpPr>
          <p:nvPr>
            <p:ph type="sldNum" sz="quarter" idx="4"/>
          </p:nvPr>
        </p:nvSpPr>
        <p:spPr>
          <a:xfrm>
            <a:off x="10981294" y="6556505"/>
            <a:ext cx="1208617"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17223544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11379200" y="6620257"/>
            <a:ext cx="812800" cy="236157"/>
          </a:xfrm>
          <a:prstGeom prst="rect">
            <a:avLst/>
          </a:prstGeom>
        </p:spPr>
        <p:txBody>
          <a:bodyPr vert="horz" lIns="91440" tIns="45720" rIns="91440" bIns="45720" rtlCol="0" anchor="ctr"/>
          <a:lstStyle>
            <a:lvl1pPr algn="r">
              <a:defRPr sz="1100">
                <a:solidFill>
                  <a:schemeClr val="tx1"/>
                </a:solidFill>
                <a:latin typeface="+mn-lt"/>
              </a:defRPr>
            </a:lvl1pPr>
          </a:lstStyle>
          <a:p>
            <a:pPr fontAlgn="base">
              <a:spcBef>
                <a:spcPct val="0"/>
              </a:spcBef>
              <a:spcAft>
                <a:spcPct val="0"/>
              </a:spcAft>
              <a:defRPr/>
            </a:pPr>
            <a:fld id="{4325448C-9542-4004-A793-6C63BE18F637}" type="slidenum">
              <a:rPr lang="en-US" smtClean="0">
                <a:solidFill>
                  <a:srgbClr val="000000"/>
                </a:solidFill>
                <a:cs typeface="Arial" charset="0"/>
              </a:rPr>
              <a:pPr fontAlgn="base">
                <a:spcBef>
                  <a:spcPct val="0"/>
                </a:spcBef>
                <a:spcAft>
                  <a:spcPct val="0"/>
                </a:spcAft>
                <a:defRPr/>
              </a:pPr>
              <a:t>‹#›</a:t>
            </a:fld>
            <a:endParaRPr lang="en-US" dirty="0">
              <a:solidFill>
                <a:srgbClr val="000000"/>
              </a:solidFill>
              <a:cs typeface="Arial" charset="0"/>
            </a:endParaRPr>
          </a:p>
        </p:txBody>
      </p:sp>
      <p:sp>
        <p:nvSpPr>
          <p:cNvPr id="5" name="Text Placeholder 6"/>
          <p:cNvSpPr>
            <a:spLocks noGrp="1"/>
          </p:cNvSpPr>
          <p:nvPr>
            <p:ph type="body" sz="quarter" idx="10" hasCustomPrompt="1"/>
          </p:nvPr>
        </p:nvSpPr>
        <p:spPr>
          <a:xfrm>
            <a:off x="2133600" y="6248400"/>
            <a:ext cx="5181600" cy="609600"/>
          </a:xfrm>
        </p:spPr>
        <p:txBody>
          <a:bodyPr anchor="b">
            <a:normAutofit/>
          </a:bodyPr>
          <a:lstStyle>
            <a:lvl1pPr>
              <a:defRPr sz="100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11795210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2_Chapter slide">
    <p:spTree>
      <p:nvGrpSpPr>
        <p:cNvPr id="1" name=""/>
        <p:cNvGrpSpPr/>
        <p:nvPr/>
      </p:nvGrpSpPr>
      <p:grpSpPr>
        <a:xfrm>
          <a:off x="0" y="0"/>
          <a:ext cx="0" cy="0"/>
          <a:chOff x="0" y="0"/>
          <a:chExt cx="0" cy="0"/>
        </a:xfrm>
      </p:grpSpPr>
      <p:cxnSp>
        <p:nvCxnSpPr>
          <p:cNvPr id="4" name="Straight Connector 3"/>
          <p:cNvCxnSpPr/>
          <p:nvPr/>
        </p:nvCxnSpPr>
        <p:spPr>
          <a:xfrm>
            <a:off x="0" y="38862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96951" y="3352800"/>
            <a:ext cx="10193867"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D6D6D0"/>
              </a:solidFill>
            </a:endParaRPr>
          </a:p>
        </p:txBody>
      </p:sp>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979"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528064" y="3532864"/>
            <a:ext cx="9139937"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370980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379200" y="6620261"/>
            <a:ext cx="8128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71367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ords only">
  <p:cSld name="1_Words only">
    <p:spTree>
      <p:nvGrpSpPr>
        <p:cNvPr id="1" name="Shape 24"/>
        <p:cNvGrpSpPr/>
        <p:nvPr/>
      </p:nvGrpSpPr>
      <p:grpSpPr>
        <a:xfrm>
          <a:off x="0" y="0"/>
          <a:ext cx="0" cy="0"/>
          <a:chOff x="0" y="0"/>
          <a:chExt cx="0" cy="0"/>
        </a:xfrm>
      </p:grpSpPr>
      <p:sp>
        <p:nvSpPr>
          <p:cNvPr id="25" name="Google Shape;25;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3600" b="1" i="0" u="none" strike="noStrike" cap="none">
                <a:solidFill>
                  <a:srgbClr val="800000"/>
                </a:solidFill>
                <a:latin typeface="Arial"/>
                <a:ea typeface="Arial"/>
                <a:cs typeface="Arial"/>
                <a:sym typeface="Arial"/>
              </a:defRPr>
            </a:lvl9pPr>
          </a:lstStyle>
          <a:p>
            <a:endParaRPr/>
          </a:p>
        </p:txBody>
      </p:sp>
      <p:sp>
        <p:nvSpPr>
          <p:cNvPr id="26" name="Google Shape;26;p68"/>
          <p:cNvSpPr txBox="1">
            <a:spLocks noGrp="1"/>
          </p:cNvSpPr>
          <p:nvPr>
            <p:ph type="body" idx="1"/>
          </p:nvPr>
        </p:nvSpPr>
        <p:spPr>
          <a:xfrm>
            <a:off x="1511811" y="1902501"/>
            <a:ext cx="9575292" cy="329908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200"/>
              </a:spcBef>
              <a:spcAft>
                <a:spcPts val="0"/>
              </a:spcAft>
              <a:buClr>
                <a:srgbClr val="171714"/>
              </a:buClr>
              <a:buSzPts val="3200"/>
              <a:buFont typeface="Noto Sans Symbols"/>
              <a:buChar char="▪"/>
              <a:defRPr sz="3200"/>
            </a:lvl1pPr>
            <a:lvl2pPr marL="914400" lvl="1" indent="-228600" algn="l">
              <a:lnSpc>
                <a:spcPct val="90000"/>
              </a:lnSpc>
              <a:spcBef>
                <a:spcPts val="250"/>
              </a:spcBef>
              <a:spcAft>
                <a:spcPts val="0"/>
              </a:spcAft>
              <a:buClr>
                <a:srgbClr val="171714"/>
              </a:buClr>
              <a:buSzPts val="2800"/>
              <a:buNone/>
              <a:defRPr/>
            </a:lvl2pPr>
            <a:lvl3pPr marL="1371600" lvl="2" indent="-342900" algn="l">
              <a:lnSpc>
                <a:spcPct val="90000"/>
              </a:lnSpc>
              <a:spcBef>
                <a:spcPts val="250"/>
              </a:spcBef>
              <a:spcAft>
                <a:spcPts val="0"/>
              </a:spcAft>
              <a:buClr>
                <a:srgbClr val="171714"/>
              </a:buClr>
              <a:buSzPts val="1800"/>
              <a:buChar char="▪"/>
              <a:defRPr/>
            </a:lvl3pPr>
            <a:lvl4pPr marL="1828800" lvl="3" indent="-342900" algn="l">
              <a:lnSpc>
                <a:spcPct val="90000"/>
              </a:lnSpc>
              <a:spcBef>
                <a:spcPts val="250"/>
              </a:spcBef>
              <a:spcAft>
                <a:spcPts val="0"/>
              </a:spcAft>
              <a:buClr>
                <a:srgbClr val="171714"/>
              </a:buClr>
              <a:buSzPts val="1800"/>
              <a:buChar char="▪"/>
              <a:defRPr/>
            </a:lvl4pPr>
            <a:lvl5pPr marL="2286000" lvl="4" indent="-342900" algn="l">
              <a:lnSpc>
                <a:spcPct val="90000"/>
              </a:lnSpc>
              <a:spcBef>
                <a:spcPts val="250"/>
              </a:spcBef>
              <a:spcAft>
                <a:spcPts val="0"/>
              </a:spcAft>
              <a:buClr>
                <a:srgbClr val="171714"/>
              </a:buClr>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7" name="Google Shape;27;p68"/>
          <p:cNvSpPr txBox="1">
            <a:spLocks noGrp="1"/>
          </p:cNvSpPr>
          <p:nvPr>
            <p:ph type="sldNum" idx="12"/>
          </p:nvPr>
        </p:nvSpPr>
        <p:spPr>
          <a:xfrm>
            <a:off x="10981270" y="6556378"/>
            <a:ext cx="1208617" cy="301625"/>
          </a:xfrm>
          <a:prstGeom prst="rect">
            <a:avLst/>
          </a:prstGeom>
          <a:noFill/>
          <a:ln>
            <a:noFill/>
          </a:ln>
        </p:spPr>
        <p:txBody>
          <a:bodyPr spcFirstLastPara="1" wrap="square" lIns="0"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03954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0"/>
        <p:cNvGrpSpPr/>
        <p:nvPr/>
      </p:nvGrpSpPr>
      <p:grpSpPr>
        <a:xfrm>
          <a:off x="0" y="0"/>
          <a:ext cx="0" cy="0"/>
          <a:chOff x="0" y="0"/>
          <a:chExt cx="0" cy="0"/>
        </a:xfrm>
      </p:grpSpPr>
      <p:sp>
        <p:nvSpPr>
          <p:cNvPr id="71" name="Google Shape;71;g1cfd44fd32d_0_6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g1cfd44fd32d_0_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 name="Google Shape;73;g1cfd44fd32d_0_6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4" name="Google Shape;74;g1cfd44fd32d_0_6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75" name="Google Shape;75;g1cfd44fd32d_0_6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9422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59"/>
        <p:cNvGrpSpPr/>
        <p:nvPr/>
      </p:nvGrpSpPr>
      <p:grpSpPr>
        <a:xfrm>
          <a:off x="0" y="0"/>
          <a:ext cx="0" cy="0"/>
          <a:chOff x="0" y="0"/>
          <a:chExt cx="0" cy="0"/>
        </a:xfrm>
      </p:grpSpPr>
      <p:sp>
        <p:nvSpPr>
          <p:cNvPr id="60" name="Google Shape;60;g1cfd44fd32d_0_54"/>
          <p:cNvSpPr txBox="1">
            <a:spLocks noGrp="1"/>
          </p:cNvSpPr>
          <p:nvPr>
            <p:ph type="ctrTitle"/>
          </p:nvPr>
        </p:nvSpPr>
        <p:spPr>
          <a:xfrm>
            <a:off x="415611" y="992767"/>
            <a:ext cx="11360800" cy="2736900"/>
          </a:xfrm>
          <a:prstGeom prst="rect">
            <a:avLst/>
          </a:prstGeom>
        </p:spPr>
        <p:txBody>
          <a:bodyPr spcFirstLastPara="1" wrap="square" lIns="68575" tIns="205725" rIns="68575" bIns="2057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g1cfd44fd32d_0_54"/>
          <p:cNvSpPr txBox="1">
            <a:spLocks noGrp="1"/>
          </p:cNvSpPr>
          <p:nvPr>
            <p:ph type="subTitle" idx="1"/>
          </p:nvPr>
        </p:nvSpPr>
        <p:spPr>
          <a:xfrm>
            <a:off x="415600" y="3778833"/>
            <a:ext cx="11360800" cy="1056900"/>
          </a:xfrm>
          <a:prstGeom prst="rect">
            <a:avLst/>
          </a:prstGeom>
        </p:spPr>
        <p:txBody>
          <a:bodyPr spcFirstLastPara="1" wrap="square" lIns="68575" tIns="68575" rIns="68575" bIns="205725" anchor="t" anchorCtr="0">
            <a:noAutofit/>
          </a:bodyPr>
          <a:lstStyle>
            <a:lvl1pPr lvl="0" algn="ctr" rtl="0">
              <a:lnSpc>
                <a:spcPct val="100000"/>
              </a:lnSpc>
              <a:spcBef>
                <a:spcPts val="900"/>
              </a:spcBef>
              <a:spcAft>
                <a:spcPts val="0"/>
              </a:spcAft>
              <a:buSzPts val="2800"/>
              <a:buNone/>
              <a:defRPr sz="2800"/>
            </a:lvl1pPr>
            <a:lvl2pPr lvl="1" algn="ctr" rtl="0">
              <a:lnSpc>
                <a:spcPct val="100000"/>
              </a:lnSpc>
              <a:spcBef>
                <a:spcPts val="200"/>
              </a:spcBef>
              <a:spcAft>
                <a:spcPts val="0"/>
              </a:spcAft>
              <a:buSzPts val="2800"/>
              <a:buNone/>
              <a:defRPr sz="2800"/>
            </a:lvl2pPr>
            <a:lvl3pPr lvl="2" algn="ctr" rtl="0">
              <a:lnSpc>
                <a:spcPct val="100000"/>
              </a:lnSpc>
              <a:spcBef>
                <a:spcPts val="200"/>
              </a:spcBef>
              <a:spcAft>
                <a:spcPts val="0"/>
              </a:spcAft>
              <a:buSzPts val="2800"/>
              <a:buNone/>
              <a:defRPr sz="2800"/>
            </a:lvl3pPr>
            <a:lvl4pPr lvl="3" algn="ctr" rtl="0">
              <a:lnSpc>
                <a:spcPct val="100000"/>
              </a:lnSpc>
              <a:spcBef>
                <a:spcPts val="200"/>
              </a:spcBef>
              <a:spcAft>
                <a:spcPts val="0"/>
              </a:spcAft>
              <a:buSzPts val="2800"/>
              <a:buNone/>
              <a:defRPr sz="2800"/>
            </a:lvl4pPr>
            <a:lvl5pPr lvl="4" algn="ctr" rtl="0">
              <a:lnSpc>
                <a:spcPct val="100000"/>
              </a:lnSpc>
              <a:spcBef>
                <a:spcPts val="2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62" name="Google Shape;62;g1cfd44fd32d_0_54"/>
          <p:cNvSpPr txBox="1">
            <a:spLocks noGrp="1"/>
          </p:cNvSpPr>
          <p:nvPr>
            <p:ph type="sldNum" idx="12"/>
          </p:nvPr>
        </p:nvSpPr>
        <p:spPr>
          <a:xfrm>
            <a:off x="11296611" y="6217622"/>
            <a:ext cx="731600" cy="5247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pPr>
            <a:fld id="{00000000-1234-1234-1234-123412341234}" type="slidenum">
              <a:rPr lang="en-US" smtClean="0"/>
              <a:pPr>
                <a:spcBef>
                  <a:spcPts val="0"/>
                </a:spcBef>
              </a:pPr>
              <a:t>‹#›</a:t>
            </a:fld>
            <a:endParaRPr lang="en-US" dirty="0"/>
          </a:p>
        </p:txBody>
      </p:sp>
    </p:spTree>
    <p:extLst>
      <p:ext uri="{BB962C8B-B14F-4D97-AF65-F5344CB8AC3E}">
        <p14:creationId xmlns:p14="http://schemas.microsoft.com/office/powerpoint/2010/main" val="158557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g1cfd44fd32d_0_58"/>
          <p:cNvSpPr txBox="1">
            <a:spLocks noGrp="1"/>
          </p:cNvSpPr>
          <p:nvPr>
            <p:ph type="title"/>
          </p:nvPr>
        </p:nvSpPr>
        <p:spPr>
          <a:xfrm>
            <a:off x="415600" y="593367"/>
            <a:ext cx="11360800" cy="763500"/>
          </a:xfrm>
          <a:prstGeom prst="rect">
            <a:avLst/>
          </a:prstGeom>
        </p:spPr>
        <p:txBody>
          <a:bodyPr spcFirstLastPara="1" wrap="square" lIns="68575" tIns="205725" rIns="68575" bIns="20572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 name="Google Shape;65;g1cfd44fd32d_0_58"/>
          <p:cNvSpPr txBox="1">
            <a:spLocks noGrp="1"/>
          </p:cNvSpPr>
          <p:nvPr>
            <p:ph type="body" idx="1"/>
          </p:nvPr>
        </p:nvSpPr>
        <p:spPr>
          <a:xfrm>
            <a:off x="415600" y="1536633"/>
            <a:ext cx="11360800" cy="4555200"/>
          </a:xfrm>
          <a:prstGeom prst="rect">
            <a:avLst/>
          </a:prstGeom>
        </p:spPr>
        <p:txBody>
          <a:bodyPr spcFirstLastPara="1" wrap="square" lIns="68575" tIns="68575" rIns="68575" bIns="205725" anchor="t" anchorCtr="0">
            <a:noAutofit/>
          </a:bodyPr>
          <a:lstStyle>
            <a:lvl1pPr marL="457200" lvl="0" indent="-381000" rtl="0">
              <a:spcBef>
                <a:spcPts val="900"/>
              </a:spcBef>
              <a:spcAft>
                <a:spcPts val="0"/>
              </a:spcAft>
              <a:buSzPts val="2400"/>
              <a:buChar char="•"/>
              <a:defRPr/>
            </a:lvl1pPr>
            <a:lvl2pPr marL="914400" lvl="1" indent="-374650" rtl="0">
              <a:spcBef>
                <a:spcPts val="200"/>
              </a:spcBef>
              <a:spcAft>
                <a:spcPts val="0"/>
              </a:spcAft>
              <a:buSzPts val="2300"/>
              <a:buChar char="»"/>
              <a:defRPr/>
            </a:lvl2pPr>
            <a:lvl3pPr marL="1371600" lvl="2" indent="-361950" rtl="0">
              <a:spcBef>
                <a:spcPts val="200"/>
              </a:spcBef>
              <a:spcAft>
                <a:spcPts val="0"/>
              </a:spcAft>
              <a:buSzPts val="2100"/>
              <a:buChar char="»"/>
              <a:defRPr/>
            </a:lvl3pPr>
            <a:lvl4pPr marL="1828800" lvl="3" indent="-355600" rtl="0">
              <a:spcBef>
                <a:spcPts val="200"/>
              </a:spcBef>
              <a:spcAft>
                <a:spcPts val="0"/>
              </a:spcAft>
              <a:buSzPts val="2000"/>
              <a:buChar char="»"/>
              <a:defRPr/>
            </a:lvl4pPr>
            <a:lvl5pPr marL="2286000" lvl="4" indent="-342900" rtl="0">
              <a:spcBef>
                <a:spcPts val="200"/>
              </a:spcBef>
              <a:spcAft>
                <a:spcPts val="0"/>
              </a:spcAft>
              <a:buSzPts val="18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66" name="Google Shape;66;g1cfd44fd32d_0_58"/>
          <p:cNvSpPr txBox="1">
            <a:spLocks noGrp="1"/>
          </p:cNvSpPr>
          <p:nvPr>
            <p:ph type="sldNum" idx="12"/>
          </p:nvPr>
        </p:nvSpPr>
        <p:spPr>
          <a:xfrm>
            <a:off x="11296611" y="6217622"/>
            <a:ext cx="731600" cy="5247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pPr>
            <a:fld id="{00000000-1234-1234-1234-123412341234}" type="slidenum">
              <a:rPr lang="en-US" smtClean="0"/>
              <a:pPr>
                <a:spcBef>
                  <a:spcPts val="0"/>
                </a:spcBef>
              </a:pPr>
              <a:t>‹#›</a:t>
            </a:fld>
            <a:endParaRPr lang="en-US" dirty="0"/>
          </a:p>
        </p:txBody>
      </p:sp>
    </p:spTree>
    <p:extLst>
      <p:ext uri="{BB962C8B-B14F-4D97-AF65-F5344CB8AC3E}">
        <p14:creationId xmlns:p14="http://schemas.microsoft.com/office/powerpoint/2010/main" val="47425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2" name="Picture Placeholder 8">
            <a:extLst>
              <a:ext uri="{FF2B5EF4-FFF2-40B4-BE49-F238E27FC236}">
                <a16:creationId xmlns:a16="http://schemas.microsoft.com/office/drawing/2014/main" id="{D3491139-D8BF-F541-94FC-74F34CAAD681}"/>
              </a:ext>
            </a:extLst>
          </p:cNvPr>
          <p:cNvSpPr>
            <a:spLocks noGrp="1"/>
          </p:cNvSpPr>
          <p:nvPr>
            <p:ph type="pic" sz="quarter" idx="26"/>
          </p:nvPr>
        </p:nvSpPr>
        <p:spPr>
          <a:xfrm>
            <a:off x="5718209" y="2482956"/>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9" name="Picture Placeholder 8">
            <a:extLst>
              <a:ext uri="{FF2B5EF4-FFF2-40B4-BE49-F238E27FC236}">
                <a16:creationId xmlns:a16="http://schemas.microsoft.com/office/drawing/2014/main" id="{3B353F66-DEE3-C144-8AEE-853A7EC0BFEB}"/>
              </a:ext>
            </a:extLst>
          </p:cNvPr>
          <p:cNvSpPr>
            <a:spLocks noGrp="1"/>
          </p:cNvSpPr>
          <p:nvPr>
            <p:ph type="pic" sz="quarter" idx="23"/>
          </p:nvPr>
        </p:nvSpPr>
        <p:spPr>
          <a:xfrm>
            <a:off x="8117202" y="3484459"/>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20" name="Picture Placeholder 8">
            <a:extLst>
              <a:ext uri="{FF2B5EF4-FFF2-40B4-BE49-F238E27FC236}">
                <a16:creationId xmlns:a16="http://schemas.microsoft.com/office/drawing/2014/main" id="{4EB7EB45-FD5E-BE4C-9C55-7F0B4331C9C6}"/>
              </a:ext>
            </a:extLst>
          </p:cNvPr>
          <p:cNvSpPr>
            <a:spLocks noGrp="1"/>
          </p:cNvSpPr>
          <p:nvPr>
            <p:ph type="pic" sz="quarter" idx="24"/>
          </p:nvPr>
        </p:nvSpPr>
        <p:spPr>
          <a:xfrm>
            <a:off x="9296586"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21" name="Picture Placeholder 8">
            <a:extLst>
              <a:ext uri="{FF2B5EF4-FFF2-40B4-BE49-F238E27FC236}">
                <a16:creationId xmlns:a16="http://schemas.microsoft.com/office/drawing/2014/main" id="{FD7E4F41-6BF7-3A49-A2E1-09D19A78ECC0}"/>
              </a:ext>
            </a:extLst>
          </p:cNvPr>
          <p:cNvSpPr>
            <a:spLocks noGrp="1"/>
          </p:cNvSpPr>
          <p:nvPr>
            <p:ph type="pic" sz="quarter" idx="25"/>
          </p:nvPr>
        </p:nvSpPr>
        <p:spPr>
          <a:xfrm>
            <a:off x="6796049"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5" name="Picture Placeholder 8">
            <a:extLst>
              <a:ext uri="{FF2B5EF4-FFF2-40B4-BE49-F238E27FC236}">
                <a16:creationId xmlns:a16="http://schemas.microsoft.com/office/drawing/2014/main" id="{0F834BB3-0D7B-064C-9427-098D1D279A60}"/>
              </a:ext>
            </a:extLst>
          </p:cNvPr>
          <p:cNvSpPr>
            <a:spLocks noGrp="1"/>
          </p:cNvSpPr>
          <p:nvPr>
            <p:ph type="pic" sz="quarter" idx="21"/>
          </p:nvPr>
        </p:nvSpPr>
        <p:spPr>
          <a:xfrm>
            <a:off x="3306525" y="3484459"/>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6" name="Picture Placeholder 8">
            <a:extLst>
              <a:ext uri="{FF2B5EF4-FFF2-40B4-BE49-F238E27FC236}">
                <a16:creationId xmlns:a16="http://schemas.microsoft.com/office/drawing/2014/main" id="{A5C995FF-B149-5942-82E9-59E2021B3EDC}"/>
              </a:ext>
            </a:extLst>
          </p:cNvPr>
          <p:cNvSpPr>
            <a:spLocks noGrp="1"/>
          </p:cNvSpPr>
          <p:nvPr>
            <p:ph type="pic" sz="quarter" idx="22"/>
          </p:nvPr>
        </p:nvSpPr>
        <p:spPr>
          <a:xfrm>
            <a:off x="4551900"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
        <p:nvSpPr>
          <p:cNvPr id="14" name="Picture Placeholder 8">
            <a:extLst>
              <a:ext uri="{FF2B5EF4-FFF2-40B4-BE49-F238E27FC236}">
                <a16:creationId xmlns:a16="http://schemas.microsoft.com/office/drawing/2014/main" id="{A2FE0CE5-F6FC-6A44-82A1-36513DDCA508}"/>
              </a:ext>
            </a:extLst>
          </p:cNvPr>
          <p:cNvSpPr>
            <a:spLocks noGrp="1"/>
          </p:cNvSpPr>
          <p:nvPr>
            <p:ph type="pic" sz="quarter" idx="20"/>
          </p:nvPr>
        </p:nvSpPr>
        <p:spPr>
          <a:xfrm>
            <a:off x="2051364" y="4729867"/>
            <a:ext cx="798971" cy="798760"/>
          </a:xfrm>
          <a:prstGeom prst="ellips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936274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404862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457200" y="1356465"/>
            <a:ext cx="11271385" cy="4422544"/>
          </a:xfrm>
        </p:spPr>
        <p:txBody>
          <a:bodyPr tIns="9144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a:extLst>
              <a:ext uri="{FF2B5EF4-FFF2-40B4-BE49-F238E27FC236}">
                <a16:creationId xmlns:a16="http://schemas.microsoft.com/office/drawing/2014/main" id="{1E1778F4-84D6-BB43-BF0E-E741F171474A}"/>
              </a:ext>
            </a:extLst>
          </p:cNvPr>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3237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1274"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a:xfrm>
            <a:off x="11277600" y="6447084"/>
            <a:ext cx="609600" cy="263972"/>
          </a:xfrm>
        </p:spPr>
        <p:txBody>
          <a:bodyPr/>
          <a:lstStyle>
            <a:lvl1pPr>
              <a:defRPr>
                <a:solidFill>
                  <a:schemeClr val="tx1"/>
                </a:solidFill>
              </a:defRPr>
            </a:lvl1pPr>
          </a:lstStyle>
          <a:p>
            <a:pPr>
              <a:spcBef>
                <a:spcPts val="0"/>
              </a:spcBef>
              <a:defRPr/>
            </a:pPr>
            <a:fld id="{0F467E3B-A5AC-2A43-BE2E-DFA99641A995}" type="slidenum">
              <a:rPr lang="en-US" sz="1000" smtClean="0">
                <a:solidFill>
                  <a:srgbClr val="000000"/>
                </a:solidFill>
              </a:rPr>
              <a:pPr>
                <a:spcBef>
                  <a:spcPts val="0"/>
                </a:spcBef>
                <a:defRPr/>
              </a:pPr>
              <a:t>‹#›</a:t>
            </a:fld>
            <a:endParaRPr lang="en-US" sz="1000" dirty="0">
              <a:solidFill>
                <a:srgbClr val="000000"/>
              </a:solidFill>
            </a:endParaRPr>
          </a:p>
        </p:txBody>
      </p:sp>
      <p:sp>
        <p:nvSpPr>
          <p:cNvPr id="6" name="Title 5">
            <a:extLst>
              <a:ext uri="{FF2B5EF4-FFF2-40B4-BE49-F238E27FC236}">
                <a16:creationId xmlns:a16="http://schemas.microsoft.com/office/drawing/2014/main" id="{1E1778F4-84D6-BB43-BF0E-E741F171474A}"/>
              </a:ext>
            </a:extLst>
          </p:cNvPr>
          <p:cNvSpPr>
            <a:spLocks noGrp="1"/>
          </p:cNvSpPr>
          <p:nvPr>
            <p:ph type="title"/>
          </p:nvPr>
        </p:nvSpPr>
        <p:spPr>
          <a:xfrm>
            <a:off x="457200" y="243208"/>
            <a:ext cx="11338560" cy="747393"/>
          </a:xfrm>
        </p:spPr>
        <p:txBody>
          <a:bodyPr vert="horz"/>
          <a:lstStyle/>
          <a:p>
            <a:r>
              <a:rPr lang="en-US"/>
              <a:t>Click to edit Master title style</a:t>
            </a:r>
            <a:endParaRPr lang="en-US" dirty="0"/>
          </a:p>
        </p:txBody>
      </p:sp>
      <p:sp>
        <p:nvSpPr>
          <p:cNvPr id="8" name="Text Placeholder 4">
            <a:extLst>
              <a:ext uri="{FF2B5EF4-FFF2-40B4-BE49-F238E27FC236}">
                <a16:creationId xmlns:a16="http://schemas.microsoft.com/office/drawing/2014/main" id="{8E2B61E2-1B13-FF4D-B760-AAE0D43A9A52}"/>
              </a:ext>
            </a:extLst>
          </p:cNvPr>
          <p:cNvSpPr>
            <a:spLocks noGrp="1"/>
          </p:cNvSpPr>
          <p:nvPr>
            <p:ph type="body" sz="quarter" idx="12"/>
          </p:nvPr>
        </p:nvSpPr>
        <p:spPr>
          <a:xfrm>
            <a:off x="463296" y="1143001"/>
            <a:ext cx="11332464" cy="4636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4285874" y="6302830"/>
            <a:ext cx="6944025" cy="462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endParaRPr lang="en-US" sz="1000" dirty="0">
              <a:solidFill>
                <a:schemeClr val="tx1"/>
              </a:solidFill>
            </a:endParaRPr>
          </a:p>
        </p:txBody>
      </p:sp>
    </p:spTree>
    <p:extLst>
      <p:ext uri="{BB962C8B-B14F-4D97-AF65-F5344CB8AC3E}">
        <p14:creationId xmlns:p14="http://schemas.microsoft.com/office/powerpoint/2010/main" val="1598371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8"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dirty="0"/>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2947786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36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2"/>
          <p:cNvSpPr>
            <a:spLocks noGrp="1"/>
          </p:cNvSpPr>
          <p:nvPr>
            <p:ph idx="1"/>
          </p:nvPr>
        </p:nvSpPr>
        <p:spPr>
          <a:xfrm>
            <a:off x="609600" y="1295400"/>
            <a:ext cx="109728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11379200" y="6620257"/>
            <a:ext cx="812800" cy="236157"/>
          </a:xfrm>
          <a:prstGeom prst="rect">
            <a:avLst/>
          </a:prstGeom>
        </p:spPr>
        <p:txBody>
          <a:bodyPr vert="horz" lIns="91440" tIns="45720" rIns="91440" bIns="45720" rtlCol="0" anchor="ctr"/>
          <a:lstStyle>
            <a:lvl1pPr algn="r">
              <a:defRPr sz="1100">
                <a:solidFill>
                  <a:schemeClr val="bg1"/>
                </a:solidFill>
                <a:latin typeface="+mn-lt"/>
              </a:defRPr>
            </a:lvl1pPr>
          </a:lstStyle>
          <a:p>
            <a:pPr>
              <a:spcBef>
                <a:spcPts val="0"/>
              </a:spcBef>
              <a:defRPr/>
            </a:pPr>
            <a:fld id="{4325448C-9542-4004-A793-6C63BE18F637}" type="slidenum">
              <a:rPr lang="en-US" smtClean="0">
                <a:solidFill>
                  <a:srgbClr val="FFFFFF"/>
                </a:solidFill>
                <a:cs typeface="Arial" charset="0"/>
              </a:rPr>
              <a:pPr>
                <a:spcBef>
                  <a:spcPts val="0"/>
                </a:spcBef>
                <a:defRPr/>
              </a:pPr>
              <a:t>‹#›</a:t>
            </a:fld>
            <a:endParaRPr lang="en-US" dirty="0">
              <a:solidFill>
                <a:srgbClr val="FFFFFF"/>
              </a:solidFill>
              <a:cs typeface="Arial" charset="0"/>
            </a:endParaRPr>
          </a:p>
        </p:txBody>
      </p:sp>
      <p:sp>
        <p:nvSpPr>
          <p:cNvPr id="7" name="Text Placeholder 6"/>
          <p:cNvSpPr>
            <a:spLocks noGrp="1"/>
          </p:cNvSpPr>
          <p:nvPr>
            <p:ph type="body" sz="quarter" idx="10" hasCustomPrompt="1"/>
          </p:nvPr>
        </p:nvSpPr>
        <p:spPr>
          <a:xfrm>
            <a:off x="2133600" y="5943600"/>
            <a:ext cx="5181600" cy="609600"/>
          </a:xfrm>
        </p:spPr>
        <p:txBody>
          <a:bodyPr anchor="b">
            <a:normAutofit/>
          </a:bodyPr>
          <a:lstStyle>
            <a:lvl1pPr>
              <a:defRPr sz="1000" b="0" baseline="0"/>
            </a:lvl1pPr>
          </a:lstStyle>
          <a:p>
            <a:pPr lvl="0"/>
            <a:r>
              <a:rPr lang="en-US" dirty="0"/>
              <a:t>Click to insert footnote or source</a:t>
            </a:r>
          </a:p>
        </p:txBody>
      </p:sp>
      <p:sp>
        <p:nvSpPr>
          <p:cNvPr id="9" name="Footer Placeholder 14"/>
          <p:cNvSpPr>
            <a:spLocks noGrp="1"/>
          </p:cNvSpPr>
          <p:nvPr>
            <p:ph type="ftr" sz="quarter" idx="3"/>
          </p:nvPr>
        </p:nvSpPr>
        <p:spPr>
          <a:xfrm>
            <a:off x="7281333" y="6255132"/>
            <a:ext cx="4910667"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b="0" i="0">
                <a:solidFill>
                  <a:srgbClr val="8B0021"/>
                </a:solidFill>
                <a:latin typeface="Arial"/>
                <a:ea typeface="+mn-ea"/>
                <a:cs typeface="Arial"/>
              </a:defRPr>
            </a:lvl1pPr>
          </a:lstStyle>
          <a:p>
            <a:pPr>
              <a:defRPr/>
            </a:pPr>
            <a:r>
              <a:rPr lang="en-US" dirty="0"/>
              <a:t>Leadership Forum</a:t>
            </a:r>
          </a:p>
        </p:txBody>
      </p:sp>
    </p:spTree>
    <p:extLst>
      <p:ext uri="{BB962C8B-B14F-4D97-AF65-F5344CB8AC3E}">
        <p14:creationId xmlns:p14="http://schemas.microsoft.com/office/powerpoint/2010/main" val="3232955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293" y="1461312"/>
            <a:ext cx="11277600" cy="4063189"/>
          </a:xfrm>
        </p:spPr>
        <p:txBody>
          <a:bodyPr/>
          <a:lstStyle>
            <a:lvl1pPr marL="0" marR="0" indent="0" algn="l" defTabSz="1219170" rtl="0" eaLnBrk="1" fontAlgn="auto" latinLnBrk="0" hangingPunct="1">
              <a:lnSpc>
                <a:spcPct val="90000"/>
              </a:lnSpc>
              <a:spcBef>
                <a:spcPts val="0"/>
              </a:spcBef>
              <a:spcAft>
                <a:spcPts val="800"/>
              </a:spcAft>
              <a:buClrTx/>
              <a:buSzTx/>
              <a:buFont typeface="Arial" panose="020B0604020202020204" pitchFamily="34" charset="0"/>
              <a:buNone/>
              <a:tabLst/>
              <a:defRPr sz="2133"/>
            </a:lvl1pPr>
          </a:lstStyle>
          <a:p>
            <a:pPr lvl="0"/>
            <a:r>
              <a:rPr lang="en-US" dirty="0"/>
              <a:t>Click to add text or image</a:t>
            </a:r>
          </a:p>
          <a:p>
            <a:pPr lvl="1"/>
            <a:r>
              <a:rPr lang="en-US" dirty="0"/>
              <a:t>Level one</a:t>
            </a:r>
          </a:p>
          <a:p>
            <a:pPr lvl="2"/>
            <a:r>
              <a:rPr lang="en-US" dirty="0"/>
              <a:t>Level two</a:t>
            </a:r>
          </a:p>
          <a:p>
            <a:pPr lvl="3"/>
            <a:r>
              <a:rPr lang="en-US" dirty="0"/>
              <a:t>Level three</a:t>
            </a:r>
          </a:p>
          <a:p>
            <a:pPr lvl="4"/>
            <a:r>
              <a:rPr lang="en-US" dirty="0"/>
              <a:t>Level four</a:t>
            </a:r>
          </a:p>
        </p:txBody>
      </p:sp>
      <p:sp>
        <p:nvSpPr>
          <p:cNvPr id="5" name="Title 4">
            <a:extLst>
              <a:ext uri="{FF2B5EF4-FFF2-40B4-BE49-F238E27FC236}">
                <a16:creationId xmlns:a16="http://schemas.microsoft.com/office/drawing/2014/main" id="{83469563-2C70-6642-9FFD-119CCB5EE820}"/>
              </a:ext>
            </a:extLst>
          </p:cNvPr>
          <p:cNvSpPr>
            <a:spLocks noGrp="1"/>
          </p:cNvSpPr>
          <p:nvPr>
            <p:ph type="title"/>
          </p:nvPr>
        </p:nvSpPr>
        <p:spPr/>
        <p:txBody>
          <a:bodyPr/>
          <a:lstStyle/>
          <a:p>
            <a:r>
              <a:rPr lang="en-US"/>
              <a:t>Click to edit Master title style</a:t>
            </a:r>
            <a:endParaRPr lang="en-US" dirty="0"/>
          </a:p>
        </p:txBody>
      </p:sp>
      <p:sp>
        <p:nvSpPr>
          <p:cNvPr id="6" name="Footer Placeholder 6">
            <a:extLst>
              <a:ext uri="{FF2B5EF4-FFF2-40B4-BE49-F238E27FC236}">
                <a16:creationId xmlns:a16="http://schemas.microsoft.com/office/drawing/2014/main" id="{CC56068D-0219-4E05-BC10-56FE35DDD898}"/>
              </a:ext>
            </a:extLst>
          </p:cNvPr>
          <p:cNvSpPr>
            <a:spLocks noGrp="1"/>
          </p:cNvSpPr>
          <p:nvPr>
            <p:ph type="ftr" sz="quarter" idx="10"/>
          </p:nvPr>
        </p:nvSpPr>
        <p:spPr>
          <a:xfrm>
            <a:off x="1097280" y="6364224"/>
            <a:ext cx="6876288" cy="182880"/>
          </a:xfrm>
        </p:spPr>
        <p:txBody>
          <a:bodyPr/>
          <a:lstStyle/>
          <a:p>
            <a:endParaRPr lang="en-US" dirty="0"/>
          </a:p>
        </p:txBody>
      </p:sp>
      <p:sp>
        <p:nvSpPr>
          <p:cNvPr id="7" name="Slide Number Placeholder 1">
            <a:extLst>
              <a:ext uri="{FF2B5EF4-FFF2-40B4-BE49-F238E27FC236}">
                <a16:creationId xmlns:a16="http://schemas.microsoft.com/office/drawing/2014/main" id="{CF836535-AD5A-4FE9-98A6-137FCC835D39}"/>
              </a:ext>
            </a:extLst>
          </p:cNvPr>
          <p:cNvSpPr>
            <a:spLocks noGrp="1"/>
          </p:cNvSpPr>
          <p:nvPr>
            <p:ph type="sldNum" sz="quarter" idx="11"/>
          </p:nvPr>
        </p:nvSpPr>
        <p:spPr>
          <a:xfrm>
            <a:off x="463296" y="6361971"/>
            <a:ext cx="466165" cy="181771"/>
          </a:xfrm>
        </p:spPr>
        <p:txBody>
          <a:bodyPr/>
          <a:lstStyle/>
          <a:p>
            <a:fld id="{C0D42ABE-EA05-4842-819E-2C916F1CD485}" type="slidenum">
              <a:rPr lang="en-US" smtClean="0"/>
              <a:pPr/>
              <a:t>‹#›</a:t>
            </a:fld>
            <a:endParaRPr lang="en-US" dirty="0"/>
          </a:p>
        </p:txBody>
      </p:sp>
      <p:sp>
        <p:nvSpPr>
          <p:cNvPr id="4" name="Text Placeholder 3">
            <a:extLst>
              <a:ext uri="{FF2B5EF4-FFF2-40B4-BE49-F238E27FC236}">
                <a16:creationId xmlns:a16="http://schemas.microsoft.com/office/drawing/2014/main" id="{243BEC5E-7D8D-114E-ADE1-57C169086219}"/>
              </a:ext>
            </a:extLst>
          </p:cNvPr>
          <p:cNvSpPr>
            <a:spLocks noGrp="1"/>
          </p:cNvSpPr>
          <p:nvPr>
            <p:ph type="body" sz="quarter" idx="12"/>
          </p:nvPr>
        </p:nvSpPr>
        <p:spPr>
          <a:xfrm>
            <a:off x="463551" y="5850909"/>
            <a:ext cx="11277600" cy="129267"/>
          </a:xfrm>
        </p:spPr>
        <p:txBody>
          <a:bodyPr anchor="b">
            <a:spAutoFit/>
          </a:bodyPr>
          <a:lstStyle>
            <a:lvl1pPr algn="l">
              <a:defRPr sz="933" b="0"/>
            </a:lvl1pPr>
          </a:lstStyle>
          <a:p>
            <a:pPr lvl="0"/>
            <a:r>
              <a:rPr lang="en-US"/>
              <a:t>Click to edit Master text styles</a:t>
            </a:r>
          </a:p>
        </p:txBody>
      </p:sp>
    </p:spTree>
    <p:extLst>
      <p:ext uri="{BB962C8B-B14F-4D97-AF65-F5344CB8AC3E}">
        <p14:creationId xmlns:p14="http://schemas.microsoft.com/office/powerpoint/2010/main" val="3440756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B1E95B4-BB9D-4F39-9498-69955C47358F}"/>
              </a:ext>
            </a:extLst>
          </p:cNvPr>
          <p:cNvSpPr>
            <a:spLocks noGrp="1"/>
          </p:cNvSpPr>
          <p:nvPr>
            <p:ph sz="quarter" idx="18" hasCustomPrompt="1"/>
          </p:nvPr>
        </p:nvSpPr>
        <p:spPr>
          <a:xfrm>
            <a:off x="8180918" y="1463041"/>
            <a:ext cx="3560233" cy="4059936"/>
          </a:xfrm>
        </p:spPr>
        <p:txBody>
          <a:bodyPr/>
          <a:lstStyle>
            <a:lvl1pPr>
              <a:defRPr sz="2133"/>
            </a:lvl1pPr>
          </a:lstStyle>
          <a:p>
            <a:pPr lvl="0"/>
            <a:r>
              <a:rPr lang="en-US" dirty="0"/>
              <a:t>Click to add text or image</a:t>
            </a:r>
          </a:p>
          <a:p>
            <a:pPr lvl="1"/>
            <a:r>
              <a:rPr lang="en-US" dirty="0"/>
              <a:t>Level one</a:t>
            </a:r>
          </a:p>
          <a:p>
            <a:pPr lvl="2"/>
            <a:r>
              <a:rPr lang="en-US" dirty="0"/>
              <a:t>Level two</a:t>
            </a:r>
          </a:p>
          <a:p>
            <a:pPr lvl="3"/>
            <a:r>
              <a:rPr lang="en-US" dirty="0"/>
              <a:t>Level three</a:t>
            </a:r>
          </a:p>
          <a:p>
            <a:pPr lvl="4"/>
            <a:r>
              <a:rPr lang="en-US" dirty="0"/>
              <a:t>Level four</a:t>
            </a:r>
          </a:p>
        </p:txBody>
      </p:sp>
      <p:sp>
        <p:nvSpPr>
          <p:cNvPr id="9" name="Content Placeholder 8">
            <a:extLst>
              <a:ext uri="{FF2B5EF4-FFF2-40B4-BE49-F238E27FC236}">
                <a16:creationId xmlns:a16="http://schemas.microsoft.com/office/drawing/2014/main" id="{89718DD3-8705-4ED7-9177-937585ED5666}"/>
              </a:ext>
            </a:extLst>
          </p:cNvPr>
          <p:cNvSpPr>
            <a:spLocks noGrp="1"/>
          </p:cNvSpPr>
          <p:nvPr>
            <p:ph sz="quarter" idx="17" hasCustomPrompt="1"/>
          </p:nvPr>
        </p:nvSpPr>
        <p:spPr>
          <a:xfrm>
            <a:off x="4318000" y="1463041"/>
            <a:ext cx="3556000" cy="4059936"/>
          </a:xfrm>
        </p:spPr>
        <p:txBody>
          <a:bodyPr/>
          <a:lstStyle>
            <a:lvl1pPr>
              <a:defRPr sz="2133"/>
            </a:lvl1pPr>
          </a:lstStyle>
          <a:p>
            <a:pPr lvl="0"/>
            <a:r>
              <a:rPr lang="en-US" dirty="0"/>
              <a:t>Click to add text or image</a:t>
            </a:r>
          </a:p>
          <a:p>
            <a:pPr lvl="1"/>
            <a:r>
              <a:rPr lang="en-US" dirty="0"/>
              <a:t>Level one</a:t>
            </a:r>
          </a:p>
          <a:p>
            <a:pPr lvl="2"/>
            <a:r>
              <a:rPr lang="en-US" dirty="0"/>
              <a:t>Level two</a:t>
            </a:r>
          </a:p>
          <a:p>
            <a:pPr lvl="3"/>
            <a:r>
              <a:rPr lang="en-US" dirty="0"/>
              <a:t>Level three</a:t>
            </a:r>
          </a:p>
          <a:p>
            <a:pPr lvl="4"/>
            <a:r>
              <a:rPr lang="en-US" dirty="0"/>
              <a:t>Level four</a:t>
            </a:r>
          </a:p>
        </p:txBody>
      </p:sp>
      <p:sp>
        <p:nvSpPr>
          <p:cNvPr id="6" name="Content Placeholder 5">
            <a:extLst>
              <a:ext uri="{FF2B5EF4-FFF2-40B4-BE49-F238E27FC236}">
                <a16:creationId xmlns:a16="http://schemas.microsoft.com/office/drawing/2014/main" id="{EDDBE8D3-59DA-4237-A8B3-1B038C22FEBD}"/>
              </a:ext>
            </a:extLst>
          </p:cNvPr>
          <p:cNvSpPr>
            <a:spLocks noGrp="1"/>
          </p:cNvSpPr>
          <p:nvPr>
            <p:ph sz="quarter" idx="16" hasCustomPrompt="1"/>
          </p:nvPr>
        </p:nvSpPr>
        <p:spPr>
          <a:xfrm>
            <a:off x="457200" y="1463040"/>
            <a:ext cx="3556000" cy="4059936"/>
          </a:xfrm>
        </p:spPr>
        <p:txBody>
          <a:bodyPr/>
          <a:lstStyle>
            <a:lvl1pPr>
              <a:defRPr sz="2133"/>
            </a:lvl1pPr>
          </a:lstStyle>
          <a:p>
            <a:pPr lvl="0"/>
            <a:r>
              <a:rPr lang="en-US" dirty="0"/>
              <a:t>Click to add text or image</a:t>
            </a:r>
          </a:p>
          <a:p>
            <a:pPr lvl="1"/>
            <a:r>
              <a:rPr lang="en-US" dirty="0"/>
              <a:t>Level one</a:t>
            </a:r>
          </a:p>
          <a:p>
            <a:pPr lvl="2"/>
            <a:r>
              <a:rPr lang="en-US" dirty="0"/>
              <a:t>Level two</a:t>
            </a:r>
          </a:p>
          <a:p>
            <a:pPr lvl="3"/>
            <a:r>
              <a:rPr lang="en-US" dirty="0"/>
              <a:t>Level three</a:t>
            </a:r>
          </a:p>
          <a:p>
            <a:pPr lvl="4"/>
            <a:r>
              <a:rPr lang="en-US" dirty="0"/>
              <a:t>Level four</a:t>
            </a:r>
          </a:p>
        </p:txBody>
      </p:sp>
      <p:sp>
        <p:nvSpPr>
          <p:cNvPr id="5" name="Footer Placeholder 4">
            <a:extLst>
              <a:ext uri="{FF2B5EF4-FFF2-40B4-BE49-F238E27FC236}">
                <a16:creationId xmlns:a16="http://schemas.microsoft.com/office/drawing/2014/main" id="{30A6BDAC-189E-194A-B986-DE36BB138379}"/>
              </a:ext>
            </a:extLst>
          </p:cNvPr>
          <p:cNvSpPr>
            <a:spLocks noGrp="1"/>
          </p:cNvSpPr>
          <p:nvPr>
            <p:ph type="ftr" sz="quarter" idx="14"/>
          </p:nvPr>
        </p:nvSpPr>
        <p:spPr/>
        <p:txBody>
          <a:bodyPr/>
          <a:lstStyle/>
          <a:p>
            <a:r>
              <a:rPr lang="en-US" dirty="0"/>
              <a:t>Vizient Presentation  │  Date  │  Confidential Information</a:t>
            </a:r>
          </a:p>
        </p:txBody>
      </p:sp>
      <p:sp>
        <p:nvSpPr>
          <p:cNvPr id="2" name="Slide Number Placeholder 1">
            <a:extLst>
              <a:ext uri="{FF2B5EF4-FFF2-40B4-BE49-F238E27FC236}">
                <a16:creationId xmlns:a16="http://schemas.microsoft.com/office/drawing/2014/main" id="{A04185E7-332C-BF4A-806E-1F6C7728AED2}"/>
              </a:ext>
            </a:extLst>
          </p:cNvPr>
          <p:cNvSpPr>
            <a:spLocks noGrp="1"/>
          </p:cNvSpPr>
          <p:nvPr>
            <p:ph type="sldNum" sz="quarter" idx="15"/>
          </p:nvPr>
        </p:nvSpPr>
        <p:spPr/>
        <p:txBody>
          <a:bodyPr/>
          <a:lstStyle/>
          <a:p>
            <a:fld id="{C0D42ABE-EA05-4842-819E-2C916F1CD485}" type="slidenum">
              <a:rPr lang="en-US" smtClean="0"/>
              <a:pPr/>
              <a:t>‹#›</a:t>
            </a:fld>
            <a:endParaRPr lang="en-US" dirty="0"/>
          </a:p>
        </p:txBody>
      </p:sp>
      <p:sp>
        <p:nvSpPr>
          <p:cNvPr id="4" name="Title 3">
            <a:extLst>
              <a:ext uri="{FF2B5EF4-FFF2-40B4-BE49-F238E27FC236}">
                <a16:creationId xmlns:a16="http://schemas.microsoft.com/office/drawing/2014/main" id="{CF50E255-6E89-A24C-9D86-6757AAA241E2}"/>
              </a:ext>
            </a:extLst>
          </p:cNvPr>
          <p:cNvSpPr>
            <a:spLocks noGrp="1"/>
          </p:cNvSpPr>
          <p:nvPr>
            <p:ph type="title"/>
          </p:nvPr>
        </p:nvSpPr>
        <p:spPr/>
        <p:txBody>
          <a:bodyPr/>
          <a:lstStyle/>
          <a:p>
            <a:r>
              <a:rPr lang="en-US"/>
              <a:t>Click to edit Master title style</a:t>
            </a:r>
          </a:p>
        </p:txBody>
      </p:sp>
      <p:sp>
        <p:nvSpPr>
          <p:cNvPr id="8" name="Text Placeholder 3">
            <a:extLst>
              <a:ext uri="{FF2B5EF4-FFF2-40B4-BE49-F238E27FC236}">
                <a16:creationId xmlns:a16="http://schemas.microsoft.com/office/drawing/2014/main" id="{E81962C5-5DAB-C843-97E3-FAF604E0AB06}"/>
              </a:ext>
            </a:extLst>
          </p:cNvPr>
          <p:cNvSpPr>
            <a:spLocks noGrp="1"/>
          </p:cNvSpPr>
          <p:nvPr>
            <p:ph type="body" sz="quarter" idx="12"/>
          </p:nvPr>
        </p:nvSpPr>
        <p:spPr>
          <a:xfrm>
            <a:off x="463551" y="5850909"/>
            <a:ext cx="11277600" cy="129267"/>
          </a:xfrm>
        </p:spPr>
        <p:txBody>
          <a:bodyPr anchor="b">
            <a:spAutoFit/>
          </a:bodyPr>
          <a:lstStyle>
            <a:lvl1pPr algn="l">
              <a:defRPr sz="933" b="0"/>
            </a:lvl1pPr>
          </a:lstStyle>
          <a:p>
            <a:pPr lvl="0"/>
            <a:r>
              <a:rPr lang="en-US"/>
              <a:t>Click to edit Master text styles</a:t>
            </a:r>
          </a:p>
        </p:txBody>
      </p:sp>
    </p:spTree>
    <p:extLst>
      <p:ext uri="{BB962C8B-B14F-4D97-AF65-F5344CB8AC3E}">
        <p14:creationId xmlns:p14="http://schemas.microsoft.com/office/powerpoint/2010/main" val="17225363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8378026-8931-0344-9B0B-D64A4ED56C2A}"/>
              </a:ext>
            </a:extLst>
          </p:cNvPr>
          <p:cNvSpPr>
            <a:spLocks noGrp="1"/>
          </p:cNvSpPr>
          <p:nvPr>
            <p:ph type="body" sz="quarter" idx="18" hasCustomPrompt="1"/>
          </p:nvPr>
        </p:nvSpPr>
        <p:spPr>
          <a:xfrm>
            <a:off x="623556" y="1072783"/>
            <a:ext cx="4103054" cy="365125"/>
          </a:xfrm>
          <a:prstGeom prst="rect">
            <a:avLst/>
          </a:prstGeom>
        </p:spPr>
        <p:txBody>
          <a:bodyPr anchor="t"/>
          <a:lstStyle>
            <a:lvl1pPr marL="0" indent="0">
              <a:lnSpc>
                <a:spcPct val="85000"/>
              </a:lnSpc>
              <a:buFontTx/>
              <a:buNone/>
              <a:defRPr sz="2000" b="1" i="0">
                <a:solidFill>
                  <a:srgbClr val="E7212F"/>
                </a:solidFill>
                <a:latin typeface="Calibri" panose="020F0502020204030204" pitchFamily="34" charset="0"/>
                <a:cs typeface="Calibri" panose="020F05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pPr lvl="0"/>
            <a:r>
              <a:rPr lang="en-US"/>
              <a:t>Eyebrow lorem ipsum</a:t>
            </a:r>
          </a:p>
        </p:txBody>
      </p:sp>
      <p:sp>
        <p:nvSpPr>
          <p:cNvPr id="7" name="Text Placeholder 10">
            <a:extLst>
              <a:ext uri="{FF2B5EF4-FFF2-40B4-BE49-F238E27FC236}">
                <a16:creationId xmlns:a16="http://schemas.microsoft.com/office/drawing/2014/main" id="{9275D418-549E-F64B-8781-46ACD5AEB3AC}"/>
              </a:ext>
            </a:extLst>
          </p:cNvPr>
          <p:cNvSpPr>
            <a:spLocks noGrp="1"/>
          </p:cNvSpPr>
          <p:nvPr>
            <p:ph type="body" sz="quarter" idx="19" hasCustomPrompt="1"/>
          </p:nvPr>
        </p:nvSpPr>
        <p:spPr>
          <a:xfrm>
            <a:off x="571186" y="1437909"/>
            <a:ext cx="4155424" cy="1678728"/>
          </a:xfrm>
          <a:prstGeom prst="rect">
            <a:avLst/>
          </a:prstGeom>
        </p:spPr>
        <p:txBody>
          <a:bodyPr anchor="t"/>
          <a:lstStyle>
            <a:lvl1pPr marL="0" indent="0">
              <a:lnSpc>
                <a:spcPct val="85000"/>
              </a:lnSpc>
              <a:buFontTx/>
              <a:buNone/>
              <a:defRPr sz="6000" b="0" i="0">
                <a:solidFill>
                  <a:schemeClr val="tx1"/>
                </a:solidFill>
                <a:latin typeface="Calibri Light" panose="020F0302020204030204" pitchFamily="34" charset="0"/>
                <a:cs typeface="Calibri Light" panose="020F03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r>
              <a:rPr lang="en-US">
                <a:effectLst/>
                <a:latin typeface="Calibri Light" panose="020F0302020204030204" pitchFamily="34" charset="0"/>
              </a:rPr>
              <a:t>Headline goes here</a:t>
            </a:r>
          </a:p>
        </p:txBody>
      </p:sp>
      <p:sp>
        <p:nvSpPr>
          <p:cNvPr id="9" name="Text Placeholder 3">
            <a:extLst>
              <a:ext uri="{FF2B5EF4-FFF2-40B4-BE49-F238E27FC236}">
                <a16:creationId xmlns:a16="http://schemas.microsoft.com/office/drawing/2014/main" id="{05BE86AC-671F-1E49-B16C-106E10D077EA}"/>
              </a:ext>
            </a:extLst>
          </p:cNvPr>
          <p:cNvSpPr>
            <a:spLocks noGrp="1"/>
          </p:cNvSpPr>
          <p:nvPr>
            <p:ph type="body" sz="quarter" idx="17" hasCustomPrompt="1"/>
          </p:nvPr>
        </p:nvSpPr>
        <p:spPr>
          <a:xfrm>
            <a:off x="590425" y="3336824"/>
            <a:ext cx="3197488" cy="2448393"/>
          </a:xfrm>
          <a:prstGeom prst="rect">
            <a:avLst/>
          </a:prstGeom>
        </p:spPr>
        <p:txBody>
          <a:bodyPr anchor="t"/>
          <a:lstStyle>
            <a:lvl1pPr marL="0" marR="0" indent="0" algn="l" defTabSz="761940" rtl="0" eaLnBrk="1" fontAlgn="auto" latinLnBrk="0" hangingPunct="1">
              <a:lnSpc>
                <a:spcPct val="100000"/>
              </a:lnSpc>
              <a:spcBef>
                <a:spcPts val="833"/>
              </a:spcBef>
              <a:spcAft>
                <a:spcPts val="0"/>
              </a:spcAft>
              <a:buClrTx/>
              <a:buSzTx/>
              <a:buFontTx/>
              <a:buNone/>
              <a:tabLst/>
              <a:defRPr lang="en-US" sz="1500" smtClean="0">
                <a:solidFill>
                  <a:schemeClr val="tx1"/>
                </a:solidFill>
                <a:effectLst/>
              </a:defRPr>
            </a:lvl1pPr>
            <a:lvl2pPr>
              <a:defRPr sz="1667">
                <a:solidFill>
                  <a:schemeClr val="bg1"/>
                </a:solidFill>
              </a:defRPr>
            </a:lvl2pPr>
            <a:lvl3pPr>
              <a:defRPr sz="1667">
                <a:solidFill>
                  <a:schemeClr val="bg1"/>
                </a:solidFill>
              </a:defRPr>
            </a:lvl3pPr>
            <a:lvl4pPr>
              <a:defRPr sz="1667">
                <a:solidFill>
                  <a:schemeClr val="bg1"/>
                </a:solidFill>
              </a:defRPr>
            </a:lvl4pPr>
            <a:lvl5pPr>
              <a:defRPr sz="1667">
                <a:solidFill>
                  <a:schemeClr val="bg1"/>
                </a:solidFill>
              </a:defRPr>
            </a:lvl5pPr>
          </a:lstStyle>
          <a:p>
            <a:pPr marL="0" marR="0" lvl="0" indent="0" algn="l" defTabSz="761940" rtl="0" eaLnBrk="1" fontAlgn="auto" latinLnBrk="0" hangingPunct="1">
              <a:lnSpc>
                <a:spcPct val="100000"/>
              </a:lnSpc>
              <a:spcBef>
                <a:spcPts val="833"/>
              </a:spcBef>
              <a:spcAft>
                <a:spcPts val="0"/>
              </a:spcAft>
              <a:buClrTx/>
              <a:buSzTx/>
              <a:buFontTx/>
              <a:buNone/>
              <a:tabLst/>
              <a:defRPr/>
            </a:pPr>
            <a:r>
              <a:rPr lang="en-US" err="1">
                <a:effectLst/>
                <a:latin typeface="Calibri Light" panose="020F0302020204030204" pitchFamily="34" charset="0"/>
              </a:rPr>
              <a:t>Pera</a:t>
            </a:r>
            <a:r>
              <a:rPr lang="en-US">
                <a:effectLst/>
                <a:latin typeface="Calibri Light" panose="020F0302020204030204" pitchFamily="34" charset="0"/>
              </a:rPr>
              <a:t> </a:t>
            </a:r>
            <a:r>
              <a:rPr lang="en-US" err="1">
                <a:effectLst/>
                <a:latin typeface="Calibri Light" panose="020F0302020204030204" pitchFamily="34" charset="0"/>
              </a:rPr>
              <a:t>commol</a:t>
            </a:r>
            <a:r>
              <a:rPr lang="en-US">
                <a:effectLst/>
                <a:latin typeface="Calibri Light" panose="020F0302020204030204" pitchFamily="34" charset="0"/>
              </a:rPr>
              <a:t> </a:t>
            </a:r>
            <a:r>
              <a:rPr lang="en-US" err="1">
                <a:effectLst/>
                <a:latin typeface="Calibri Light" panose="020F0302020204030204" pitchFamily="34" charset="0"/>
              </a:rPr>
              <a:t>uptia</a:t>
            </a:r>
            <a:r>
              <a:rPr lang="en-US">
                <a:effectLst/>
                <a:latin typeface="Calibri Light" panose="020F0302020204030204" pitchFamily="34" charset="0"/>
              </a:rPr>
              <a:t> is </a:t>
            </a:r>
            <a:r>
              <a:rPr lang="en-US" err="1">
                <a:effectLst/>
                <a:latin typeface="Calibri Light" panose="020F0302020204030204" pitchFamily="34" charset="0"/>
              </a:rPr>
              <a:t>recus</a:t>
            </a:r>
            <a:r>
              <a:rPr lang="en-US">
                <a:effectLst/>
                <a:latin typeface="Calibri Light" panose="020F0302020204030204" pitchFamily="34" charset="0"/>
              </a:rPr>
              <a:t> </a:t>
            </a:r>
            <a:r>
              <a:rPr lang="en-US" err="1">
                <a:effectLst/>
                <a:latin typeface="Calibri Light" panose="020F0302020204030204" pitchFamily="34" charset="0"/>
              </a:rPr>
              <a:t>eu</a:t>
            </a:r>
            <a:r>
              <a:rPr lang="en-US">
                <a:effectLst/>
                <a:latin typeface="Calibri Light" panose="020F0302020204030204" pitchFamily="34" charset="0"/>
              </a:rPr>
              <a:t> m </a:t>
            </a:r>
            <a:r>
              <a:rPr lang="en-US" err="1">
                <a:effectLst/>
                <a:latin typeface="Calibri Light" panose="020F0302020204030204" pitchFamily="34" charset="0"/>
              </a:rPr>
              <a:t>eos</a:t>
            </a:r>
            <a:r>
              <a:rPr lang="en-US">
                <a:effectLst/>
                <a:latin typeface="Calibri Light" panose="020F0302020204030204" pitchFamily="34" charset="0"/>
              </a:rPr>
              <a:t> </a:t>
            </a:r>
            <a:r>
              <a:rPr lang="en-US" err="1">
                <a:effectLst/>
                <a:latin typeface="Calibri Light" panose="020F0302020204030204" pitchFamily="34" charset="0"/>
              </a:rPr>
              <a:t>esti</a:t>
            </a:r>
            <a:r>
              <a:rPr lang="en-US">
                <a:effectLst/>
                <a:latin typeface="Calibri Light" panose="020F0302020204030204" pitchFamily="34" charset="0"/>
              </a:rPr>
              <a:t> </a:t>
            </a:r>
            <a:r>
              <a:rPr lang="en-US" err="1">
                <a:effectLst/>
                <a:latin typeface="Calibri Light" panose="020F0302020204030204" pitchFamily="34" charset="0"/>
              </a:rPr>
              <a:t>beatiis</a:t>
            </a:r>
            <a:r>
              <a:rPr lang="en-US">
                <a:effectLst/>
                <a:latin typeface="Calibri Light" panose="020F0302020204030204" pitchFamily="34" charset="0"/>
              </a:rPr>
              <a:t> ex. </a:t>
            </a:r>
            <a:r>
              <a:rPr lang="en-US" err="1">
                <a:effectLst/>
                <a:latin typeface="Calibri Light" panose="020F0302020204030204" pitchFamily="34" charset="0"/>
              </a:rPr>
              <a:t>Harvolum</a:t>
            </a:r>
            <a:r>
              <a:rPr lang="en-US">
                <a:effectLst/>
                <a:latin typeface="Calibri Light" panose="020F0302020204030204" pitchFamily="34" charset="0"/>
              </a:rPr>
              <a:t>. Lorem </a:t>
            </a:r>
            <a:r>
              <a:rPr lang="en-US" err="1">
                <a:effectLst/>
                <a:latin typeface="Calibri Light" panose="020F0302020204030204" pitchFamily="34" charset="0"/>
              </a:rPr>
              <a:t>ips</a:t>
            </a:r>
            <a:r>
              <a:rPr lang="en-US">
                <a:effectLst/>
                <a:latin typeface="Calibri Light" panose="020F0302020204030204" pitchFamily="34" charset="0"/>
              </a:rPr>
              <a:t> um dolor qua m Un </a:t>
            </a:r>
            <a:r>
              <a:rPr lang="en-US" err="1">
                <a:effectLst/>
                <a:latin typeface="Calibri Light" panose="020F0302020204030204" pitchFamily="34" charset="0"/>
              </a:rPr>
              <a:t>tio</a:t>
            </a:r>
            <a:r>
              <a:rPr lang="en-US">
                <a:effectLst/>
                <a:latin typeface="Calibri Light" panose="020F0302020204030204" pitchFamily="34" charset="0"/>
              </a:rPr>
              <a:t>. Tas </a:t>
            </a:r>
            <a:r>
              <a:rPr lang="en-US" err="1">
                <a:effectLst/>
                <a:latin typeface="Calibri Light" panose="020F0302020204030204" pitchFamily="34" charset="0"/>
              </a:rPr>
              <a:t>excerspedi</a:t>
            </a:r>
            <a:r>
              <a:rPr lang="en-US">
                <a:effectLst/>
                <a:latin typeface="Calibri Light" panose="020F0302020204030204" pitchFamily="34" charset="0"/>
              </a:rPr>
              <a:t> </a:t>
            </a:r>
            <a:r>
              <a:rPr lang="en-US" err="1">
                <a:effectLst/>
                <a:latin typeface="Calibri Light" panose="020F0302020204030204" pitchFamily="34" charset="0"/>
              </a:rPr>
              <a:t>aut</a:t>
            </a:r>
            <a:r>
              <a:rPr lang="en-US">
                <a:effectLst/>
                <a:latin typeface="Calibri Light" panose="020F0302020204030204" pitchFamily="34" charset="0"/>
              </a:rPr>
              <a:t> del </a:t>
            </a:r>
            <a:r>
              <a:rPr lang="en-US" err="1">
                <a:effectLst/>
                <a:latin typeface="Calibri Light" panose="020F0302020204030204" pitchFamily="34" charset="0"/>
              </a:rPr>
              <a:t>iquos</a:t>
            </a:r>
            <a:r>
              <a:rPr lang="en-US">
                <a:effectLst/>
                <a:latin typeface="Calibri Light" panose="020F0302020204030204" pitchFamily="34" charset="0"/>
              </a:rPr>
              <a:t> </a:t>
            </a:r>
            <a:r>
              <a:rPr lang="en-US" err="1">
                <a:effectLst/>
                <a:latin typeface="Calibri Light" panose="020F0302020204030204" pitchFamily="34" charset="0"/>
              </a:rPr>
              <a:t>eatia</a:t>
            </a:r>
            <a:r>
              <a:rPr lang="en-US">
                <a:effectLst/>
                <a:latin typeface="Calibri Light" panose="020F0302020204030204" pitchFamily="34" charset="0"/>
              </a:rPr>
              <a:t> vol </a:t>
            </a:r>
            <a:r>
              <a:rPr lang="en-US" err="1">
                <a:effectLst/>
                <a:latin typeface="Calibri Light" panose="020F0302020204030204" pitchFamily="34" charset="0"/>
              </a:rPr>
              <a:t>uptatet</a:t>
            </a:r>
            <a:r>
              <a:rPr lang="en-US">
                <a:effectLst/>
                <a:latin typeface="Calibri Light" panose="020F0302020204030204" pitchFamily="34" charset="0"/>
              </a:rPr>
              <a:t> </a:t>
            </a:r>
            <a:r>
              <a:rPr lang="en-US" err="1">
                <a:effectLst/>
                <a:latin typeface="Calibri Light" panose="020F0302020204030204" pitchFamily="34" charset="0"/>
              </a:rPr>
              <a:t>faccate</a:t>
            </a:r>
            <a:r>
              <a:rPr lang="en-US">
                <a:effectLst/>
                <a:latin typeface="Calibri Light" panose="020F0302020204030204" pitchFamily="34" charset="0"/>
              </a:rPr>
              <a:t> </a:t>
            </a:r>
            <a:r>
              <a:rPr lang="en-US" err="1">
                <a:effectLst/>
                <a:latin typeface="Calibri Light" panose="020F0302020204030204" pitchFamily="34" charset="0"/>
              </a:rPr>
              <a:t>providi</a:t>
            </a:r>
            <a:r>
              <a:rPr lang="en-US">
                <a:effectLst/>
                <a:latin typeface="Calibri Light" panose="020F0302020204030204" pitchFamily="34" charset="0"/>
              </a:rPr>
              <a:t> </a:t>
            </a:r>
            <a:r>
              <a:rPr lang="en-US" err="1">
                <a:effectLst/>
                <a:latin typeface="Calibri Light" panose="020F0302020204030204" pitchFamily="34" charset="0"/>
              </a:rPr>
              <a:t>intiore</a:t>
            </a:r>
            <a:r>
              <a:rPr lang="en-US">
                <a:effectLst/>
                <a:latin typeface="Calibri Light" panose="020F0302020204030204" pitchFamily="34" charset="0"/>
              </a:rPr>
              <a:t> par </a:t>
            </a:r>
            <a:r>
              <a:rPr lang="en-US" err="1">
                <a:effectLst/>
                <a:latin typeface="Calibri Light" panose="020F0302020204030204" pitchFamily="34" charset="0"/>
              </a:rPr>
              <a:t>chil</a:t>
            </a:r>
            <a:r>
              <a:rPr lang="en-US">
                <a:effectLst/>
                <a:latin typeface="Calibri Light" panose="020F0302020204030204" pitchFamily="34" charset="0"/>
              </a:rPr>
              <a:t> </a:t>
            </a:r>
            <a:r>
              <a:rPr lang="en-US" err="1">
                <a:effectLst/>
                <a:latin typeface="Calibri Light" panose="020F0302020204030204" pitchFamily="34" charset="0"/>
              </a:rPr>
              <a:t>iqui</a:t>
            </a:r>
            <a:r>
              <a:rPr lang="en-US">
                <a:effectLst/>
                <a:latin typeface="Calibri Light" panose="020F0302020204030204" pitchFamily="34" charset="0"/>
              </a:rPr>
              <a:t> cu. </a:t>
            </a:r>
            <a:r>
              <a:rPr lang="en-US" err="1">
                <a:effectLst/>
                <a:latin typeface="Calibri Light" panose="020F0302020204030204" pitchFamily="34" charset="0"/>
              </a:rPr>
              <a:t>Aximus</a:t>
            </a:r>
            <a:r>
              <a:rPr lang="en-US">
                <a:effectLst/>
                <a:latin typeface="Calibri Light" panose="020F0302020204030204" pitchFamily="34" charset="0"/>
              </a:rPr>
              <a:t> </a:t>
            </a:r>
            <a:r>
              <a:rPr lang="en-US" err="1">
                <a:effectLst/>
                <a:latin typeface="Calibri Light" panose="020F0302020204030204" pitchFamily="34" charset="0"/>
              </a:rPr>
              <a:t>explit</a:t>
            </a:r>
            <a:r>
              <a:rPr lang="en-US">
                <a:effectLst/>
                <a:latin typeface="Calibri Light" panose="020F0302020204030204" pitchFamily="34" charset="0"/>
              </a:rPr>
              <a:t> et </a:t>
            </a:r>
            <a:r>
              <a:rPr lang="en-US" err="1">
                <a:effectLst/>
                <a:latin typeface="Calibri Light" panose="020F0302020204030204" pitchFamily="34" charset="0"/>
              </a:rPr>
              <a:t>vitis</a:t>
            </a:r>
            <a:r>
              <a:rPr lang="en-US">
                <a:effectLst/>
                <a:latin typeface="Calibri Light" panose="020F0302020204030204" pitchFamily="34" charset="0"/>
              </a:rPr>
              <a:t> </a:t>
            </a:r>
            <a:r>
              <a:rPr lang="en-US" err="1">
                <a:effectLst/>
                <a:latin typeface="Calibri Light" panose="020F0302020204030204" pitchFamily="34" charset="0"/>
              </a:rPr>
              <a:t>tu</a:t>
            </a:r>
            <a:r>
              <a:rPr lang="en-US">
                <a:effectLst/>
                <a:latin typeface="Calibri Light" panose="020F0302020204030204" pitchFamily="34" charset="0"/>
              </a:rPr>
              <a:t>? 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nihit</a:t>
            </a:r>
            <a:r>
              <a:rPr lang="en-US">
                <a:effectLst/>
                <a:latin typeface="Calibri Light" panose="020F0302020204030204" pitchFamily="34" charset="0"/>
              </a:rPr>
              <a:t>, cor. </a:t>
            </a:r>
          </a:p>
        </p:txBody>
      </p:sp>
    </p:spTree>
    <p:extLst>
      <p:ext uri="{BB962C8B-B14F-4D97-AF65-F5344CB8AC3E}">
        <p14:creationId xmlns:p14="http://schemas.microsoft.com/office/powerpoint/2010/main" val="283066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2">
    <p:spTree>
      <p:nvGrpSpPr>
        <p:cNvPr id="1" name=""/>
        <p:cNvGrpSpPr/>
        <p:nvPr/>
      </p:nvGrpSpPr>
      <p:grpSpPr>
        <a:xfrm>
          <a:off x="0" y="0"/>
          <a:ext cx="0" cy="0"/>
          <a:chOff x="0" y="0"/>
          <a:chExt cx="0" cy="0"/>
        </a:xfrm>
      </p:grpSpPr>
      <p:sp>
        <p:nvSpPr>
          <p:cNvPr id="42" name="Text Placeholder 10">
            <a:extLst>
              <a:ext uri="{FF2B5EF4-FFF2-40B4-BE49-F238E27FC236}">
                <a16:creationId xmlns:a16="http://schemas.microsoft.com/office/drawing/2014/main" id="{4316BE87-A287-6547-A02F-7764865554C5}"/>
              </a:ext>
            </a:extLst>
          </p:cNvPr>
          <p:cNvSpPr>
            <a:spLocks noGrp="1"/>
          </p:cNvSpPr>
          <p:nvPr>
            <p:ph type="body" sz="quarter" idx="13" hasCustomPrompt="1"/>
          </p:nvPr>
        </p:nvSpPr>
        <p:spPr>
          <a:xfrm>
            <a:off x="623556" y="1072783"/>
            <a:ext cx="4868321" cy="365125"/>
          </a:xfrm>
          <a:prstGeom prst="rect">
            <a:avLst/>
          </a:prstGeom>
        </p:spPr>
        <p:txBody>
          <a:bodyPr anchor="t"/>
          <a:lstStyle>
            <a:lvl1pPr marL="0" indent="0">
              <a:lnSpc>
                <a:spcPct val="85000"/>
              </a:lnSpc>
              <a:buFontTx/>
              <a:buNone/>
              <a:defRPr sz="2000" b="1" i="0">
                <a:solidFill>
                  <a:srgbClr val="E7212F"/>
                </a:solidFill>
                <a:latin typeface="Calibri" panose="020F0502020204030204" pitchFamily="34" charset="0"/>
                <a:cs typeface="Calibri" panose="020F05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pPr lvl="0"/>
            <a:r>
              <a:rPr lang="en-US"/>
              <a:t>Eyebrow lorem ipsum</a:t>
            </a:r>
          </a:p>
        </p:txBody>
      </p:sp>
      <p:sp>
        <p:nvSpPr>
          <p:cNvPr id="50" name="Text Placeholder 10">
            <a:extLst>
              <a:ext uri="{FF2B5EF4-FFF2-40B4-BE49-F238E27FC236}">
                <a16:creationId xmlns:a16="http://schemas.microsoft.com/office/drawing/2014/main" id="{CB02DEB2-FDC1-D44F-9FEA-8AC599696B1A}"/>
              </a:ext>
            </a:extLst>
          </p:cNvPr>
          <p:cNvSpPr>
            <a:spLocks noGrp="1"/>
          </p:cNvSpPr>
          <p:nvPr>
            <p:ph type="body" sz="quarter" idx="15" hasCustomPrompt="1"/>
          </p:nvPr>
        </p:nvSpPr>
        <p:spPr>
          <a:xfrm>
            <a:off x="571184" y="1437909"/>
            <a:ext cx="6115643" cy="738060"/>
          </a:xfrm>
          <a:prstGeom prst="rect">
            <a:avLst/>
          </a:prstGeom>
        </p:spPr>
        <p:txBody>
          <a:bodyPr anchor="t"/>
          <a:lstStyle>
            <a:lvl1pPr marL="0" indent="0">
              <a:lnSpc>
                <a:spcPct val="85000"/>
              </a:lnSpc>
              <a:buFontTx/>
              <a:buNone/>
              <a:defRPr sz="6000" b="0" i="0">
                <a:solidFill>
                  <a:schemeClr val="tx1"/>
                </a:solidFill>
                <a:latin typeface="Calibri Light" panose="020F0302020204030204" pitchFamily="34" charset="0"/>
                <a:cs typeface="Calibri Light" panose="020F03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r>
              <a:rPr lang="en-US">
                <a:effectLst/>
                <a:latin typeface="Calibri Light" panose="020F0302020204030204" pitchFamily="34" charset="0"/>
              </a:rPr>
              <a:t>Headline goes here</a:t>
            </a:r>
          </a:p>
        </p:txBody>
      </p:sp>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7039441" y="1203154"/>
            <a:ext cx="4537202" cy="972816"/>
          </a:xfrm>
          <a:prstGeom prst="rect">
            <a:avLst/>
          </a:prstGeom>
        </p:spPr>
        <p:txBody>
          <a:bodyPr anchor="b"/>
          <a:lstStyle>
            <a:lvl1pPr marL="0" indent="0">
              <a:lnSpc>
                <a:spcPct val="100000"/>
              </a:lnSpc>
              <a:buFontTx/>
              <a:buNone/>
              <a:defRPr lang="en-US" sz="1500" smtClean="0">
                <a:solidFill>
                  <a:schemeClr val="tx1"/>
                </a:solidFill>
                <a:effectLst/>
              </a:defRPr>
            </a:lvl1pPr>
            <a:lvl2pPr>
              <a:defRPr sz="1667">
                <a:solidFill>
                  <a:schemeClr val="bg1"/>
                </a:solidFill>
              </a:defRPr>
            </a:lvl2pPr>
            <a:lvl3pPr>
              <a:defRPr sz="1667">
                <a:solidFill>
                  <a:schemeClr val="bg1"/>
                </a:solidFill>
              </a:defRPr>
            </a:lvl3pPr>
            <a:lvl4pPr>
              <a:defRPr sz="1667">
                <a:solidFill>
                  <a:schemeClr val="bg1"/>
                </a:solidFill>
              </a:defRPr>
            </a:lvl4pPr>
            <a:lvl5pPr>
              <a:defRPr sz="1667">
                <a:solidFill>
                  <a:schemeClr val="bg1"/>
                </a:solidFill>
              </a:defRPr>
            </a:lvl5pPr>
          </a:lstStyle>
          <a:p>
            <a:r>
              <a:rPr lang="en-US">
                <a:effectLst/>
                <a:latin typeface="Calibri Light" panose="020F0302020204030204" pitchFamily="34" charset="0"/>
              </a:rPr>
              <a:t>Lorem ipsum dolor qua m Un </a:t>
            </a:r>
            <a:r>
              <a:rPr lang="en-US" err="1">
                <a:effectLst/>
                <a:latin typeface="Calibri Light" panose="020F0302020204030204" pitchFamily="34" charset="0"/>
              </a:rPr>
              <a:t>tio</a:t>
            </a:r>
            <a:r>
              <a:rPr lang="en-US">
                <a:effectLst/>
                <a:latin typeface="Calibri Light" panose="020F0302020204030204" pitchFamily="34" charset="0"/>
              </a:rPr>
              <a:t>. Tas </a:t>
            </a:r>
            <a:r>
              <a:rPr lang="en-US" err="1">
                <a:effectLst/>
                <a:latin typeface="Calibri Light" panose="020F0302020204030204" pitchFamily="34" charset="0"/>
              </a:rPr>
              <a:t>excerspedi</a:t>
            </a:r>
            <a:r>
              <a:rPr lang="en-US">
                <a:effectLst/>
                <a:latin typeface="Calibri Light" panose="020F0302020204030204" pitchFamily="34" charset="0"/>
              </a:rPr>
              <a:t> </a:t>
            </a:r>
            <a:r>
              <a:rPr lang="en-US" err="1">
                <a:effectLst/>
                <a:latin typeface="Calibri Light" panose="020F0302020204030204" pitchFamily="34" charset="0"/>
              </a:rPr>
              <a:t>aut</a:t>
            </a:r>
            <a:r>
              <a:rPr lang="en-US">
                <a:effectLst/>
                <a:latin typeface="Calibri Light" panose="020F0302020204030204" pitchFamily="34" charset="0"/>
              </a:rPr>
              <a:t> del </a:t>
            </a:r>
            <a:r>
              <a:rPr lang="en-US" err="1">
                <a:effectLst/>
                <a:latin typeface="Calibri Light" panose="020F0302020204030204" pitchFamily="34" charset="0"/>
              </a:rPr>
              <a:t>iquos</a:t>
            </a:r>
            <a:r>
              <a:rPr lang="en-US">
                <a:effectLst/>
                <a:latin typeface="Calibri Light" panose="020F0302020204030204" pitchFamily="34" charset="0"/>
              </a:rPr>
              <a:t> </a:t>
            </a:r>
            <a:r>
              <a:rPr lang="en-US" err="1">
                <a:effectLst/>
                <a:latin typeface="Calibri Light" panose="020F0302020204030204" pitchFamily="34" charset="0"/>
              </a:rPr>
              <a:t>eatia</a:t>
            </a:r>
            <a:r>
              <a:rPr lang="en-US">
                <a:effectLst/>
                <a:latin typeface="Calibri Light" panose="020F0302020204030204" pitchFamily="34" charset="0"/>
              </a:rPr>
              <a:t> vol </a:t>
            </a:r>
            <a:r>
              <a:rPr lang="en-US" err="1">
                <a:effectLst/>
                <a:latin typeface="Calibri Light" panose="020F0302020204030204" pitchFamily="34" charset="0"/>
              </a:rPr>
              <a:t>uptatet</a:t>
            </a:r>
            <a:r>
              <a:rPr lang="en-US">
                <a:effectLst/>
                <a:latin typeface="Calibri Light" panose="020F0302020204030204" pitchFamily="34" charset="0"/>
              </a:rPr>
              <a:t> </a:t>
            </a:r>
            <a:r>
              <a:rPr lang="en-US" err="1">
                <a:effectLst/>
                <a:latin typeface="Calibri Light" panose="020F0302020204030204" pitchFamily="34" charset="0"/>
              </a:rPr>
              <a:t>faccate</a:t>
            </a:r>
            <a:r>
              <a:rPr lang="en-US">
                <a:effectLst/>
                <a:latin typeface="Calibri Light" panose="020F0302020204030204" pitchFamily="34" charset="0"/>
              </a:rPr>
              <a:t> </a:t>
            </a:r>
            <a:r>
              <a:rPr lang="en-US" err="1">
                <a:effectLst/>
                <a:latin typeface="Calibri Light" panose="020F0302020204030204" pitchFamily="34" charset="0"/>
              </a:rPr>
              <a:t>providi</a:t>
            </a:r>
            <a:r>
              <a:rPr lang="en-US">
                <a:effectLst/>
                <a:latin typeface="Calibri Light" panose="020F0302020204030204" pitchFamily="34" charset="0"/>
              </a:rPr>
              <a:t> </a:t>
            </a:r>
            <a:r>
              <a:rPr lang="en-US" err="1">
                <a:effectLst/>
                <a:latin typeface="Calibri Light" panose="020F0302020204030204" pitchFamily="34" charset="0"/>
              </a:rPr>
              <a:t>intiore</a:t>
            </a:r>
            <a:r>
              <a:rPr lang="en-US">
                <a:effectLst/>
                <a:latin typeface="Calibri Light" panose="020F0302020204030204" pitchFamily="34" charset="0"/>
              </a:rPr>
              <a:t> par </a:t>
            </a:r>
            <a:r>
              <a:rPr lang="en-US" err="1">
                <a:effectLst/>
                <a:latin typeface="Calibri Light" panose="020F0302020204030204" pitchFamily="34" charset="0"/>
              </a:rPr>
              <a:t>chil</a:t>
            </a:r>
            <a:r>
              <a:rPr lang="en-US">
                <a:effectLst/>
                <a:latin typeface="Calibri Light" panose="020F0302020204030204" pitchFamily="34" charset="0"/>
              </a:rPr>
              <a:t> </a:t>
            </a:r>
            <a:r>
              <a:rPr lang="en-US" err="1">
                <a:effectLst/>
                <a:latin typeface="Calibri Light" panose="020F0302020204030204" pitchFamily="34" charset="0"/>
              </a:rPr>
              <a:t>iqui</a:t>
            </a:r>
            <a:r>
              <a:rPr lang="en-US">
                <a:effectLst/>
                <a:latin typeface="Calibri Light" panose="020F0302020204030204" pitchFamily="34" charset="0"/>
              </a:rPr>
              <a:t> cu. </a:t>
            </a:r>
            <a:r>
              <a:rPr lang="en-US" err="1">
                <a:effectLst/>
                <a:latin typeface="Calibri Light" panose="020F0302020204030204" pitchFamily="34" charset="0"/>
              </a:rPr>
              <a:t>Aximus</a:t>
            </a:r>
            <a:r>
              <a:rPr lang="en-US">
                <a:effectLst/>
                <a:latin typeface="Calibri Light" panose="020F0302020204030204" pitchFamily="34" charset="0"/>
              </a:rPr>
              <a:t> </a:t>
            </a:r>
            <a:r>
              <a:rPr lang="en-US" err="1">
                <a:effectLst/>
                <a:latin typeface="Calibri Light" panose="020F0302020204030204" pitchFamily="34" charset="0"/>
              </a:rPr>
              <a:t>explit</a:t>
            </a:r>
            <a:r>
              <a:rPr lang="en-US">
                <a:effectLst/>
                <a:latin typeface="Calibri Light" panose="020F0302020204030204" pitchFamily="34" charset="0"/>
              </a:rPr>
              <a:t> et </a:t>
            </a:r>
            <a:r>
              <a:rPr lang="en-US" err="1">
                <a:effectLst/>
                <a:latin typeface="Calibri Light" panose="020F0302020204030204" pitchFamily="34" charset="0"/>
              </a:rPr>
              <a:t>vitis</a:t>
            </a:r>
            <a:r>
              <a:rPr lang="en-US">
                <a:effectLst/>
                <a:latin typeface="Calibri Light" panose="020F0302020204030204" pitchFamily="34" charset="0"/>
              </a:rPr>
              <a:t> </a:t>
            </a:r>
            <a:r>
              <a:rPr lang="en-US" err="1">
                <a:effectLst/>
                <a:latin typeface="Calibri Light" panose="020F0302020204030204" pitchFamily="34" charset="0"/>
              </a:rPr>
              <a:t>tu</a:t>
            </a:r>
            <a:r>
              <a:rPr lang="en-US">
                <a:effectLst/>
                <a:latin typeface="Calibri Light" panose="020F0302020204030204" pitchFamily="34" charset="0"/>
              </a:rPr>
              <a:t>? 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nihit</a:t>
            </a:r>
            <a:r>
              <a:rPr lang="en-US">
                <a:effectLst/>
                <a:latin typeface="Calibri Light" panose="020F0302020204030204" pitchFamily="34" charset="0"/>
              </a:rPr>
              <a:t>, cor. </a:t>
            </a:r>
            <a:r>
              <a:rPr lang="en-US" err="1">
                <a:effectLst/>
                <a:latin typeface="Calibri Light" panose="020F0302020204030204" pitchFamily="34" charset="0"/>
              </a:rPr>
              <a:t>Pera</a:t>
            </a:r>
            <a:r>
              <a:rPr lang="en-US">
                <a:effectLst/>
                <a:latin typeface="Calibri Light" panose="020F0302020204030204" pitchFamily="34" charset="0"/>
              </a:rPr>
              <a:t> </a:t>
            </a:r>
            <a:r>
              <a:rPr lang="en-US" err="1">
                <a:effectLst/>
                <a:latin typeface="Calibri Light" panose="020F0302020204030204" pitchFamily="34" charset="0"/>
              </a:rPr>
              <a:t>commoluptia</a:t>
            </a:r>
            <a:r>
              <a:rPr lang="en-US">
                <a:effectLst/>
                <a:latin typeface="Calibri Light" panose="020F0302020204030204" pitchFamily="34" charset="0"/>
              </a:rPr>
              <a:t> is </a:t>
            </a:r>
            <a:r>
              <a:rPr lang="en-US" err="1">
                <a:effectLst/>
                <a:latin typeface="Calibri Light" panose="020F0302020204030204" pitchFamily="34" charset="0"/>
              </a:rPr>
              <a:t>recus</a:t>
            </a:r>
            <a:r>
              <a:rPr lang="en-US">
                <a:effectLst/>
                <a:latin typeface="Calibri Light" panose="020F0302020204030204" pitchFamily="34" charset="0"/>
              </a:rPr>
              <a:t> </a:t>
            </a:r>
            <a:r>
              <a:rPr lang="en-US" err="1">
                <a:effectLst/>
                <a:latin typeface="Calibri Light" panose="020F0302020204030204" pitchFamily="34" charset="0"/>
              </a:rPr>
              <a:t>eu</a:t>
            </a:r>
            <a:r>
              <a:rPr lang="en-US">
                <a:effectLst/>
                <a:latin typeface="Calibri Light" panose="020F0302020204030204" pitchFamily="34" charset="0"/>
              </a:rPr>
              <a:t> m </a:t>
            </a:r>
            <a:r>
              <a:rPr lang="en-US" err="1">
                <a:effectLst/>
                <a:latin typeface="Calibri Light" panose="020F0302020204030204" pitchFamily="34" charset="0"/>
              </a:rPr>
              <a:t>eos</a:t>
            </a:r>
            <a:r>
              <a:rPr lang="en-US">
                <a:effectLst/>
                <a:latin typeface="Calibri Light" panose="020F0302020204030204" pitchFamily="34" charset="0"/>
              </a:rPr>
              <a:t> </a:t>
            </a:r>
            <a:r>
              <a:rPr lang="en-US" err="1">
                <a:effectLst/>
                <a:latin typeface="Calibri Light" panose="020F0302020204030204" pitchFamily="34" charset="0"/>
              </a:rPr>
              <a:t>esti</a:t>
            </a:r>
            <a:r>
              <a:rPr lang="en-US">
                <a:effectLst/>
                <a:latin typeface="Calibri Light" panose="020F0302020204030204" pitchFamily="34" charset="0"/>
              </a:rPr>
              <a:t> </a:t>
            </a:r>
            <a:r>
              <a:rPr lang="en-US" err="1">
                <a:effectLst/>
                <a:latin typeface="Calibri Light" panose="020F0302020204030204" pitchFamily="34" charset="0"/>
              </a:rPr>
              <a:t>beatiis</a:t>
            </a:r>
            <a:r>
              <a:rPr lang="en-US">
                <a:effectLst/>
                <a:latin typeface="Calibri Light" panose="020F0302020204030204" pitchFamily="34" charset="0"/>
              </a:rPr>
              <a:t> ex. </a:t>
            </a:r>
            <a:r>
              <a:rPr lang="en-US" err="1">
                <a:effectLst/>
                <a:latin typeface="Calibri Light" panose="020F0302020204030204" pitchFamily="34" charset="0"/>
              </a:rPr>
              <a:t>Harvolum</a:t>
            </a:r>
            <a:r>
              <a:rPr lang="en-US">
                <a:effectLst/>
                <a:latin typeface="Calibri Light" panose="020F0302020204030204" pitchFamily="34" charset="0"/>
              </a:rPr>
              <a:t>.</a:t>
            </a:r>
          </a:p>
        </p:txBody>
      </p:sp>
    </p:spTree>
    <p:extLst>
      <p:ext uri="{BB962C8B-B14F-4D97-AF65-F5344CB8AC3E}">
        <p14:creationId xmlns:p14="http://schemas.microsoft.com/office/powerpoint/2010/main" val="2493456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3">
    <p:spTree>
      <p:nvGrpSpPr>
        <p:cNvPr id="1" name=""/>
        <p:cNvGrpSpPr/>
        <p:nvPr/>
      </p:nvGrpSpPr>
      <p:grpSpPr>
        <a:xfrm>
          <a:off x="0" y="0"/>
          <a:ext cx="0" cy="0"/>
          <a:chOff x="0" y="0"/>
          <a:chExt cx="0" cy="0"/>
        </a:xfrm>
      </p:grpSpPr>
      <p:sp>
        <p:nvSpPr>
          <p:cNvPr id="51" name="Text Placeholder 3">
            <a:extLst>
              <a:ext uri="{FF2B5EF4-FFF2-40B4-BE49-F238E27FC236}">
                <a16:creationId xmlns:a16="http://schemas.microsoft.com/office/drawing/2014/main" id="{CCC2ADAA-1062-7B46-B5FD-8C29D5FF6BC7}"/>
              </a:ext>
            </a:extLst>
          </p:cNvPr>
          <p:cNvSpPr>
            <a:spLocks noGrp="1"/>
          </p:cNvSpPr>
          <p:nvPr>
            <p:ph type="body" sz="quarter" idx="17" hasCustomPrompt="1"/>
          </p:nvPr>
        </p:nvSpPr>
        <p:spPr>
          <a:xfrm>
            <a:off x="7039441" y="1203154"/>
            <a:ext cx="4537202" cy="972816"/>
          </a:xfrm>
          <a:prstGeom prst="rect">
            <a:avLst/>
          </a:prstGeom>
        </p:spPr>
        <p:txBody>
          <a:bodyPr anchor="b"/>
          <a:lstStyle>
            <a:lvl1pPr marL="0" indent="0">
              <a:lnSpc>
                <a:spcPct val="100000"/>
              </a:lnSpc>
              <a:buFontTx/>
              <a:buNone/>
              <a:defRPr lang="en-US" sz="1500" smtClean="0">
                <a:solidFill>
                  <a:schemeClr val="tx1"/>
                </a:solidFill>
                <a:effectLst/>
              </a:defRPr>
            </a:lvl1pPr>
            <a:lvl2pPr>
              <a:defRPr sz="1667">
                <a:solidFill>
                  <a:schemeClr val="bg1"/>
                </a:solidFill>
              </a:defRPr>
            </a:lvl2pPr>
            <a:lvl3pPr>
              <a:defRPr sz="1667">
                <a:solidFill>
                  <a:schemeClr val="bg1"/>
                </a:solidFill>
              </a:defRPr>
            </a:lvl3pPr>
            <a:lvl4pPr>
              <a:defRPr sz="1667">
                <a:solidFill>
                  <a:schemeClr val="bg1"/>
                </a:solidFill>
              </a:defRPr>
            </a:lvl4pPr>
            <a:lvl5pPr>
              <a:defRPr sz="1667">
                <a:solidFill>
                  <a:schemeClr val="bg1"/>
                </a:solidFill>
              </a:defRPr>
            </a:lvl5pPr>
          </a:lstStyle>
          <a:p>
            <a:r>
              <a:rPr lang="en-US">
                <a:effectLst/>
                <a:latin typeface="Calibri Light" panose="020F0302020204030204" pitchFamily="34" charset="0"/>
              </a:rPr>
              <a:t>Lorem ipsum dolor qua m Un </a:t>
            </a:r>
            <a:r>
              <a:rPr lang="en-US" err="1">
                <a:effectLst/>
                <a:latin typeface="Calibri Light" panose="020F0302020204030204" pitchFamily="34" charset="0"/>
              </a:rPr>
              <a:t>tio</a:t>
            </a:r>
            <a:r>
              <a:rPr lang="en-US">
                <a:effectLst/>
                <a:latin typeface="Calibri Light" panose="020F0302020204030204" pitchFamily="34" charset="0"/>
              </a:rPr>
              <a:t>. Tas </a:t>
            </a:r>
            <a:r>
              <a:rPr lang="en-US" err="1">
                <a:effectLst/>
                <a:latin typeface="Calibri Light" panose="020F0302020204030204" pitchFamily="34" charset="0"/>
              </a:rPr>
              <a:t>excerspedi</a:t>
            </a:r>
            <a:r>
              <a:rPr lang="en-US">
                <a:effectLst/>
                <a:latin typeface="Calibri Light" panose="020F0302020204030204" pitchFamily="34" charset="0"/>
              </a:rPr>
              <a:t> </a:t>
            </a:r>
            <a:r>
              <a:rPr lang="en-US" err="1">
                <a:effectLst/>
                <a:latin typeface="Calibri Light" panose="020F0302020204030204" pitchFamily="34" charset="0"/>
              </a:rPr>
              <a:t>aut</a:t>
            </a:r>
            <a:r>
              <a:rPr lang="en-US">
                <a:effectLst/>
                <a:latin typeface="Calibri Light" panose="020F0302020204030204" pitchFamily="34" charset="0"/>
              </a:rPr>
              <a:t> del </a:t>
            </a:r>
            <a:r>
              <a:rPr lang="en-US" err="1">
                <a:effectLst/>
                <a:latin typeface="Calibri Light" panose="020F0302020204030204" pitchFamily="34" charset="0"/>
              </a:rPr>
              <a:t>iquos</a:t>
            </a:r>
            <a:r>
              <a:rPr lang="en-US">
                <a:effectLst/>
                <a:latin typeface="Calibri Light" panose="020F0302020204030204" pitchFamily="34" charset="0"/>
              </a:rPr>
              <a:t> </a:t>
            </a:r>
            <a:r>
              <a:rPr lang="en-US" err="1">
                <a:effectLst/>
                <a:latin typeface="Calibri Light" panose="020F0302020204030204" pitchFamily="34" charset="0"/>
              </a:rPr>
              <a:t>eatia</a:t>
            </a:r>
            <a:r>
              <a:rPr lang="en-US">
                <a:effectLst/>
                <a:latin typeface="Calibri Light" panose="020F0302020204030204" pitchFamily="34" charset="0"/>
              </a:rPr>
              <a:t> vol </a:t>
            </a:r>
            <a:r>
              <a:rPr lang="en-US" err="1">
                <a:effectLst/>
                <a:latin typeface="Calibri Light" panose="020F0302020204030204" pitchFamily="34" charset="0"/>
              </a:rPr>
              <a:t>uptatet</a:t>
            </a:r>
            <a:r>
              <a:rPr lang="en-US">
                <a:effectLst/>
                <a:latin typeface="Calibri Light" panose="020F0302020204030204" pitchFamily="34" charset="0"/>
              </a:rPr>
              <a:t> </a:t>
            </a:r>
            <a:r>
              <a:rPr lang="en-US" err="1">
                <a:effectLst/>
                <a:latin typeface="Calibri Light" panose="020F0302020204030204" pitchFamily="34" charset="0"/>
              </a:rPr>
              <a:t>faccate</a:t>
            </a:r>
            <a:r>
              <a:rPr lang="en-US">
                <a:effectLst/>
                <a:latin typeface="Calibri Light" panose="020F0302020204030204" pitchFamily="34" charset="0"/>
              </a:rPr>
              <a:t> </a:t>
            </a:r>
            <a:r>
              <a:rPr lang="en-US" err="1">
                <a:effectLst/>
                <a:latin typeface="Calibri Light" panose="020F0302020204030204" pitchFamily="34" charset="0"/>
              </a:rPr>
              <a:t>providi</a:t>
            </a:r>
            <a:r>
              <a:rPr lang="en-US">
                <a:effectLst/>
                <a:latin typeface="Calibri Light" panose="020F0302020204030204" pitchFamily="34" charset="0"/>
              </a:rPr>
              <a:t> </a:t>
            </a:r>
            <a:r>
              <a:rPr lang="en-US" err="1">
                <a:effectLst/>
                <a:latin typeface="Calibri Light" panose="020F0302020204030204" pitchFamily="34" charset="0"/>
              </a:rPr>
              <a:t>intiore</a:t>
            </a:r>
            <a:r>
              <a:rPr lang="en-US">
                <a:effectLst/>
                <a:latin typeface="Calibri Light" panose="020F0302020204030204" pitchFamily="34" charset="0"/>
              </a:rPr>
              <a:t> par </a:t>
            </a:r>
            <a:r>
              <a:rPr lang="en-US" err="1">
                <a:effectLst/>
                <a:latin typeface="Calibri Light" panose="020F0302020204030204" pitchFamily="34" charset="0"/>
              </a:rPr>
              <a:t>chil</a:t>
            </a:r>
            <a:r>
              <a:rPr lang="en-US">
                <a:effectLst/>
                <a:latin typeface="Calibri Light" panose="020F0302020204030204" pitchFamily="34" charset="0"/>
              </a:rPr>
              <a:t> </a:t>
            </a:r>
            <a:r>
              <a:rPr lang="en-US" err="1">
                <a:effectLst/>
                <a:latin typeface="Calibri Light" panose="020F0302020204030204" pitchFamily="34" charset="0"/>
              </a:rPr>
              <a:t>iqui</a:t>
            </a:r>
            <a:r>
              <a:rPr lang="en-US">
                <a:effectLst/>
                <a:latin typeface="Calibri Light" panose="020F0302020204030204" pitchFamily="34" charset="0"/>
              </a:rPr>
              <a:t> cu. </a:t>
            </a:r>
            <a:r>
              <a:rPr lang="en-US" err="1">
                <a:effectLst/>
                <a:latin typeface="Calibri Light" panose="020F0302020204030204" pitchFamily="34" charset="0"/>
              </a:rPr>
              <a:t>Aximus</a:t>
            </a:r>
            <a:r>
              <a:rPr lang="en-US">
                <a:effectLst/>
                <a:latin typeface="Calibri Light" panose="020F0302020204030204" pitchFamily="34" charset="0"/>
              </a:rPr>
              <a:t> </a:t>
            </a:r>
            <a:r>
              <a:rPr lang="en-US" err="1">
                <a:effectLst/>
                <a:latin typeface="Calibri Light" panose="020F0302020204030204" pitchFamily="34" charset="0"/>
              </a:rPr>
              <a:t>explit</a:t>
            </a:r>
            <a:r>
              <a:rPr lang="en-US">
                <a:effectLst/>
                <a:latin typeface="Calibri Light" panose="020F0302020204030204" pitchFamily="34" charset="0"/>
              </a:rPr>
              <a:t> et </a:t>
            </a:r>
            <a:r>
              <a:rPr lang="en-US" err="1">
                <a:effectLst/>
                <a:latin typeface="Calibri Light" panose="020F0302020204030204" pitchFamily="34" charset="0"/>
              </a:rPr>
              <a:t>vitis</a:t>
            </a:r>
            <a:r>
              <a:rPr lang="en-US">
                <a:effectLst/>
                <a:latin typeface="Calibri Light" panose="020F0302020204030204" pitchFamily="34" charset="0"/>
              </a:rPr>
              <a:t> </a:t>
            </a:r>
            <a:r>
              <a:rPr lang="en-US" err="1">
                <a:effectLst/>
                <a:latin typeface="Calibri Light" panose="020F0302020204030204" pitchFamily="34" charset="0"/>
              </a:rPr>
              <a:t>tu</a:t>
            </a:r>
            <a:r>
              <a:rPr lang="en-US">
                <a:effectLst/>
                <a:latin typeface="Calibri Light" panose="020F0302020204030204" pitchFamily="34" charset="0"/>
              </a:rPr>
              <a:t>? 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nihit</a:t>
            </a:r>
            <a:r>
              <a:rPr lang="en-US">
                <a:effectLst/>
                <a:latin typeface="Calibri Light" panose="020F0302020204030204" pitchFamily="34" charset="0"/>
              </a:rPr>
              <a:t>, cor. </a:t>
            </a:r>
            <a:r>
              <a:rPr lang="en-US" err="1">
                <a:effectLst/>
                <a:latin typeface="Calibri Light" panose="020F0302020204030204" pitchFamily="34" charset="0"/>
              </a:rPr>
              <a:t>Pera</a:t>
            </a:r>
            <a:r>
              <a:rPr lang="en-US">
                <a:effectLst/>
                <a:latin typeface="Calibri Light" panose="020F0302020204030204" pitchFamily="34" charset="0"/>
              </a:rPr>
              <a:t> </a:t>
            </a:r>
            <a:r>
              <a:rPr lang="en-US" err="1">
                <a:effectLst/>
                <a:latin typeface="Calibri Light" panose="020F0302020204030204" pitchFamily="34" charset="0"/>
              </a:rPr>
              <a:t>commoluptia</a:t>
            </a:r>
            <a:r>
              <a:rPr lang="en-US">
                <a:effectLst/>
                <a:latin typeface="Calibri Light" panose="020F0302020204030204" pitchFamily="34" charset="0"/>
              </a:rPr>
              <a:t> is </a:t>
            </a:r>
            <a:r>
              <a:rPr lang="en-US" err="1">
                <a:effectLst/>
                <a:latin typeface="Calibri Light" panose="020F0302020204030204" pitchFamily="34" charset="0"/>
              </a:rPr>
              <a:t>recus</a:t>
            </a:r>
            <a:r>
              <a:rPr lang="en-US">
                <a:effectLst/>
                <a:latin typeface="Calibri Light" panose="020F0302020204030204" pitchFamily="34" charset="0"/>
              </a:rPr>
              <a:t> </a:t>
            </a:r>
            <a:r>
              <a:rPr lang="en-US" err="1">
                <a:effectLst/>
                <a:latin typeface="Calibri Light" panose="020F0302020204030204" pitchFamily="34" charset="0"/>
              </a:rPr>
              <a:t>eu</a:t>
            </a:r>
            <a:r>
              <a:rPr lang="en-US">
                <a:effectLst/>
                <a:latin typeface="Calibri Light" panose="020F0302020204030204" pitchFamily="34" charset="0"/>
              </a:rPr>
              <a:t> m </a:t>
            </a:r>
            <a:r>
              <a:rPr lang="en-US" err="1">
                <a:effectLst/>
                <a:latin typeface="Calibri Light" panose="020F0302020204030204" pitchFamily="34" charset="0"/>
              </a:rPr>
              <a:t>eos</a:t>
            </a:r>
            <a:r>
              <a:rPr lang="en-US">
                <a:effectLst/>
                <a:latin typeface="Calibri Light" panose="020F0302020204030204" pitchFamily="34" charset="0"/>
              </a:rPr>
              <a:t> </a:t>
            </a:r>
            <a:r>
              <a:rPr lang="en-US" err="1">
                <a:effectLst/>
                <a:latin typeface="Calibri Light" panose="020F0302020204030204" pitchFamily="34" charset="0"/>
              </a:rPr>
              <a:t>esti</a:t>
            </a:r>
            <a:r>
              <a:rPr lang="en-US">
                <a:effectLst/>
                <a:latin typeface="Calibri Light" panose="020F0302020204030204" pitchFamily="34" charset="0"/>
              </a:rPr>
              <a:t> </a:t>
            </a:r>
            <a:r>
              <a:rPr lang="en-US" err="1">
                <a:effectLst/>
                <a:latin typeface="Calibri Light" panose="020F0302020204030204" pitchFamily="34" charset="0"/>
              </a:rPr>
              <a:t>beatiis</a:t>
            </a:r>
            <a:r>
              <a:rPr lang="en-US">
                <a:effectLst/>
                <a:latin typeface="Calibri Light" panose="020F0302020204030204" pitchFamily="34" charset="0"/>
              </a:rPr>
              <a:t> ex. </a:t>
            </a:r>
            <a:r>
              <a:rPr lang="en-US" err="1">
                <a:effectLst/>
                <a:latin typeface="Calibri Light" panose="020F0302020204030204" pitchFamily="34" charset="0"/>
              </a:rPr>
              <a:t>Harvolum</a:t>
            </a:r>
            <a:r>
              <a:rPr lang="en-US">
                <a:effectLst/>
                <a:latin typeface="Calibri Light" panose="020F0302020204030204" pitchFamily="34" charset="0"/>
              </a:rPr>
              <a:t>.</a:t>
            </a:r>
          </a:p>
        </p:txBody>
      </p:sp>
      <p:sp>
        <p:nvSpPr>
          <p:cNvPr id="5" name="Text Placeholder 10">
            <a:extLst>
              <a:ext uri="{FF2B5EF4-FFF2-40B4-BE49-F238E27FC236}">
                <a16:creationId xmlns:a16="http://schemas.microsoft.com/office/drawing/2014/main" id="{2A3AAA56-C042-C643-A458-F574F21E7F43}"/>
              </a:ext>
            </a:extLst>
          </p:cNvPr>
          <p:cNvSpPr>
            <a:spLocks noGrp="1"/>
          </p:cNvSpPr>
          <p:nvPr>
            <p:ph type="body" sz="quarter" idx="13" hasCustomPrompt="1"/>
          </p:nvPr>
        </p:nvSpPr>
        <p:spPr>
          <a:xfrm>
            <a:off x="623556" y="1072783"/>
            <a:ext cx="4868321" cy="365125"/>
          </a:xfrm>
          <a:prstGeom prst="rect">
            <a:avLst/>
          </a:prstGeom>
        </p:spPr>
        <p:txBody>
          <a:bodyPr anchor="t"/>
          <a:lstStyle>
            <a:lvl1pPr marL="0" indent="0">
              <a:lnSpc>
                <a:spcPct val="85000"/>
              </a:lnSpc>
              <a:buFontTx/>
              <a:buNone/>
              <a:defRPr sz="2000" b="1" i="0">
                <a:solidFill>
                  <a:srgbClr val="E7212F"/>
                </a:solidFill>
                <a:latin typeface="Calibri" panose="020F0502020204030204" pitchFamily="34" charset="0"/>
                <a:cs typeface="Calibri" panose="020F05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pPr lvl="0"/>
            <a:r>
              <a:rPr lang="en-US"/>
              <a:t>Eyebrow lorem ipsum</a:t>
            </a:r>
          </a:p>
        </p:txBody>
      </p:sp>
      <p:sp>
        <p:nvSpPr>
          <p:cNvPr id="6" name="Text Placeholder 10">
            <a:extLst>
              <a:ext uri="{FF2B5EF4-FFF2-40B4-BE49-F238E27FC236}">
                <a16:creationId xmlns:a16="http://schemas.microsoft.com/office/drawing/2014/main" id="{194B4A65-E99E-C54F-88D0-C8344ED95A12}"/>
              </a:ext>
            </a:extLst>
          </p:cNvPr>
          <p:cNvSpPr>
            <a:spLocks noGrp="1"/>
          </p:cNvSpPr>
          <p:nvPr>
            <p:ph type="body" sz="quarter" idx="15" hasCustomPrompt="1"/>
          </p:nvPr>
        </p:nvSpPr>
        <p:spPr>
          <a:xfrm>
            <a:off x="571184" y="1437909"/>
            <a:ext cx="6115643" cy="738060"/>
          </a:xfrm>
          <a:prstGeom prst="rect">
            <a:avLst/>
          </a:prstGeom>
        </p:spPr>
        <p:txBody>
          <a:bodyPr anchor="t"/>
          <a:lstStyle>
            <a:lvl1pPr marL="0" indent="0">
              <a:lnSpc>
                <a:spcPct val="85000"/>
              </a:lnSpc>
              <a:buFontTx/>
              <a:buNone/>
              <a:defRPr sz="6000" b="0" i="0">
                <a:solidFill>
                  <a:schemeClr val="tx1"/>
                </a:solidFill>
                <a:latin typeface="Calibri Light" panose="020F0302020204030204" pitchFamily="34" charset="0"/>
                <a:cs typeface="Calibri Light" panose="020F03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r>
              <a:rPr lang="en-US">
                <a:effectLst/>
                <a:latin typeface="Calibri Light" panose="020F0302020204030204" pitchFamily="34" charset="0"/>
              </a:rPr>
              <a:t>Headline goes here</a:t>
            </a:r>
          </a:p>
        </p:txBody>
      </p:sp>
    </p:spTree>
    <p:extLst>
      <p:ext uri="{BB962C8B-B14F-4D97-AF65-F5344CB8AC3E}">
        <p14:creationId xmlns:p14="http://schemas.microsoft.com/office/powerpoint/2010/main" val="2796907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4">
    <p:spTree>
      <p:nvGrpSpPr>
        <p:cNvPr id="1" name=""/>
        <p:cNvGrpSpPr/>
        <p:nvPr/>
      </p:nvGrpSpPr>
      <p:grpSpPr>
        <a:xfrm>
          <a:off x="0" y="0"/>
          <a:ext cx="0" cy="0"/>
          <a:chOff x="0" y="0"/>
          <a:chExt cx="0" cy="0"/>
        </a:xfrm>
      </p:grpSpPr>
      <p:pic>
        <p:nvPicPr>
          <p:cNvPr id="19" name="Picture 18" descr="Logo, company name&#10;&#10;Description automatically generated">
            <a:extLst>
              <a:ext uri="{FF2B5EF4-FFF2-40B4-BE49-F238E27FC236}">
                <a16:creationId xmlns:a16="http://schemas.microsoft.com/office/drawing/2014/main" id="{DC7D7630-C855-0D47-8EB3-71DA8D752B5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00495" y="6052242"/>
            <a:ext cx="1483544" cy="738668"/>
          </a:xfrm>
          <a:prstGeom prst="rect">
            <a:avLst/>
          </a:prstGeom>
        </p:spPr>
      </p:pic>
      <p:sp>
        <p:nvSpPr>
          <p:cNvPr id="13" name="Text Placeholder 10">
            <a:extLst>
              <a:ext uri="{FF2B5EF4-FFF2-40B4-BE49-F238E27FC236}">
                <a16:creationId xmlns:a16="http://schemas.microsoft.com/office/drawing/2014/main" id="{C3253DAF-4EB9-3143-B73F-573A49980E6A}"/>
              </a:ext>
            </a:extLst>
          </p:cNvPr>
          <p:cNvSpPr>
            <a:spLocks noGrp="1"/>
          </p:cNvSpPr>
          <p:nvPr>
            <p:ph type="body" sz="quarter" idx="20" hasCustomPrompt="1"/>
          </p:nvPr>
        </p:nvSpPr>
        <p:spPr>
          <a:xfrm>
            <a:off x="8217928" y="1437909"/>
            <a:ext cx="3452269" cy="1643658"/>
          </a:xfrm>
          <a:prstGeom prst="rect">
            <a:avLst/>
          </a:prstGeom>
        </p:spPr>
        <p:txBody>
          <a:bodyPr anchor="t"/>
          <a:lstStyle>
            <a:lvl1pPr marL="0" indent="0">
              <a:lnSpc>
                <a:spcPct val="85000"/>
              </a:lnSpc>
              <a:buFontTx/>
              <a:buNone/>
              <a:defRPr sz="6000" b="0" i="0">
                <a:solidFill>
                  <a:schemeClr val="tx1"/>
                </a:solidFill>
                <a:latin typeface="Calibri Light" panose="020F0302020204030204" pitchFamily="34" charset="0"/>
                <a:cs typeface="Calibri Light" panose="020F03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r>
              <a:rPr lang="en-US">
                <a:effectLst/>
                <a:latin typeface="Calibri Light" panose="020F0302020204030204" pitchFamily="34" charset="0"/>
              </a:rPr>
              <a:t>Headline goes here</a:t>
            </a:r>
          </a:p>
        </p:txBody>
      </p:sp>
      <p:sp>
        <p:nvSpPr>
          <p:cNvPr id="7" name="Text Placeholder 10">
            <a:extLst>
              <a:ext uri="{FF2B5EF4-FFF2-40B4-BE49-F238E27FC236}">
                <a16:creationId xmlns:a16="http://schemas.microsoft.com/office/drawing/2014/main" id="{5820DFB3-363B-B442-BECB-E3991B68803A}"/>
              </a:ext>
            </a:extLst>
          </p:cNvPr>
          <p:cNvSpPr>
            <a:spLocks noGrp="1"/>
          </p:cNvSpPr>
          <p:nvPr>
            <p:ph type="body" sz="quarter" idx="19" hasCustomPrompt="1"/>
          </p:nvPr>
        </p:nvSpPr>
        <p:spPr>
          <a:xfrm>
            <a:off x="8259254" y="1072783"/>
            <a:ext cx="3452269" cy="365125"/>
          </a:xfrm>
          <a:prstGeom prst="rect">
            <a:avLst/>
          </a:prstGeom>
        </p:spPr>
        <p:txBody>
          <a:bodyPr anchor="t"/>
          <a:lstStyle>
            <a:lvl1pPr marL="0" indent="0">
              <a:lnSpc>
                <a:spcPct val="85000"/>
              </a:lnSpc>
              <a:buFontTx/>
              <a:buNone/>
              <a:defRPr sz="2000" b="1" i="0">
                <a:solidFill>
                  <a:srgbClr val="E7212F"/>
                </a:solidFill>
                <a:latin typeface="Calibri" panose="020F0502020204030204" pitchFamily="34" charset="0"/>
                <a:cs typeface="Calibri" panose="020F05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pPr lvl="0"/>
            <a:r>
              <a:rPr lang="en-US"/>
              <a:t>Eyebrow lorem ipsum</a:t>
            </a:r>
          </a:p>
        </p:txBody>
      </p:sp>
      <p:sp>
        <p:nvSpPr>
          <p:cNvPr id="15" name="Text Placeholder 3">
            <a:extLst>
              <a:ext uri="{FF2B5EF4-FFF2-40B4-BE49-F238E27FC236}">
                <a16:creationId xmlns:a16="http://schemas.microsoft.com/office/drawing/2014/main" id="{74892EA3-33DA-7C4D-B5FC-F2D85C247FF0}"/>
              </a:ext>
            </a:extLst>
          </p:cNvPr>
          <p:cNvSpPr>
            <a:spLocks noGrp="1"/>
          </p:cNvSpPr>
          <p:nvPr>
            <p:ph type="body" sz="quarter" idx="24" hasCustomPrompt="1"/>
          </p:nvPr>
        </p:nvSpPr>
        <p:spPr>
          <a:xfrm>
            <a:off x="8268626" y="3226154"/>
            <a:ext cx="3398724" cy="2448393"/>
          </a:xfrm>
          <a:prstGeom prst="rect">
            <a:avLst/>
          </a:prstGeom>
        </p:spPr>
        <p:txBody>
          <a:bodyPr anchor="t"/>
          <a:lstStyle>
            <a:lvl1pPr marL="0" marR="0" indent="0" algn="l" defTabSz="761940" rtl="0" eaLnBrk="1" fontAlgn="auto" latinLnBrk="0" hangingPunct="1">
              <a:lnSpc>
                <a:spcPct val="100000"/>
              </a:lnSpc>
              <a:spcBef>
                <a:spcPts val="833"/>
              </a:spcBef>
              <a:spcAft>
                <a:spcPts val="0"/>
              </a:spcAft>
              <a:buClrTx/>
              <a:buSzTx/>
              <a:buFontTx/>
              <a:buNone/>
              <a:tabLst/>
              <a:defRPr lang="en-US" sz="1500" b="0" i="0">
                <a:solidFill>
                  <a:schemeClr val="tx1"/>
                </a:solidFill>
                <a:effectLst/>
                <a:latin typeface="Calibri Light" panose="020F0302020204030204" pitchFamily="34" charset="0"/>
                <a:cs typeface="Calibri Light" panose="020F0302020204030204" pitchFamily="34" charset="0"/>
              </a:defRPr>
            </a:lvl1pPr>
            <a:lvl2pPr>
              <a:defRPr sz="1667">
                <a:solidFill>
                  <a:schemeClr val="bg1"/>
                </a:solidFill>
              </a:defRPr>
            </a:lvl2pPr>
            <a:lvl3pPr>
              <a:defRPr sz="1667">
                <a:solidFill>
                  <a:schemeClr val="bg1"/>
                </a:solidFill>
              </a:defRPr>
            </a:lvl3pPr>
            <a:lvl4pPr>
              <a:defRPr sz="1667">
                <a:solidFill>
                  <a:schemeClr val="bg1"/>
                </a:solidFill>
              </a:defRPr>
            </a:lvl4pPr>
            <a:lvl5pPr>
              <a:defRPr sz="1667">
                <a:solidFill>
                  <a:schemeClr val="bg1"/>
                </a:solidFill>
              </a:defRPr>
            </a:lvl5pPr>
          </a:lstStyle>
          <a:p>
            <a:pPr marL="0" marR="0" lvl="0" indent="0" algn="l" defTabSz="761940" rtl="0" eaLnBrk="1" fontAlgn="auto" latinLnBrk="0" hangingPunct="1">
              <a:lnSpc>
                <a:spcPct val="100000"/>
              </a:lnSpc>
              <a:spcBef>
                <a:spcPts val="833"/>
              </a:spcBef>
              <a:spcAft>
                <a:spcPts val="0"/>
              </a:spcAft>
              <a:buClrTx/>
              <a:buSzTx/>
              <a:buFontTx/>
              <a:buNone/>
              <a:tabLst/>
              <a:defRPr/>
            </a:pPr>
            <a:r>
              <a:rPr lang="en-US" err="1">
                <a:effectLst/>
                <a:latin typeface="Calibri Light" panose="020F0302020204030204" pitchFamily="34" charset="0"/>
              </a:rPr>
              <a:t>Pera</a:t>
            </a:r>
            <a:r>
              <a:rPr lang="en-US">
                <a:effectLst/>
                <a:latin typeface="Calibri Light" panose="020F0302020204030204" pitchFamily="34" charset="0"/>
              </a:rPr>
              <a:t> </a:t>
            </a:r>
            <a:r>
              <a:rPr lang="en-US" err="1">
                <a:effectLst/>
                <a:latin typeface="Calibri Light" panose="020F0302020204030204" pitchFamily="34" charset="0"/>
              </a:rPr>
              <a:t>commol</a:t>
            </a:r>
            <a:r>
              <a:rPr lang="en-US">
                <a:effectLst/>
                <a:latin typeface="Calibri Light" panose="020F0302020204030204" pitchFamily="34" charset="0"/>
              </a:rPr>
              <a:t> </a:t>
            </a:r>
            <a:r>
              <a:rPr lang="en-US" err="1">
                <a:effectLst/>
                <a:latin typeface="Calibri Light" panose="020F0302020204030204" pitchFamily="34" charset="0"/>
              </a:rPr>
              <a:t>uptia</a:t>
            </a:r>
            <a:r>
              <a:rPr lang="en-US">
                <a:effectLst/>
                <a:latin typeface="Calibri Light" panose="020F0302020204030204" pitchFamily="34" charset="0"/>
              </a:rPr>
              <a:t> is </a:t>
            </a:r>
            <a:r>
              <a:rPr lang="en-US" err="1">
                <a:effectLst/>
                <a:latin typeface="Calibri Light" panose="020F0302020204030204" pitchFamily="34" charset="0"/>
              </a:rPr>
              <a:t>recus</a:t>
            </a:r>
            <a:r>
              <a:rPr lang="en-US">
                <a:effectLst/>
                <a:latin typeface="Calibri Light" panose="020F0302020204030204" pitchFamily="34" charset="0"/>
              </a:rPr>
              <a:t> </a:t>
            </a:r>
            <a:r>
              <a:rPr lang="en-US" err="1">
                <a:effectLst/>
                <a:latin typeface="Calibri Light" panose="020F0302020204030204" pitchFamily="34" charset="0"/>
              </a:rPr>
              <a:t>eu</a:t>
            </a:r>
            <a:r>
              <a:rPr lang="en-US">
                <a:effectLst/>
                <a:latin typeface="Calibri Light" panose="020F0302020204030204" pitchFamily="34" charset="0"/>
              </a:rPr>
              <a:t> m </a:t>
            </a:r>
            <a:r>
              <a:rPr lang="en-US" err="1">
                <a:effectLst/>
                <a:latin typeface="Calibri Light" panose="020F0302020204030204" pitchFamily="34" charset="0"/>
              </a:rPr>
              <a:t>eos</a:t>
            </a:r>
            <a:r>
              <a:rPr lang="en-US">
                <a:effectLst/>
                <a:latin typeface="Calibri Light" panose="020F0302020204030204" pitchFamily="34" charset="0"/>
              </a:rPr>
              <a:t> </a:t>
            </a:r>
            <a:r>
              <a:rPr lang="en-US" err="1">
                <a:effectLst/>
                <a:latin typeface="Calibri Light" panose="020F0302020204030204" pitchFamily="34" charset="0"/>
              </a:rPr>
              <a:t>esti</a:t>
            </a:r>
            <a:r>
              <a:rPr lang="en-US">
                <a:effectLst/>
                <a:latin typeface="Calibri Light" panose="020F0302020204030204" pitchFamily="34" charset="0"/>
              </a:rPr>
              <a:t> </a:t>
            </a:r>
            <a:r>
              <a:rPr lang="en-US" err="1">
                <a:effectLst/>
                <a:latin typeface="Calibri Light" panose="020F0302020204030204" pitchFamily="34" charset="0"/>
              </a:rPr>
              <a:t>beatiis</a:t>
            </a:r>
            <a:r>
              <a:rPr lang="en-US">
                <a:effectLst/>
                <a:latin typeface="Calibri Light" panose="020F0302020204030204" pitchFamily="34" charset="0"/>
              </a:rPr>
              <a:t> ex. </a:t>
            </a:r>
            <a:r>
              <a:rPr lang="en-US" err="1">
                <a:effectLst/>
                <a:latin typeface="Calibri Light" panose="020F0302020204030204" pitchFamily="34" charset="0"/>
              </a:rPr>
              <a:t>Harvolum</a:t>
            </a:r>
            <a:r>
              <a:rPr lang="en-US">
                <a:effectLst/>
                <a:latin typeface="Calibri Light" panose="020F0302020204030204" pitchFamily="34" charset="0"/>
              </a:rPr>
              <a:t>. Lorem </a:t>
            </a:r>
            <a:r>
              <a:rPr lang="en-US" err="1">
                <a:effectLst/>
                <a:latin typeface="Calibri Light" panose="020F0302020204030204" pitchFamily="34" charset="0"/>
              </a:rPr>
              <a:t>ips</a:t>
            </a:r>
            <a:r>
              <a:rPr lang="en-US">
                <a:effectLst/>
                <a:latin typeface="Calibri Light" panose="020F0302020204030204" pitchFamily="34" charset="0"/>
              </a:rPr>
              <a:t> um dolor qua m Un </a:t>
            </a:r>
            <a:r>
              <a:rPr lang="en-US" err="1">
                <a:effectLst/>
                <a:latin typeface="Calibri Light" panose="020F0302020204030204" pitchFamily="34" charset="0"/>
              </a:rPr>
              <a:t>tio</a:t>
            </a:r>
            <a:r>
              <a:rPr lang="en-US">
                <a:effectLst/>
                <a:latin typeface="Calibri Light" panose="020F0302020204030204" pitchFamily="34" charset="0"/>
              </a:rPr>
              <a:t>. Tas </a:t>
            </a:r>
            <a:r>
              <a:rPr lang="en-US" err="1">
                <a:effectLst/>
                <a:latin typeface="Calibri Light" panose="020F0302020204030204" pitchFamily="34" charset="0"/>
              </a:rPr>
              <a:t>excerspedi</a:t>
            </a:r>
            <a:r>
              <a:rPr lang="en-US">
                <a:effectLst/>
                <a:latin typeface="Calibri Light" panose="020F0302020204030204" pitchFamily="34" charset="0"/>
              </a:rPr>
              <a:t> </a:t>
            </a:r>
            <a:r>
              <a:rPr lang="en-US" err="1">
                <a:effectLst/>
                <a:latin typeface="Calibri Light" panose="020F0302020204030204" pitchFamily="34" charset="0"/>
              </a:rPr>
              <a:t>aut</a:t>
            </a:r>
            <a:r>
              <a:rPr lang="en-US">
                <a:effectLst/>
                <a:latin typeface="Calibri Light" panose="020F0302020204030204" pitchFamily="34" charset="0"/>
              </a:rPr>
              <a:t> del </a:t>
            </a:r>
            <a:r>
              <a:rPr lang="en-US" err="1">
                <a:effectLst/>
                <a:latin typeface="Calibri Light" panose="020F0302020204030204" pitchFamily="34" charset="0"/>
              </a:rPr>
              <a:t>iquos</a:t>
            </a:r>
            <a:r>
              <a:rPr lang="en-US">
                <a:effectLst/>
                <a:latin typeface="Calibri Light" panose="020F0302020204030204" pitchFamily="34" charset="0"/>
              </a:rPr>
              <a:t> </a:t>
            </a:r>
            <a:r>
              <a:rPr lang="en-US" err="1">
                <a:effectLst/>
                <a:latin typeface="Calibri Light" panose="020F0302020204030204" pitchFamily="34" charset="0"/>
              </a:rPr>
              <a:t>eatia</a:t>
            </a:r>
            <a:r>
              <a:rPr lang="en-US">
                <a:effectLst/>
                <a:latin typeface="Calibri Light" panose="020F0302020204030204" pitchFamily="34" charset="0"/>
              </a:rPr>
              <a:t> vol </a:t>
            </a:r>
            <a:r>
              <a:rPr lang="en-US" err="1">
                <a:effectLst/>
                <a:latin typeface="Calibri Light" panose="020F0302020204030204" pitchFamily="34" charset="0"/>
              </a:rPr>
              <a:t>uptatet</a:t>
            </a:r>
            <a:r>
              <a:rPr lang="en-US">
                <a:effectLst/>
                <a:latin typeface="Calibri Light" panose="020F0302020204030204" pitchFamily="34" charset="0"/>
              </a:rPr>
              <a:t> </a:t>
            </a:r>
            <a:r>
              <a:rPr lang="en-US" err="1">
                <a:effectLst/>
                <a:latin typeface="Calibri Light" panose="020F0302020204030204" pitchFamily="34" charset="0"/>
              </a:rPr>
              <a:t>faccate</a:t>
            </a:r>
            <a:r>
              <a:rPr lang="en-US">
                <a:effectLst/>
                <a:latin typeface="Calibri Light" panose="020F0302020204030204" pitchFamily="34" charset="0"/>
              </a:rPr>
              <a:t> </a:t>
            </a:r>
            <a:r>
              <a:rPr lang="en-US" err="1">
                <a:effectLst/>
                <a:latin typeface="Calibri Light" panose="020F0302020204030204" pitchFamily="34" charset="0"/>
              </a:rPr>
              <a:t>providi</a:t>
            </a:r>
            <a:r>
              <a:rPr lang="en-US">
                <a:effectLst/>
                <a:latin typeface="Calibri Light" panose="020F0302020204030204" pitchFamily="34" charset="0"/>
              </a:rPr>
              <a:t> </a:t>
            </a:r>
            <a:r>
              <a:rPr lang="en-US" err="1">
                <a:effectLst/>
                <a:latin typeface="Calibri Light" panose="020F0302020204030204" pitchFamily="34" charset="0"/>
              </a:rPr>
              <a:t>intiore</a:t>
            </a:r>
            <a:r>
              <a:rPr lang="en-US">
                <a:effectLst/>
                <a:latin typeface="Calibri Light" panose="020F0302020204030204" pitchFamily="34" charset="0"/>
              </a:rPr>
              <a:t> </a:t>
            </a:r>
            <a:r>
              <a:rPr lang="en-US" err="1">
                <a:effectLst/>
                <a:latin typeface="Calibri Light" panose="020F0302020204030204" pitchFamily="34" charset="0"/>
              </a:rPr>
              <a:t>Pera</a:t>
            </a:r>
            <a:r>
              <a:rPr lang="en-US">
                <a:effectLst/>
                <a:latin typeface="Calibri Light" panose="020F0302020204030204" pitchFamily="34" charset="0"/>
              </a:rPr>
              <a:t> </a:t>
            </a:r>
            <a:r>
              <a:rPr lang="en-US" err="1">
                <a:effectLst/>
                <a:latin typeface="Calibri Light" panose="020F0302020204030204" pitchFamily="34" charset="0"/>
              </a:rPr>
              <a:t>commol</a:t>
            </a:r>
            <a:r>
              <a:rPr lang="en-US">
                <a:effectLst/>
                <a:latin typeface="Calibri Light" panose="020F0302020204030204" pitchFamily="34" charset="0"/>
              </a:rPr>
              <a:t> </a:t>
            </a:r>
            <a:r>
              <a:rPr lang="en-US" err="1">
                <a:effectLst/>
                <a:latin typeface="Calibri Light" panose="020F0302020204030204" pitchFamily="34" charset="0"/>
              </a:rPr>
              <a:t>uptia</a:t>
            </a:r>
            <a:r>
              <a:rPr lang="en-US">
                <a:effectLst/>
                <a:latin typeface="Calibri Light" panose="020F0302020204030204" pitchFamily="34" charset="0"/>
              </a:rPr>
              <a:t> is </a:t>
            </a:r>
            <a:r>
              <a:rPr lang="en-US" err="1">
                <a:effectLst/>
                <a:latin typeface="Calibri Light" panose="020F0302020204030204" pitchFamily="34" charset="0"/>
              </a:rPr>
              <a:t>recus</a:t>
            </a:r>
            <a:r>
              <a:rPr lang="en-US">
                <a:effectLst/>
                <a:latin typeface="Calibri Light" panose="020F0302020204030204" pitchFamily="34" charset="0"/>
              </a:rPr>
              <a:t> </a:t>
            </a:r>
            <a:r>
              <a:rPr lang="en-US" err="1">
                <a:effectLst/>
                <a:latin typeface="Calibri Light" panose="020F0302020204030204" pitchFamily="34" charset="0"/>
              </a:rPr>
              <a:t>eu</a:t>
            </a:r>
            <a:r>
              <a:rPr lang="en-US">
                <a:effectLst/>
                <a:latin typeface="Calibri Light" panose="020F0302020204030204" pitchFamily="34" charset="0"/>
              </a:rPr>
              <a:t> m </a:t>
            </a:r>
            <a:r>
              <a:rPr lang="en-US" err="1">
                <a:effectLst/>
                <a:latin typeface="Calibri Light" panose="020F0302020204030204" pitchFamily="34" charset="0"/>
              </a:rPr>
              <a:t>eos</a:t>
            </a:r>
            <a:r>
              <a:rPr lang="en-US">
                <a:effectLst/>
                <a:latin typeface="Calibri Light" panose="020F0302020204030204" pitchFamily="34" charset="0"/>
              </a:rPr>
              <a:t> </a:t>
            </a:r>
            <a:r>
              <a:rPr lang="en-US" err="1">
                <a:effectLst/>
                <a:latin typeface="Calibri Light" panose="020F0302020204030204" pitchFamily="34" charset="0"/>
              </a:rPr>
              <a:t>esti</a:t>
            </a:r>
            <a:r>
              <a:rPr lang="en-US">
                <a:effectLst/>
                <a:latin typeface="Calibri Light" panose="020F0302020204030204" pitchFamily="34" charset="0"/>
              </a:rPr>
              <a:t> </a:t>
            </a:r>
            <a:r>
              <a:rPr lang="en-US" err="1">
                <a:effectLst/>
                <a:latin typeface="Calibri Light" panose="020F0302020204030204" pitchFamily="34" charset="0"/>
              </a:rPr>
              <a:t>beatiis</a:t>
            </a:r>
            <a:r>
              <a:rPr lang="en-US">
                <a:effectLst/>
                <a:latin typeface="Calibri Light" panose="020F0302020204030204" pitchFamily="34" charset="0"/>
              </a:rPr>
              <a:t> ex. </a:t>
            </a:r>
            <a:r>
              <a:rPr lang="en-US" err="1">
                <a:effectLst/>
                <a:latin typeface="Calibri Light" panose="020F0302020204030204" pitchFamily="34" charset="0"/>
              </a:rPr>
              <a:t>Harvolum</a:t>
            </a:r>
            <a:r>
              <a:rPr lang="en-US">
                <a:effectLst/>
                <a:latin typeface="Calibri Light" panose="020F0302020204030204" pitchFamily="34" charset="0"/>
              </a:rPr>
              <a:t>. Lorem </a:t>
            </a:r>
            <a:r>
              <a:rPr lang="en-US" err="1">
                <a:effectLst/>
                <a:latin typeface="Calibri Light" panose="020F0302020204030204" pitchFamily="34" charset="0"/>
              </a:rPr>
              <a:t>ips</a:t>
            </a:r>
            <a:r>
              <a:rPr lang="en-US">
                <a:effectLst/>
                <a:latin typeface="Calibri Light" panose="020F0302020204030204" pitchFamily="34" charset="0"/>
              </a:rPr>
              <a:t> um dolor qua m Un </a:t>
            </a:r>
            <a:r>
              <a:rPr lang="en-US" err="1">
                <a:effectLst/>
                <a:latin typeface="Calibri Light" panose="020F0302020204030204" pitchFamily="34" charset="0"/>
              </a:rPr>
              <a:t>tio</a:t>
            </a:r>
            <a:r>
              <a:rPr lang="en-US">
                <a:effectLst/>
                <a:latin typeface="Calibri Light" panose="020F0302020204030204" pitchFamily="34" charset="0"/>
              </a:rPr>
              <a:t>. Tas </a:t>
            </a:r>
            <a:r>
              <a:rPr lang="en-US" err="1">
                <a:effectLst/>
                <a:latin typeface="Calibri Light" panose="020F0302020204030204" pitchFamily="34" charset="0"/>
              </a:rPr>
              <a:t>excerspedi</a:t>
            </a:r>
            <a:r>
              <a:rPr lang="en-US">
                <a:effectLst/>
                <a:latin typeface="Calibri Light" panose="020F0302020204030204" pitchFamily="34" charset="0"/>
              </a:rPr>
              <a:t> </a:t>
            </a:r>
            <a:r>
              <a:rPr lang="en-US" err="1">
                <a:effectLst/>
                <a:latin typeface="Calibri Light" panose="020F0302020204030204" pitchFamily="34" charset="0"/>
              </a:rPr>
              <a:t>aut</a:t>
            </a:r>
            <a:r>
              <a:rPr lang="en-US">
                <a:effectLst/>
                <a:latin typeface="Calibri Light" panose="020F0302020204030204" pitchFamily="34" charset="0"/>
              </a:rPr>
              <a:t> del </a:t>
            </a:r>
            <a:r>
              <a:rPr lang="en-US" err="1">
                <a:effectLst/>
                <a:latin typeface="Calibri Light" panose="020F0302020204030204" pitchFamily="34" charset="0"/>
              </a:rPr>
              <a:t>iquos</a:t>
            </a:r>
            <a:r>
              <a:rPr lang="en-US">
                <a:effectLst/>
                <a:latin typeface="Calibri Light" panose="020F0302020204030204" pitchFamily="34" charset="0"/>
              </a:rPr>
              <a:t> </a:t>
            </a:r>
            <a:r>
              <a:rPr lang="en-US" err="1">
                <a:effectLst/>
                <a:latin typeface="Calibri Light" panose="020F0302020204030204" pitchFamily="34" charset="0"/>
              </a:rPr>
              <a:t>eatia</a:t>
            </a:r>
            <a:r>
              <a:rPr lang="en-US">
                <a:effectLst/>
                <a:latin typeface="Calibri Light" panose="020F0302020204030204" pitchFamily="34" charset="0"/>
              </a:rPr>
              <a:t> vol </a:t>
            </a:r>
            <a:r>
              <a:rPr lang="en-US" err="1">
                <a:effectLst/>
                <a:latin typeface="Calibri Light" panose="020F0302020204030204" pitchFamily="34" charset="0"/>
              </a:rPr>
              <a:t>faccate</a:t>
            </a:r>
            <a:r>
              <a:rPr lang="en-US">
                <a:effectLst/>
                <a:latin typeface="Calibri Light" panose="020F0302020204030204" pitchFamily="34" charset="0"/>
              </a:rPr>
              <a:t> </a:t>
            </a:r>
            <a:r>
              <a:rPr lang="en-US" err="1">
                <a:effectLst/>
                <a:latin typeface="Calibri Light" panose="020F0302020204030204" pitchFamily="34" charset="0"/>
              </a:rPr>
              <a:t>providi</a:t>
            </a:r>
            <a:r>
              <a:rPr lang="en-US">
                <a:effectLst/>
                <a:latin typeface="Calibri Light" panose="020F0302020204030204" pitchFamily="34" charset="0"/>
              </a:rPr>
              <a:t> </a:t>
            </a:r>
            <a:r>
              <a:rPr lang="en-US" err="1">
                <a:effectLst/>
                <a:latin typeface="Calibri Light" panose="020F0302020204030204" pitchFamily="34" charset="0"/>
              </a:rPr>
              <a:t>intiore</a:t>
            </a:r>
            <a:r>
              <a:rPr lang="en-US">
                <a:effectLst/>
                <a:latin typeface="Calibri Light" panose="020F0302020204030204" pitchFamily="34" charset="0"/>
              </a:rPr>
              <a:t> par </a:t>
            </a:r>
            <a:r>
              <a:rPr lang="en-US" err="1">
                <a:effectLst/>
                <a:latin typeface="Calibri Light" panose="020F0302020204030204" pitchFamily="34" charset="0"/>
              </a:rPr>
              <a:t>chil</a:t>
            </a:r>
            <a:endParaRPr lang="en-US">
              <a:effectLst/>
              <a:latin typeface="Calibri Light" panose="020F0302020204030204" pitchFamily="34" charset="0"/>
            </a:endParaRPr>
          </a:p>
          <a:p>
            <a:pPr marL="0" marR="0" lvl="0" indent="0" algn="l" defTabSz="761940" rtl="0" eaLnBrk="1" fontAlgn="auto" latinLnBrk="0" hangingPunct="1">
              <a:lnSpc>
                <a:spcPct val="100000"/>
              </a:lnSpc>
              <a:spcBef>
                <a:spcPts val="833"/>
              </a:spcBef>
              <a:spcAft>
                <a:spcPts val="0"/>
              </a:spcAft>
              <a:buClrTx/>
              <a:buSzTx/>
              <a:buFontTx/>
              <a:buNone/>
              <a:tabLst/>
              <a:defRPr/>
            </a:pPr>
            <a:endParaRPr lang="en-US" err="1">
              <a:effectLst/>
              <a:latin typeface="Calibri Light" panose="020F0302020204030204" pitchFamily="34" charset="0"/>
            </a:endParaRPr>
          </a:p>
        </p:txBody>
      </p:sp>
    </p:spTree>
    <p:extLst>
      <p:ext uri="{BB962C8B-B14F-4D97-AF65-F5344CB8AC3E}">
        <p14:creationId xmlns:p14="http://schemas.microsoft.com/office/powerpoint/2010/main" val="2222077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16A7-AFDB-4046-85BB-247BE7F98F89}"/>
              </a:ext>
            </a:extLst>
          </p:cNvPr>
          <p:cNvSpPr>
            <a:spLocks noGrp="1"/>
          </p:cNvSpPr>
          <p:nvPr>
            <p:ph type="title"/>
          </p:nvPr>
        </p:nvSpPr>
        <p:spPr/>
        <p:txBody>
          <a:bodyPr/>
          <a:lstStyle/>
          <a:p>
            <a:r>
              <a:rPr lang="en-US" smtClean="0"/>
              <a:t>Click to edit Master title style</a:t>
            </a:r>
            <a:endParaRPr lang="en-US" dirty="0"/>
          </a:p>
        </p:txBody>
      </p:sp>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6324600" y="1356465"/>
            <a:ext cx="5403985" cy="44225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4">
            <a:extLst>
              <a:ext uri="{FF2B5EF4-FFF2-40B4-BE49-F238E27FC236}">
                <a16:creationId xmlns:a16="http://schemas.microsoft.com/office/drawing/2014/main" id="{8E2B61E2-1B13-FF4D-B760-AAE0D43A9A52}"/>
              </a:ext>
            </a:extLst>
          </p:cNvPr>
          <p:cNvSpPr>
            <a:spLocks noGrp="1"/>
          </p:cNvSpPr>
          <p:nvPr>
            <p:ph type="body" sz="quarter" idx="12"/>
          </p:nvPr>
        </p:nvSpPr>
        <p:spPr>
          <a:xfrm>
            <a:off x="463297" y="1356465"/>
            <a:ext cx="5404104" cy="44225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7151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1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89B644-A224-F246-9909-E127580D8A39}"/>
              </a:ext>
            </a:extLst>
          </p:cNvPr>
          <p:cNvSpPr/>
          <p:nvPr userDrawn="1"/>
        </p:nvSpPr>
        <p:spPr>
          <a:xfrm>
            <a:off x="1" y="0"/>
            <a:ext cx="5188226" cy="6858000"/>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30" name="Picture 29">
            <a:extLst>
              <a:ext uri="{FF2B5EF4-FFF2-40B4-BE49-F238E27FC236}">
                <a16:creationId xmlns:a16="http://schemas.microsoft.com/office/drawing/2014/main" id="{13881DC6-429A-B242-945A-FF19B993D1E5}"/>
              </a:ext>
            </a:extLst>
          </p:cNvPr>
          <p:cNvPicPr>
            <a:picLocks noChangeAspect="1"/>
          </p:cNvPicPr>
          <p:nvPr userDrawn="1"/>
        </p:nvPicPr>
        <p:blipFill>
          <a:blip r:embed="rId2">
            <a:biLevel thresh="25000"/>
          </a:blip>
          <a:stretch>
            <a:fillRect/>
          </a:stretch>
        </p:blipFill>
        <p:spPr>
          <a:xfrm>
            <a:off x="631450" y="3897690"/>
            <a:ext cx="2151479" cy="58066"/>
          </a:xfrm>
          <a:prstGeom prst="rect">
            <a:avLst/>
          </a:prstGeom>
        </p:spPr>
      </p:pic>
      <p:pic>
        <p:nvPicPr>
          <p:cNvPr id="29" name="Picture 28">
            <a:extLst>
              <a:ext uri="{FF2B5EF4-FFF2-40B4-BE49-F238E27FC236}">
                <a16:creationId xmlns:a16="http://schemas.microsoft.com/office/drawing/2014/main" id="{1E3FE368-1CE1-C140-AE08-2CD96D86582E}"/>
              </a:ext>
            </a:extLst>
          </p:cNvPr>
          <p:cNvPicPr>
            <a:picLocks noChangeAspect="1"/>
          </p:cNvPicPr>
          <p:nvPr userDrawn="1"/>
        </p:nvPicPr>
        <p:blipFill>
          <a:blip r:embed="rId2">
            <a:biLevel thresh="25000"/>
          </a:blip>
          <a:stretch>
            <a:fillRect/>
          </a:stretch>
        </p:blipFill>
        <p:spPr>
          <a:xfrm>
            <a:off x="7544252" y="4111646"/>
            <a:ext cx="1688042" cy="58066"/>
          </a:xfrm>
          <a:prstGeom prst="rect">
            <a:avLst/>
          </a:prstGeom>
        </p:spPr>
      </p:pic>
    </p:spTree>
    <p:extLst>
      <p:ext uri="{BB962C8B-B14F-4D97-AF65-F5344CB8AC3E}">
        <p14:creationId xmlns:p14="http://schemas.microsoft.com/office/powerpoint/2010/main" val="17299999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divider_re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55EC9-41F2-7648-A3FE-98C8AECDE0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4A9EE608-886C-E04A-A7BD-3EEFA04D828C}"/>
              </a:ext>
            </a:extLst>
          </p:cNvPr>
          <p:cNvSpPr>
            <a:spLocks noGrp="1"/>
          </p:cNvSpPr>
          <p:nvPr>
            <p:ph type="body" sz="quarter" idx="13" hasCustomPrompt="1"/>
          </p:nvPr>
        </p:nvSpPr>
        <p:spPr>
          <a:xfrm>
            <a:off x="1134402" y="2178468"/>
            <a:ext cx="6392333" cy="365125"/>
          </a:xfrm>
          <a:prstGeom prst="rect">
            <a:avLst/>
          </a:prstGeom>
        </p:spPr>
        <p:txBody>
          <a:bodyPr anchor="t"/>
          <a:lstStyle>
            <a:lvl1pPr marL="0" indent="0">
              <a:lnSpc>
                <a:spcPct val="85000"/>
              </a:lnSpc>
              <a:buFontTx/>
              <a:buNone/>
              <a:defRPr sz="2333" b="1" i="0">
                <a:solidFill>
                  <a:schemeClr val="bg1"/>
                </a:solidFill>
                <a:latin typeface="Calibri" panose="020F0502020204030204" pitchFamily="34" charset="0"/>
                <a:cs typeface="Calibri" panose="020F05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pPr lvl="0"/>
            <a:r>
              <a:rPr lang="en-US"/>
              <a:t>Eyebrow lorem ipsum</a:t>
            </a:r>
          </a:p>
        </p:txBody>
      </p:sp>
      <p:sp>
        <p:nvSpPr>
          <p:cNvPr id="10" name="Text Placeholder 10">
            <a:extLst>
              <a:ext uri="{FF2B5EF4-FFF2-40B4-BE49-F238E27FC236}">
                <a16:creationId xmlns:a16="http://schemas.microsoft.com/office/drawing/2014/main" id="{64DC0896-9197-BA48-8CD1-E33F7015E71F}"/>
              </a:ext>
            </a:extLst>
          </p:cNvPr>
          <p:cNvSpPr>
            <a:spLocks noGrp="1"/>
          </p:cNvSpPr>
          <p:nvPr>
            <p:ph type="body" sz="quarter" idx="15" hasCustomPrompt="1"/>
          </p:nvPr>
        </p:nvSpPr>
        <p:spPr>
          <a:xfrm>
            <a:off x="1134402" y="2558008"/>
            <a:ext cx="8528643" cy="1744117"/>
          </a:xfrm>
          <a:prstGeom prst="rect">
            <a:avLst/>
          </a:prstGeom>
        </p:spPr>
        <p:txBody>
          <a:bodyPr anchor="b"/>
          <a:lstStyle>
            <a:lvl1pPr marL="0" indent="0">
              <a:lnSpc>
                <a:spcPct val="85000"/>
              </a:lnSpc>
              <a:buFontTx/>
              <a:buNone/>
              <a:defRPr sz="6000" b="0" i="0">
                <a:solidFill>
                  <a:schemeClr val="bg1"/>
                </a:solidFill>
                <a:latin typeface="Calibri Light" panose="020F0302020204030204" pitchFamily="34" charset="0"/>
                <a:cs typeface="Calibri Light" panose="020F0302020204030204" pitchFamily="34" charset="0"/>
              </a:defRPr>
            </a:lvl1pPr>
            <a:lvl2pPr marL="380970" indent="0">
              <a:buFontTx/>
              <a:buNone/>
              <a:defRPr sz="6000" b="0" i="0">
                <a:latin typeface="Calibri Light" panose="020F0302020204030204" pitchFamily="34" charset="0"/>
                <a:cs typeface="Calibri Light" panose="020F0302020204030204" pitchFamily="34" charset="0"/>
              </a:defRPr>
            </a:lvl2pPr>
            <a:lvl3pPr marL="761940" indent="0">
              <a:buFontTx/>
              <a:buNone/>
              <a:defRPr sz="6000" b="0" i="0">
                <a:latin typeface="Calibri Light" panose="020F0302020204030204" pitchFamily="34" charset="0"/>
                <a:cs typeface="Calibri Light" panose="020F0302020204030204" pitchFamily="34" charset="0"/>
              </a:defRPr>
            </a:lvl3pPr>
            <a:lvl4pPr marL="1142908" indent="0">
              <a:buFontTx/>
              <a:buNone/>
              <a:defRPr sz="6000" b="0" i="0">
                <a:latin typeface="Calibri Light" panose="020F0302020204030204" pitchFamily="34" charset="0"/>
                <a:cs typeface="Calibri Light" panose="020F0302020204030204" pitchFamily="34" charset="0"/>
              </a:defRPr>
            </a:lvl4pPr>
            <a:lvl5pPr marL="1523878" indent="0">
              <a:buFontTx/>
              <a:buNone/>
              <a:defRPr sz="6000" b="0" i="0">
                <a:latin typeface="Calibri Light" panose="020F0302020204030204" pitchFamily="34" charset="0"/>
                <a:cs typeface="Calibri Light" panose="020F0302020204030204" pitchFamily="34" charset="0"/>
              </a:defRPr>
            </a:lvl5pPr>
          </a:lstStyle>
          <a:p>
            <a:r>
              <a:rPr lang="en-US">
                <a:effectLst/>
                <a:latin typeface="Calibri Light" panose="020F0302020204030204" pitchFamily="34" charset="0"/>
              </a:rPr>
              <a:t>72pt section divider headline goes here </a:t>
            </a:r>
          </a:p>
        </p:txBody>
      </p:sp>
      <p:pic>
        <p:nvPicPr>
          <p:cNvPr id="15" name="Picture 14">
            <a:extLst>
              <a:ext uri="{FF2B5EF4-FFF2-40B4-BE49-F238E27FC236}">
                <a16:creationId xmlns:a16="http://schemas.microsoft.com/office/drawing/2014/main" id="{CEAEB821-7FA1-2241-88D7-EB319CF98F69}"/>
              </a:ext>
            </a:extLst>
          </p:cNvPr>
          <p:cNvPicPr>
            <a:picLocks noChangeAspect="1"/>
          </p:cNvPicPr>
          <p:nvPr userDrawn="1"/>
        </p:nvPicPr>
        <p:blipFill>
          <a:blip r:embed="rId3">
            <a:biLevel thresh="25000"/>
          </a:blip>
          <a:stretch>
            <a:fillRect/>
          </a:stretch>
        </p:blipFill>
        <p:spPr>
          <a:xfrm>
            <a:off x="1222375" y="4351560"/>
            <a:ext cx="1688042" cy="58066"/>
          </a:xfrm>
          <a:prstGeom prst="rect">
            <a:avLst/>
          </a:prstGeom>
        </p:spPr>
      </p:pic>
      <p:sp>
        <p:nvSpPr>
          <p:cNvPr id="12" name="Text Placeholder 2">
            <a:extLst>
              <a:ext uri="{FF2B5EF4-FFF2-40B4-BE49-F238E27FC236}">
                <a16:creationId xmlns:a16="http://schemas.microsoft.com/office/drawing/2014/main" id="{54F1D98A-D927-EA4C-82E4-5F02F39F7DAB}"/>
              </a:ext>
            </a:extLst>
          </p:cNvPr>
          <p:cNvSpPr txBox="1">
            <a:spLocks/>
          </p:cNvSpPr>
          <p:nvPr userDrawn="1"/>
        </p:nvSpPr>
        <p:spPr>
          <a:xfrm>
            <a:off x="4" y="6455162"/>
            <a:ext cx="630025" cy="29099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100" b="1" i="0" smtClean="0">
                <a:solidFill>
                  <a:schemeClr val="bg1"/>
                </a:solidFill>
                <a:latin typeface="Calibri" panose="020F0502020204030204" pitchFamily="34" charset="0"/>
                <a:cs typeface="Calibri" panose="020F0502020204030204" pitchFamily="34" charset="0"/>
              </a:rPr>
              <a:pPr/>
              <a:t>‹#›</a:t>
            </a:fld>
            <a:endParaRPr lang="en-US" sz="1100" b="1" i="0" dirty="0">
              <a:solidFill>
                <a:schemeClr val="bg1"/>
              </a:solidFill>
              <a:latin typeface="Calibri" panose="020F0502020204030204" pitchFamily="34" charset="0"/>
              <a:cs typeface="Calibri" panose="020F0502020204030204" pitchFamily="34" charset="0"/>
            </a:endParaRPr>
          </a:p>
        </p:txBody>
      </p:sp>
      <p:sp>
        <p:nvSpPr>
          <p:cNvPr id="13" name="Footer Placeholder 1">
            <a:extLst>
              <a:ext uri="{FF2B5EF4-FFF2-40B4-BE49-F238E27FC236}">
                <a16:creationId xmlns:a16="http://schemas.microsoft.com/office/drawing/2014/main" id="{467F8DC5-07B5-C844-90A9-892A581D46DB}"/>
              </a:ext>
            </a:extLst>
          </p:cNvPr>
          <p:cNvSpPr>
            <a:spLocks noGrp="1"/>
          </p:cNvSpPr>
          <p:nvPr userDrawn="1"/>
        </p:nvSpPr>
        <p:spPr>
          <a:xfrm>
            <a:off x="630029" y="6412560"/>
            <a:ext cx="5727231" cy="281669"/>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900" b="0" i="0" dirty="0">
                <a:solidFill>
                  <a:schemeClr val="bg1"/>
                </a:solidFill>
                <a:latin typeface="Calibri" panose="020F0502020204030204" pitchFamily="34" charset="0"/>
                <a:cs typeface="Calibri" panose="020F0502020204030204" pitchFamily="34" charset="0"/>
              </a:rPr>
              <a:t>© 2022 Cardinal Health. All Rights Reserved</a:t>
            </a:r>
            <a:r>
              <a:rPr lang="en-US" sz="900" b="0" i="0" spc="100" dirty="0">
                <a:solidFill>
                  <a:schemeClr val="bg1"/>
                </a:solidFill>
                <a:latin typeface="Calibri" panose="020F0502020204030204" pitchFamily="34" charset="0"/>
                <a:cs typeface="Calibri" panose="020F0502020204030204" pitchFamily="34" charset="0"/>
              </a:rPr>
              <a:t>.</a:t>
            </a:r>
            <a:r>
              <a:rPr lang="en-US" sz="900" b="0" i="0" spc="100" baseline="0" dirty="0">
                <a:solidFill>
                  <a:schemeClr val="bg1"/>
                </a:solidFill>
                <a:latin typeface="Calibri" panose="020F0502020204030204" pitchFamily="34" charset="0"/>
                <a:cs typeface="Calibri" panose="020F0502020204030204" pitchFamily="34" charset="0"/>
              </a:rPr>
              <a:t> </a:t>
            </a:r>
            <a:endParaRPr lang="en-US" sz="1000" b="0" i="0" spc="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22904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16A7-AFDB-4046-85BB-247BE7F98F89}"/>
              </a:ext>
            </a:extLst>
          </p:cNvPr>
          <p:cNvSpPr>
            <a:spLocks noGrp="1"/>
          </p:cNvSpPr>
          <p:nvPr>
            <p:ph type="title"/>
          </p:nvPr>
        </p:nvSpPr>
        <p:spPr/>
        <p:txBody>
          <a:bodyPr/>
          <a:lstStyle/>
          <a:p>
            <a:r>
              <a:rPr lang="en-US" smtClean="0"/>
              <a:t>Click to edit Master title style</a:t>
            </a:r>
            <a:endParaRPr lang="en-US" dirty="0"/>
          </a:p>
        </p:txBody>
      </p:sp>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6" name="Text Placeholder 4">
            <a:extLst>
              <a:ext uri="{FF2B5EF4-FFF2-40B4-BE49-F238E27FC236}">
                <a16:creationId xmlns:a16="http://schemas.microsoft.com/office/drawing/2014/main" id="{8E2B61E2-1B13-FF4D-B760-AAE0D43A9A52}"/>
              </a:ext>
            </a:extLst>
          </p:cNvPr>
          <p:cNvSpPr>
            <a:spLocks noGrp="1"/>
          </p:cNvSpPr>
          <p:nvPr>
            <p:ph type="body" sz="quarter" idx="12"/>
          </p:nvPr>
        </p:nvSpPr>
        <p:spPr>
          <a:xfrm>
            <a:off x="4345245" y="1356465"/>
            <a:ext cx="3507487" cy="4376823"/>
          </a:xfrm>
        </p:spPr>
        <p:txBody>
          <a:bodyPr tIns="9144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a:extLst>
              <a:ext uri="{FF2B5EF4-FFF2-40B4-BE49-F238E27FC236}">
                <a16:creationId xmlns:a16="http://schemas.microsoft.com/office/drawing/2014/main" id="{8B82AFFA-C530-864B-961D-3B68DB0D5B57}"/>
              </a:ext>
            </a:extLst>
          </p:cNvPr>
          <p:cNvSpPr>
            <a:spLocks noGrp="1"/>
          </p:cNvSpPr>
          <p:nvPr>
            <p:ph type="body" sz="quarter" idx="13"/>
          </p:nvPr>
        </p:nvSpPr>
        <p:spPr>
          <a:xfrm>
            <a:off x="469393" y="1356465"/>
            <a:ext cx="3507487" cy="4376823"/>
          </a:xfrm>
        </p:spPr>
        <p:txBody>
          <a:bodyPr tIns="9144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a:extLst>
              <a:ext uri="{FF2B5EF4-FFF2-40B4-BE49-F238E27FC236}">
                <a16:creationId xmlns:a16="http://schemas.microsoft.com/office/drawing/2014/main" id="{A1F1BB4F-6305-5B42-934E-80CCDB829946}"/>
              </a:ext>
            </a:extLst>
          </p:cNvPr>
          <p:cNvSpPr>
            <a:spLocks noGrp="1"/>
          </p:cNvSpPr>
          <p:nvPr>
            <p:ph type="body" sz="quarter" idx="14"/>
          </p:nvPr>
        </p:nvSpPr>
        <p:spPr>
          <a:xfrm>
            <a:off x="8221096" y="1356465"/>
            <a:ext cx="3507487" cy="4376823"/>
          </a:xfrm>
        </p:spPr>
        <p:txBody>
          <a:bodyPr tIns="9144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48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BFB688-A725-5A4C-9A6A-7B438D823DDA}"/>
              </a:ext>
            </a:extLst>
          </p:cNvPr>
          <p:cNvSpPr/>
          <p:nvPr userDrawn="1"/>
        </p:nvSpPr>
        <p:spPr>
          <a:xfrm>
            <a:off x="457201" y="992546"/>
            <a:ext cx="11277599" cy="31965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A91B1E-711F-DE49-801D-A9B36868D7D0}"/>
              </a:ext>
            </a:extLst>
          </p:cNvPr>
          <p:cNvSpPr>
            <a:spLocks noChangeAspect="1"/>
          </p:cNvSpPr>
          <p:nvPr userDrawn="1"/>
        </p:nvSpPr>
        <p:spPr>
          <a:xfrm>
            <a:off x="733863" y="1244997"/>
            <a:ext cx="10724275" cy="26331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E321722-4917-694B-9F88-52876FB38BDE}"/>
              </a:ext>
            </a:extLst>
          </p:cNvPr>
          <p:cNvSpPr/>
          <p:nvPr userDrawn="1"/>
        </p:nvSpPr>
        <p:spPr>
          <a:xfrm>
            <a:off x="0" y="6721475"/>
            <a:ext cx="12215649" cy="1365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CD0E2D6-FECD-1B4E-A0A9-618A82F298F3}"/>
              </a:ext>
            </a:extLst>
          </p:cNvPr>
          <p:cNvSpPr/>
          <p:nvPr userDrawn="1"/>
        </p:nvSpPr>
        <p:spPr>
          <a:xfrm>
            <a:off x="1" y="0"/>
            <a:ext cx="12192000" cy="13652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UChicago Medicine logo">
            <a:extLst>
              <a:ext uri="{FF2B5EF4-FFF2-40B4-BE49-F238E27FC236}">
                <a16:creationId xmlns:a16="http://schemas.microsoft.com/office/drawing/2014/main" id="{85981DCB-36BB-B148-96B0-4EBB59442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2467" y="4812546"/>
            <a:ext cx="3207067" cy="1102605"/>
          </a:xfrm>
          <a:prstGeom prst="rect">
            <a:avLst/>
          </a:prstGeom>
        </p:spPr>
      </p:pic>
      <p:sp>
        <p:nvSpPr>
          <p:cNvPr id="18" name="Text Placeholder 5">
            <a:extLst>
              <a:ext uri="{FF2B5EF4-FFF2-40B4-BE49-F238E27FC236}">
                <a16:creationId xmlns:a16="http://schemas.microsoft.com/office/drawing/2014/main" id="{93EA7E7E-35AF-C249-957B-B71044ADF23E}"/>
              </a:ext>
            </a:extLst>
          </p:cNvPr>
          <p:cNvSpPr>
            <a:spLocks noGrp="1"/>
          </p:cNvSpPr>
          <p:nvPr>
            <p:ph type="body" sz="quarter" idx="10" hasCustomPrompt="1"/>
          </p:nvPr>
        </p:nvSpPr>
        <p:spPr>
          <a:xfrm>
            <a:off x="727950" y="1253261"/>
            <a:ext cx="10700625" cy="2640322"/>
          </a:xfrm>
        </p:spPr>
        <p:txBody>
          <a:bodyPr lIns="182880" tIns="274320" rIns="457200" bIns="274320" anchor="ctr" anchorCtr="0"/>
          <a:lstStyle>
            <a:lvl1pPr marL="0" indent="0" algn="ctr">
              <a:buNone/>
              <a:defRPr sz="5400" b="1">
                <a:solidFill>
                  <a:schemeClr val="bg1"/>
                </a:solidFill>
              </a:defRPr>
            </a:lvl1pPr>
          </a:lstStyle>
          <a:p>
            <a:pPr lvl="0"/>
            <a:r>
              <a:rPr lang="en-US" dirty="0"/>
              <a:t>Edit Chapter Title</a:t>
            </a:r>
          </a:p>
        </p:txBody>
      </p:sp>
    </p:spTree>
    <p:extLst>
      <p:ext uri="{BB962C8B-B14F-4D97-AF65-F5344CB8AC3E}">
        <p14:creationId xmlns:p14="http://schemas.microsoft.com/office/powerpoint/2010/main" val="134168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Tall Pictur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ACA5A-4B86-8A46-9818-0CEC7C82AB94}"/>
              </a:ext>
            </a:extLst>
          </p:cNvPr>
          <p:cNvSpPr/>
          <p:nvPr userDrawn="1"/>
        </p:nvSpPr>
        <p:spPr>
          <a:xfrm>
            <a:off x="8418785" y="475524"/>
            <a:ext cx="3396014" cy="5090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457201" y="1356465"/>
            <a:ext cx="7514163" cy="44234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a:extLst>
              <a:ext uri="{FF2B5EF4-FFF2-40B4-BE49-F238E27FC236}">
                <a16:creationId xmlns:a16="http://schemas.microsoft.com/office/drawing/2014/main" id="{987F0E14-9A6D-BD47-AAE8-095F8FD8FB13}"/>
              </a:ext>
            </a:extLst>
          </p:cNvPr>
          <p:cNvSpPr>
            <a:spLocks noGrp="1"/>
          </p:cNvSpPr>
          <p:nvPr>
            <p:ph type="pic" sz="quarter" idx="12"/>
          </p:nvPr>
        </p:nvSpPr>
        <p:spPr>
          <a:xfrm>
            <a:off x="8273821" y="330561"/>
            <a:ext cx="3396015" cy="5090052"/>
          </a:xfrm>
        </p:spPr>
        <p:txBody>
          <a:bodyPr/>
          <a:lstStyle/>
          <a:p>
            <a:r>
              <a:rPr lang="en-US" dirty="0" smtClean="0"/>
              <a:t>Click icon to add picture</a:t>
            </a:r>
            <a:endParaRPr lang="en-US" dirty="0"/>
          </a:p>
        </p:txBody>
      </p:sp>
      <p:sp>
        <p:nvSpPr>
          <p:cNvPr id="9" name="Title 8">
            <a:extLst>
              <a:ext uri="{FF2B5EF4-FFF2-40B4-BE49-F238E27FC236}">
                <a16:creationId xmlns:a16="http://schemas.microsoft.com/office/drawing/2014/main" id="{41C72F48-8FAE-844D-98A6-FFB4D7BCDFF5}"/>
              </a:ext>
            </a:extLst>
          </p:cNvPr>
          <p:cNvSpPr>
            <a:spLocks noGrp="1"/>
          </p:cNvSpPr>
          <p:nvPr>
            <p:ph type="title"/>
          </p:nvPr>
        </p:nvSpPr>
        <p:spPr>
          <a:xfrm>
            <a:off x="457201" y="319407"/>
            <a:ext cx="7514164" cy="1037058"/>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12766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ide Pictur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
        <p:nvSpPr>
          <p:cNvPr id="5" name="Text Placeholder 4">
            <a:extLst>
              <a:ext uri="{FF2B5EF4-FFF2-40B4-BE49-F238E27FC236}">
                <a16:creationId xmlns:a16="http://schemas.microsoft.com/office/drawing/2014/main" id="{14862691-2F3A-7D43-92E8-F4B0F95DC563}"/>
              </a:ext>
            </a:extLst>
          </p:cNvPr>
          <p:cNvSpPr>
            <a:spLocks noGrp="1"/>
          </p:cNvSpPr>
          <p:nvPr>
            <p:ph type="body" sz="quarter" idx="11"/>
          </p:nvPr>
        </p:nvSpPr>
        <p:spPr>
          <a:xfrm>
            <a:off x="457201" y="1356465"/>
            <a:ext cx="5177753" cy="44234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a:extLst>
              <a:ext uri="{FF2B5EF4-FFF2-40B4-BE49-F238E27FC236}">
                <a16:creationId xmlns:a16="http://schemas.microsoft.com/office/drawing/2014/main" id="{60A381BB-DEC1-BA4F-B1E7-431B6D759606}"/>
              </a:ext>
            </a:extLst>
          </p:cNvPr>
          <p:cNvSpPr>
            <a:spLocks noGrp="1"/>
          </p:cNvSpPr>
          <p:nvPr>
            <p:ph type="title"/>
          </p:nvPr>
        </p:nvSpPr>
        <p:spPr/>
        <p:txBody>
          <a:bodyPr/>
          <a:lstStyle/>
          <a:p>
            <a:r>
              <a:rPr lang="en-US" smtClean="0"/>
              <a:t>Click to edit Master title style</a:t>
            </a:r>
            <a:endParaRPr lang="en-US"/>
          </a:p>
        </p:txBody>
      </p:sp>
      <p:sp>
        <p:nvSpPr>
          <p:cNvPr id="7" name="Rectangle 6">
            <a:extLst>
              <a:ext uri="{FF2B5EF4-FFF2-40B4-BE49-F238E27FC236}">
                <a16:creationId xmlns:a16="http://schemas.microsoft.com/office/drawing/2014/main" id="{DC5105F9-ACB3-DB4E-981B-085A9B4CD6AE}"/>
              </a:ext>
            </a:extLst>
          </p:cNvPr>
          <p:cNvSpPr/>
          <p:nvPr userDrawn="1"/>
        </p:nvSpPr>
        <p:spPr>
          <a:xfrm>
            <a:off x="6195296" y="1722499"/>
            <a:ext cx="5580179" cy="3720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987F0E14-9A6D-BD47-AAE8-095F8FD8FB13}"/>
              </a:ext>
            </a:extLst>
          </p:cNvPr>
          <p:cNvSpPr>
            <a:spLocks noGrp="1"/>
          </p:cNvSpPr>
          <p:nvPr>
            <p:ph type="pic" sz="quarter" idx="12"/>
          </p:nvPr>
        </p:nvSpPr>
        <p:spPr>
          <a:xfrm>
            <a:off x="6050333" y="1577536"/>
            <a:ext cx="5580179" cy="3720119"/>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361760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16A7-AFDB-4046-85BB-247BE7F98F89}"/>
              </a:ext>
            </a:extLst>
          </p:cNvPr>
          <p:cNvSpPr>
            <a:spLocks noGrp="1"/>
          </p:cNvSpPr>
          <p:nvPr>
            <p:ph type="title"/>
          </p:nvPr>
        </p:nvSpPr>
        <p:spPr>
          <a:xfrm>
            <a:off x="457200" y="138223"/>
            <a:ext cx="11271387" cy="5411972"/>
          </a:xfrm>
        </p:spPr>
        <p:txBody>
          <a:bodyPr/>
          <a:lstStyle>
            <a:lvl1pPr>
              <a:defRPr sz="6600"/>
            </a:lvl1pPr>
          </a:lstStyle>
          <a:p>
            <a:r>
              <a:rPr lang="en-US" smtClean="0"/>
              <a:t>Click to edit Master title style</a:t>
            </a:r>
            <a:endParaRPr lang="en-US" dirty="0"/>
          </a:p>
        </p:txBody>
      </p:sp>
      <p:sp>
        <p:nvSpPr>
          <p:cNvPr id="3" name="Slide Number Placeholder 2">
            <a:extLst>
              <a:ext uri="{FF2B5EF4-FFF2-40B4-BE49-F238E27FC236}">
                <a16:creationId xmlns:a16="http://schemas.microsoft.com/office/drawing/2014/main" id="{F39521C8-3CE9-7A40-82C2-3CC811306190}"/>
              </a:ext>
            </a:extLst>
          </p:cNvPr>
          <p:cNvSpPr>
            <a:spLocks noGrp="1"/>
          </p:cNvSpPr>
          <p:nvPr>
            <p:ph type="sldNum" sz="quarter" idx="10"/>
          </p:nvPr>
        </p:nvSpPr>
        <p:spPr/>
        <p:txBody>
          <a:bodyPr/>
          <a:lstStyle/>
          <a:p>
            <a:fld id="{0F467E3B-A5AC-2A43-BE2E-DFA99641A995}" type="slidenum">
              <a:rPr lang="en-US" smtClean="0"/>
              <a:pPr/>
              <a:t>‹#›</a:t>
            </a:fld>
            <a:endParaRPr lang="en-US" dirty="0"/>
          </a:p>
        </p:txBody>
      </p:sp>
    </p:spTree>
    <p:extLst>
      <p:ext uri="{BB962C8B-B14F-4D97-AF65-F5344CB8AC3E}">
        <p14:creationId xmlns:p14="http://schemas.microsoft.com/office/powerpoint/2010/main" val="408875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8" name="Picture 7" descr="UChicago Medicine logo">
            <a:extLst>
              <a:ext uri="{FF2B5EF4-FFF2-40B4-BE49-F238E27FC236}">
                <a16:creationId xmlns:a16="http://schemas.microsoft.com/office/drawing/2014/main" id="{827A1251-6AFB-234E-921E-94B51088DB75}"/>
              </a:ext>
            </a:extLst>
          </p:cNvPr>
          <p:cNvPicPr>
            <a:picLocks noChangeAspect="1"/>
          </p:cNvPicPr>
          <p:nvPr/>
        </p:nvPicPr>
        <p:blipFill>
          <a:blip r:embed="rId2"/>
          <a:stretch>
            <a:fillRect/>
          </a:stretch>
        </p:blipFill>
        <p:spPr>
          <a:xfrm>
            <a:off x="1936848" y="2006323"/>
            <a:ext cx="8318305" cy="2845353"/>
          </a:xfrm>
          <a:prstGeom prst="rect">
            <a:avLst/>
          </a:prstGeom>
        </p:spPr>
      </p:pic>
    </p:spTree>
    <p:extLst>
      <p:ext uri="{BB962C8B-B14F-4D97-AF65-F5344CB8AC3E}">
        <p14:creationId xmlns:p14="http://schemas.microsoft.com/office/powerpoint/2010/main" val="3070463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D0EFF0-C88B-3044-9AF6-E71C07D3A004}"/>
              </a:ext>
            </a:extLst>
          </p:cNvPr>
          <p:cNvSpPr/>
          <p:nvPr/>
        </p:nvSpPr>
        <p:spPr>
          <a:xfrm>
            <a:off x="2" y="5791200"/>
            <a:ext cx="12192000" cy="1066799"/>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EC20620-194C-3543-A5C5-F68F5765DF31}"/>
              </a:ext>
            </a:extLst>
          </p:cNvPr>
          <p:cNvSpPr>
            <a:spLocks noGrp="1"/>
          </p:cNvSpPr>
          <p:nvPr>
            <p:ph type="body" idx="1"/>
          </p:nvPr>
        </p:nvSpPr>
        <p:spPr>
          <a:xfrm>
            <a:off x="457199" y="1356465"/>
            <a:ext cx="11271387" cy="4432728"/>
          </a:xfrm>
          <a:prstGeom prst="rect">
            <a:avLst/>
          </a:prstGeom>
        </p:spPr>
        <p:txBody>
          <a:bodyPr vert="horz" lIns="91440" tIns="91440" rIns="91440" bIns="27432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A2110DE4-0A8F-6642-9009-3696634506C0}"/>
              </a:ext>
            </a:extLst>
          </p:cNvPr>
          <p:cNvSpPr>
            <a:spLocks noGrp="1"/>
          </p:cNvSpPr>
          <p:nvPr>
            <p:ph type="sldNum" sz="quarter" idx="4"/>
          </p:nvPr>
        </p:nvSpPr>
        <p:spPr>
          <a:xfrm>
            <a:off x="4813064" y="5986744"/>
            <a:ext cx="6915521" cy="603504"/>
          </a:xfrm>
          <a:prstGeom prst="rect">
            <a:avLst/>
          </a:prstGeom>
        </p:spPr>
        <p:txBody>
          <a:bodyPr vert="horz" lIns="0" tIns="0" rIns="0" bIns="0" rtlCol="0" anchor="b"/>
          <a:lstStyle>
            <a:lvl1pPr algn="r">
              <a:spcBef>
                <a:spcPts val="300"/>
              </a:spcBef>
              <a:defRPr sz="1200" b="0" i="0">
                <a:solidFill>
                  <a:schemeClr val="bg1"/>
                </a:solidFill>
                <a:latin typeface="Arial" panose="020B0604020202020204" pitchFamily="34" charset="0"/>
                <a:cs typeface="Arial" panose="020B0604020202020204" pitchFamily="34" charset="0"/>
              </a:defRPr>
            </a:lvl1pPr>
          </a:lstStyle>
          <a:p>
            <a:fld id="{0F467E3B-A5AC-2A43-BE2E-DFA99641A995}" type="slidenum">
              <a:rPr lang="en-US" smtClean="0"/>
              <a:pPr/>
              <a:t>‹#›</a:t>
            </a:fld>
            <a:endParaRPr lang="en-US" dirty="0"/>
          </a:p>
        </p:txBody>
      </p:sp>
      <p:sp>
        <p:nvSpPr>
          <p:cNvPr id="7" name="Title Placeholder 6">
            <a:extLst>
              <a:ext uri="{FF2B5EF4-FFF2-40B4-BE49-F238E27FC236}">
                <a16:creationId xmlns:a16="http://schemas.microsoft.com/office/drawing/2014/main" id="{B0D154A8-3804-9E41-AD38-797EC8B62099}"/>
              </a:ext>
            </a:extLst>
          </p:cNvPr>
          <p:cNvSpPr>
            <a:spLocks noGrp="1"/>
          </p:cNvSpPr>
          <p:nvPr>
            <p:ph type="title"/>
          </p:nvPr>
        </p:nvSpPr>
        <p:spPr>
          <a:xfrm>
            <a:off x="457200" y="319407"/>
            <a:ext cx="11271387" cy="1037058"/>
          </a:xfrm>
          <a:prstGeom prst="rect">
            <a:avLst/>
          </a:prstGeom>
        </p:spPr>
        <p:txBody>
          <a:bodyPr vert="horz" lIns="91440" tIns="274320" rIns="91440" bIns="274320" rtlCol="0" anchor="ctr" anchorCtr="0">
            <a:noAutofit/>
          </a:bodyPr>
          <a:lstStyle/>
          <a:p>
            <a:r>
              <a:rPr lang="en-US" smtClean="0"/>
              <a:t>Click to edit Master title style</a:t>
            </a:r>
            <a:endParaRPr lang="en-US" dirty="0"/>
          </a:p>
        </p:txBody>
      </p:sp>
      <p:sp>
        <p:nvSpPr>
          <p:cNvPr id="10" name="Rectangle 9">
            <a:extLst>
              <a:ext uri="{FF2B5EF4-FFF2-40B4-BE49-F238E27FC236}">
                <a16:creationId xmlns:a16="http://schemas.microsoft.com/office/drawing/2014/main" id="{B2AD025E-71B9-4C43-8DD8-9941BEDC3638}"/>
              </a:ext>
            </a:extLst>
          </p:cNvPr>
          <p:cNvSpPr/>
          <p:nvPr/>
        </p:nvSpPr>
        <p:spPr>
          <a:xfrm>
            <a:off x="1" y="0"/>
            <a:ext cx="12192000" cy="136526"/>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UChicago Medicine logo">
            <a:extLst>
              <a:ext uri="{FF2B5EF4-FFF2-40B4-BE49-F238E27FC236}">
                <a16:creationId xmlns:a16="http://schemas.microsoft.com/office/drawing/2014/main" id="{7F860078-935E-BB4A-9C8E-FEE44920E27E}"/>
              </a:ext>
            </a:extLst>
          </p:cNvPr>
          <p:cNvPicPr>
            <a:picLocks noChangeAspect="1"/>
          </p:cNvPicPr>
          <p:nvPr/>
        </p:nvPicPr>
        <p:blipFill>
          <a:blip r:embed="rId26"/>
          <a:stretch>
            <a:fillRect/>
          </a:stretch>
        </p:blipFill>
        <p:spPr>
          <a:xfrm>
            <a:off x="457199" y="6058019"/>
            <a:ext cx="3898669" cy="531153"/>
          </a:xfrm>
          <a:prstGeom prst="rect">
            <a:avLst/>
          </a:prstGeom>
        </p:spPr>
      </p:pic>
    </p:spTree>
    <p:extLst>
      <p:ext uri="{BB962C8B-B14F-4D97-AF65-F5344CB8AC3E}">
        <p14:creationId xmlns:p14="http://schemas.microsoft.com/office/powerpoint/2010/main" val="1619809466"/>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75" r:id="rId3"/>
    <p:sldLayoutId id="2147483676" r:id="rId4"/>
    <p:sldLayoutId id="2147483667" r:id="rId5"/>
    <p:sldLayoutId id="2147483672" r:id="rId6"/>
    <p:sldLayoutId id="2147483673" r:id="rId7"/>
    <p:sldLayoutId id="2147483670" r:id="rId8"/>
    <p:sldLayoutId id="2147483664" r:id="rId9"/>
    <p:sldLayoutId id="2147483677" r:id="rId10"/>
    <p:sldLayoutId id="2147483679" r:id="rId11"/>
    <p:sldLayoutId id="2147483687" r:id="rId12"/>
    <p:sldLayoutId id="2147483688"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hf hdr="0" ftr="0" dt="0"/>
  <p:txStyles>
    <p:title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p:titleStyle>
    <p:body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04">
          <p15:clr>
            <a:srgbClr val="F26B43"/>
          </p15:clr>
        </p15:guide>
        <p15:guide id="4"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CAAD70D-766B-A749-9FF1-ACB4EB7098A6}"/>
              </a:ext>
            </a:extLst>
          </p:cNvPr>
          <p:cNvSpPr txBox="1">
            <a:spLocks/>
          </p:cNvSpPr>
          <p:nvPr userDrawn="1"/>
        </p:nvSpPr>
        <p:spPr>
          <a:xfrm>
            <a:off x="4" y="6455162"/>
            <a:ext cx="630025" cy="29099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F750C87A-3DE9-4F13-98E8-771BAF773CFA}" type="slidenum">
              <a:rPr lang="en-US" sz="1100" b="1" i="0" smtClean="0">
                <a:solidFill>
                  <a:schemeClr val="tx1"/>
                </a:solidFill>
                <a:latin typeface="Calibri" panose="020F0502020204030204" pitchFamily="34" charset="0"/>
                <a:cs typeface="Calibri" panose="020F0502020204030204" pitchFamily="34" charset="0"/>
              </a:rPr>
              <a:pPr/>
              <a:t>‹#›</a:t>
            </a:fld>
            <a:endParaRPr lang="en-US" sz="1100" b="1" i="0" dirty="0">
              <a:solidFill>
                <a:schemeClr val="tx1"/>
              </a:solidFill>
              <a:latin typeface="Calibri" panose="020F0502020204030204" pitchFamily="34" charset="0"/>
              <a:cs typeface="Calibri" panose="020F0502020204030204" pitchFamily="34" charset="0"/>
            </a:endParaRPr>
          </a:p>
        </p:txBody>
      </p:sp>
      <p:sp>
        <p:nvSpPr>
          <p:cNvPr id="8" name="Footer Placeholder 1">
            <a:extLst>
              <a:ext uri="{FF2B5EF4-FFF2-40B4-BE49-F238E27FC236}">
                <a16:creationId xmlns:a16="http://schemas.microsoft.com/office/drawing/2014/main" id="{A7783B4A-AA9D-F743-9D21-3CF3E24341F5}"/>
              </a:ext>
            </a:extLst>
          </p:cNvPr>
          <p:cNvSpPr>
            <a:spLocks noGrp="1"/>
          </p:cNvSpPr>
          <p:nvPr userDrawn="1"/>
        </p:nvSpPr>
        <p:spPr>
          <a:xfrm>
            <a:off x="630029" y="6412560"/>
            <a:ext cx="5727231" cy="281669"/>
          </a:xfrm>
          <a:prstGeom prst="rect">
            <a:avLst/>
          </a:prstGeom>
        </p:spPr>
        <p:style>
          <a:lnRef idx="0">
            <a:scrgbClr r="0" g="0" b="0"/>
          </a:lnRef>
          <a:fillRef idx="0">
            <a:scrgbClr r="0" g="0" b="0"/>
          </a:fillRef>
          <a:effectRef idx="0">
            <a:scrgbClr r="0" g="0" b="0"/>
          </a:effectRef>
          <a:fontRef idx="major"/>
        </p:style>
        <p:txBody>
          <a:bodyPr vert="horz" lIns="0" tIns="0" rIns="0" bIns="0" rtlCol="0" anchor="ctr"/>
          <a:lstStyle>
            <a:defPPr>
              <a:defRPr lang="en-US"/>
            </a:defPPr>
            <a:lvl1pPr marL="0" algn="l" defTabSz="914400" rtl="0" eaLnBrk="1" latinLnBrk="0" hangingPunct="1">
              <a:defRPr sz="900" kern="1200">
                <a:solidFill>
                  <a:schemeClr val="tx1">
                    <a:lumMod val="75000"/>
                    <a:lumOff val="25000"/>
                  </a:schemeClr>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r>
              <a:rPr lang="en-US" sz="900" b="0" i="0" dirty="0">
                <a:solidFill>
                  <a:schemeClr val="tx1"/>
                </a:solidFill>
                <a:latin typeface="Calibri" panose="020F0502020204030204" pitchFamily="34" charset="0"/>
                <a:cs typeface="Calibri" panose="020F0502020204030204" pitchFamily="34" charset="0"/>
              </a:rPr>
              <a:t>© 2022 Cardinal Health. All Rights Reserved</a:t>
            </a:r>
            <a:r>
              <a:rPr lang="en-US" sz="900" b="0" i="0" spc="100" dirty="0">
                <a:solidFill>
                  <a:schemeClr val="tx1"/>
                </a:solidFill>
                <a:latin typeface="Calibri" panose="020F0502020204030204" pitchFamily="34" charset="0"/>
                <a:cs typeface="Calibri" panose="020F0502020204030204" pitchFamily="34" charset="0"/>
              </a:rPr>
              <a:t>.</a:t>
            </a:r>
            <a:r>
              <a:rPr lang="en-US" sz="900" b="0" i="0" spc="100" baseline="0" dirty="0">
                <a:solidFill>
                  <a:schemeClr val="tx1"/>
                </a:solidFill>
                <a:latin typeface="Calibri" panose="020F0502020204030204" pitchFamily="34" charset="0"/>
                <a:cs typeface="Calibri" panose="020F0502020204030204" pitchFamily="34" charset="0"/>
              </a:rPr>
              <a:t> </a:t>
            </a:r>
            <a:endParaRPr lang="en-US" sz="1000" b="0" i="0" spc="1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AF97D2F-A139-7C4C-BB0F-A4491932AB4C}"/>
              </a:ext>
            </a:extLst>
          </p:cNvPr>
          <p:cNvSpPr/>
          <p:nvPr userDrawn="1"/>
        </p:nvSpPr>
        <p:spPr>
          <a:xfrm>
            <a:off x="1" y="370703"/>
            <a:ext cx="556054" cy="133865"/>
          </a:xfrm>
          <a:prstGeom prst="rect">
            <a:avLst/>
          </a:prstGeom>
          <a:solidFill>
            <a:srgbClr val="E72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10" name="Picture 9" descr="Logo, company name&#10;&#10;Description automatically generated">
            <a:extLst>
              <a:ext uri="{FF2B5EF4-FFF2-40B4-BE49-F238E27FC236}">
                <a16:creationId xmlns:a16="http://schemas.microsoft.com/office/drawing/2014/main" id="{3F9CC726-4785-BC41-9655-FFFFAE280D3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600495" y="6052242"/>
            <a:ext cx="1483544" cy="738668"/>
          </a:xfrm>
          <a:prstGeom prst="rect">
            <a:avLst/>
          </a:prstGeom>
        </p:spPr>
      </p:pic>
    </p:spTree>
    <p:extLst>
      <p:ext uri="{BB962C8B-B14F-4D97-AF65-F5344CB8AC3E}">
        <p14:creationId xmlns:p14="http://schemas.microsoft.com/office/powerpoint/2010/main" val="34835009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ftr="0"/>
  <p:txStyles>
    <p:titleStyle>
      <a:lvl1pPr algn="l" defTabSz="76194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84" indent="-190484" algn="l" defTabSz="76194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54" indent="-190484" algn="l" defTabSz="76194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24" indent="-190484" algn="l" defTabSz="76194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393"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362"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332"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02"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272"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40" indent="-190484" algn="l" defTabSz="76194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25.svg"/><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84.jpg"/><Relationship Id="rId11" Type="http://schemas.openxmlformats.org/officeDocument/2006/relationships/image" Target="../media/image189.jpg"/><Relationship Id="rId5" Type="http://schemas.openxmlformats.org/officeDocument/2006/relationships/image" Target="../media/image183.png"/><Relationship Id="rId10" Type="http://schemas.openxmlformats.org/officeDocument/2006/relationships/image" Target="../media/image188.jpg"/><Relationship Id="rId4" Type="http://schemas.openxmlformats.org/officeDocument/2006/relationships/image" Target="../media/image182.PNG"/><Relationship Id="rId9" Type="http://schemas.openxmlformats.org/officeDocument/2006/relationships/image" Target="../media/image18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jpe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1.png"/></Relationships>
</file>

<file path=ppt/slides/_rels/slide13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98.png"/><Relationship Id="rId4" Type="http://schemas.openxmlformats.org/officeDocument/2006/relationships/image" Target="../media/image197.png"/></Relationships>
</file>

<file path=ppt/slides/_rels/slide13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jfif"/><Relationship Id="rId12" Type="http://schemas.openxmlformats.org/officeDocument/2006/relationships/image" Target="cid:332BEAAA-BB66-4344-9F83-BF4FCF141687" TargetMode="External"/><Relationship Id="rId2" Type="http://schemas.openxmlformats.org/officeDocument/2006/relationships/image" Target="../media/image185.PNG"/><Relationship Id="rId1" Type="http://schemas.openxmlformats.org/officeDocument/2006/relationships/slideLayout" Target="../slideLayouts/slideLayout18.xml"/><Relationship Id="rId6" Type="http://schemas.openxmlformats.org/officeDocument/2006/relationships/image" Target="../media/image204.jfif"/><Relationship Id="rId11" Type="http://schemas.openxmlformats.org/officeDocument/2006/relationships/image" Target="../media/image209.jpeg"/><Relationship Id="rId5" Type="http://schemas.openxmlformats.org/officeDocument/2006/relationships/image" Target="../media/image203.jpg"/><Relationship Id="rId10" Type="http://schemas.openxmlformats.org/officeDocument/2006/relationships/image" Target="../media/image208.jpg"/><Relationship Id="rId4" Type="http://schemas.openxmlformats.org/officeDocument/2006/relationships/image" Target="../media/image202.jpg"/><Relationship Id="rId9" Type="http://schemas.openxmlformats.org/officeDocument/2006/relationships/image" Target="../media/image207.jpg"/></Relationships>
</file>

<file path=ppt/slides/_rels/slide13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mailto:UCH_PURCH@uchicagomedicine.org"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hyperlink" Target="mailto:accountspayable@uchicagomedicine.org" TargetMode="External"/><Relationship Id="rId4" Type="http://schemas.openxmlformats.org/officeDocument/2006/relationships/hyperlink" Target="mailto:accounts@uchicagomedicine.org"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app.smartsheet.com/b/form/dcfbb5f9e6a44dc793e61d685f03ace1"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21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0.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tags" Target="../tags/tag11.xml"/><Relationship Id="rId16" Type="http://schemas.openxmlformats.org/officeDocument/2006/relationships/image" Target="../media/image30.png"/><Relationship Id="rId1" Type="http://schemas.openxmlformats.org/officeDocument/2006/relationships/vmlDrawing" Target="../drawings/vmlDrawing5.vml"/><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oleObject" Target="../embeddings/oleObject5.bin"/><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3.png"/><Relationship Id="rId14" Type="http://schemas.openxmlformats.org/officeDocument/2006/relationships/image" Target="../media/image2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 Type="http://schemas.openxmlformats.org/officeDocument/2006/relationships/tags" Target="../tags/tag13.xml"/><Relationship Id="rId21" Type="http://schemas.openxmlformats.org/officeDocument/2006/relationships/tags" Target="../tags/tag31.xml"/><Relationship Id="rId34" Type="http://schemas.openxmlformats.org/officeDocument/2006/relationships/image" Target="../media/image31.emf"/><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oleObject" Target="../embeddings/oleObject6.bin"/><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vmlDrawing" Target="../drawings/vmlDrawing6.v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slideLayout" Target="../slideLayouts/slideLayout21.xml"/><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tags" Target="../tags/tag41.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08210827@uchicago.edu"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hyperlink" Target="http://eliteglassservice.com/kyqehoni" TargetMode="External"/><Relationship Id="rId9" Type="http://schemas.openxmlformats.org/officeDocument/2006/relationships/image" Target="../media/image47.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hyperlink" Target="mailto:08210827@uchicago.edu" TargetMode="External"/><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hyperlink" Target="http://www.uchicagomedicine.org/about-us/supply-chain"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43.xml"/><Relationship Id="rId7" Type="http://schemas.openxmlformats.org/officeDocument/2006/relationships/image" Target="../media/image5.emf"/><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chart" Target="../charts/chart5.xml"/><Relationship Id="rId5" Type="http://schemas.openxmlformats.org/officeDocument/2006/relationships/notesSlide" Target="../notesSlides/notesSlide26.xml"/><Relationship Id="rId10" Type="http://schemas.openxmlformats.org/officeDocument/2006/relationships/chart" Target="../charts/chart4.xml"/><Relationship Id="rId4" Type="http://schemas.openxmlformats.org/officeDocument/2006/relationships/slideLayout" Target="../slideLayouts/slideLayout11.xml"/><Relationship Id="rId9" Type="http://schemas.openxmlformats.org/officeDocument/2006/relationships/chart" Target="../charts/chart3.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45.xml"/><Relationship Id="rId7" Type="http://schemas.openxmlformats.org/officeDocument/2006/relationships/image" Target="../media/image5.emf"/><Relationship Id="rId2" Type="http://schemas.openxmlformats.org/officeDocument/2006/relationships/tags" Target="../tags/tag44.xml"/><Relationship Id="rId1" Type="http://schemas.openxmlformats.org/officeDocument/2006/relationships/vmlDrawing" Target="../drawings/vmlDrawing8.vml"/><Relationship Id="rId6" Type="http://schemas.openxmlformats.org/officeDocument/2006/relationships/oleObject" Target="../embeddings/oleObject7.bin"/><Relationship Id="rId5" Type="http://schemas.openxmlformats.org/officeDocument/2006/relationships/notesSlide" Target="../notesSlides/notesSlide27.xml"/><Relationship Id="rId10" Type="http://schemas.openxmlformats.org/officeDocument/2006/relationships/image" Target="../media/image82.png"/><Relationship Id="rId4" Type="http://schemas.openxmlformats.org/officeDocument/2006/relationships/slideLayout" Target="../slideLayouts/slideLayout11.xml"/><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47.xml"/><Relationship Id="rId7" Type="http://schemas.openxmlformats.org/officeDocument/2006/relationships/image" Target="../media/image5.emf"/><Relationship Id="rId2" Type="http://schemas.openxmlformats.org/officeDocument/2006/relationships/tags" Target="../tags/tag46.xml"/><Relationship Id="rId1" Type="http://schemas.openxmlformats.org/officeDocument/2006/relationships/vmlDrawing" Target="../drawings/vmlDrawing9.vml"/><Relationship Id="rId6" Type="http://schemas.openxmlformats.org/officeDocument/2006/relationships/oleObject" Target="../embeddings/oleObject7.bin"/><Relationship Id="rId5" Type="http://schemas.openxmlformats.org/officeDocument/2006/relationships/notesSlide" Target="../notesSlides/notesSlide28.xml"/><Relationship Id="rId4"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5.emf"/><Relationship Id="rId2" Type="http://schemas.openxmlformats.org/officeDocument/2006/relationships/tags" Target="../tags/tag48.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notesSlide" Target="../notesSlides/notesSlide31.xml"/><Relationship Id="rId4"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5.emf"/><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3.xml"/><Relationship Id="rId4"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51.xml"/><Relationship Id="rId7" Type="http://schemas.openxmlformats.org/officeDocument/2006/relationships/image" Target="../media/image5.emf"/><Relationship Id="rId2" Type="http://schemas.openxmlformats.org/officeDocument/2006/relationships/tags" Target="../tags/tag50.xml"/><Relationship Id="rId1" Type="http://schemas.openxmlformats.org/officeDocument/2006/relationships/vmlDrawing" Target="../drawings/vmlDrawing11.vml"/><Relationship Id="rId6" Type="http://schemas.openxmlformats.org/officeDocument/2006/relationships/oleObject" Target="../embeddings/oleObject9.bin"/><Relationship Id="rId11" Type="http://schemas.openxmlformats.org/officeDocument/2006/relationships/image" Target="../media/image95.png"/><Relationship Id="rId5" Type="http://schemas.openxmlformats.org/officeDocument/2006/relationships/notesSlide" Target="../notesSlides/notesSlide33.xml"/><Relationship Id="rId10" Type="http://schemas.openxmlformats.org/officeDocument/2006/relationships/image" Target="../media/image94.png"/><Relationship Id="rId4" Type="http://schemas.openxmlformats.org/officeDocument/2006/relationships/slideLayout" Target="../slideLayouts/slideLayout22.xml"/><Relationship Id="rId9" Type="http://schemas.openxmlformats.org/officeDocument/2006/relationships/image" Target="../media/image93.png"/></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tags" Target="../tags/tag53.xml"/><Relationship Id="rId7" Type="http://schemas.openxmlformats.org/officeDocument/2006/relationships/image" Target="../media/image5.emf"/><Relationship Id="rId2" Type="http://schemas.openxmlformats.org/officeDocument/2006/relationships/tags" Target="../tags/tag52.xml"/><Relationship Id="rId1" Type="http://schemas.openxmlformats.org/officeDocument/2006/relationships/vmlDrawing" Target="../drawings/vmlDrawing12.vml"/><Relationship Id="rId6" Type="http://schemas.openxmlformats.org/officeDocument/2006/relationships/oleObject" Target="../embeddings/oleObject10.bin"/><Relationship Id="rId5" Type="http://schemas.openxmlformats.org/officeDocument/2006/relationships/notesSlide" Target="../notesSlides/notesSlide34.xml"/><Relationship Id="rId4"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55.xml"/><Relationship Id="rId7" Type="http://schemas.openxmlformats.org/officeDocument/2006/relationships/image" Target="../media/image5.emf"/><Relationship Id="rId2" Type="http://schemas.openxmlformats.org/officeDocument/2006/relationships/tags" Target="../tags/tag54.xml"/><Relationship Id="rId1" Type="http://schemas.openxmlformats.org/officeDocument/2006/relationships/vmlDrawing" Target="../drawings/vmlDrawing13.vml"/><Relationship Id="rId6" Type="http://schemas.openxmlformats.org/officeDocument/2006/relationships/oleObject" Target="../embeddings/oleObject11.bin"/><Relationship Id="rId5" Type="http://schemas.openxmlformats.org/officeDocument/2006/relationships/notesSlide" Target="../notesSlides/notesSlide35.xml"/><Relationship Id="rId4"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57.xml"/><Relationship Id="rId7" Type="http://schemas.openxmlformats.org/officeDocument/2006/relationships/image" Target="../media/image5.emf"/><Relationship Id="rId12" Type="http://schemas.microsoft.com/office/2007/relationships/diagramDrawing" Target="../diagrams/drawing1.xml"/><Relationship Id="rId2" Type="http://schemas.openxmlformats.org/officeDocument/2006/relationships/tags" Target="../tags/tag56.xml"/><Relationship Id="rId1" Type="http://schemas.openxmlformats.org/officeDocument/2006/relationships/vmlDrawing" Target="../drawings/vmlDrawing14.vml"/><Relationship Id="rId6" Type="http://schemas.openxmlformats.org/officeDocument/2006/relationships/oleObject" Target="../embeddings/oleObject12.bin"/><Relationship Id="rId11" Type="http://schemas.openxmlformats.org/officeDocument/2006/relationships/diagramColors" Target="../diagrams/colors1.xml"/><Relationship Id="rId5" Type="http://schemas.openxmlformats.org/officeDocument/2006/relationships/notesSlide" Target="../notesSlides/notesSlide36.xml"/><Relationship Id="rId10" Type="http://schemas.openxmlformats.org/officeDocument/2006/relationships/diagramQuickStyle" Target="../diagrams/quickStyle1.xml"/><Relationship Id="rId4" Type="http://schemas.openxmlformats.org/officeDocument/2006/relationships/slideLayout" Target="../slideLayouts/slideLayout13.xml"/><Relationship Id="rId9"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www.iqvia.com/insights/the-iqvia-institute/reports/the-use-of-medicines-in-the-us-2023"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2023 Supplier Conference</a:t>
            </a:r>
            <a:endParaRPr lang="en-US" dirty="0"/>
          </a:p>
        </p:txBody>
      </p:sp>
      <p:sp>
        <p:nvSpPr>
          <p:cNvPr id="6" name="Text Placeholder 5"/>
          <p:cNvSpPr>
            <a:spLocks noGrp="1"/>
          </p:cNvSpPr>
          <p:nvPr>
            <p:ph type="body" sz="quarter" idx="11"/>
          </p:nvPr>
        </p:nvSpPr>
        <p:spPr/>
        <p:txBody>
          <a:bodyPr/>
          <a:lstStyle/>
          <a:p>
            <a:r>
              <a:rPr lang="en-US" dirty="0" smtClean="0"/>
              <a:t>August 24, 2023</a:t>
            </a:r>
            <a:endParaRPr lang="en-US" dirty="0"/>
          </a:p>
        </p:txBody>
      </p:sp>
      <p:sp>
        <p:nvSpPr>
          <p:cNvPr id="3" name="TextBox 2"/>
          <p:cNvSpPr txBox="1"/>
          <p:nvPr/>
        </p:nvSpPr>
        <p:spPr>
          <a:xfrm>
            <a:off x="457200" y="1652337"/>
            <a:ext cx="8141368"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24325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BE4BA7-F370-E746-9A44-C4AAAA281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00" y="1230351"/>
            <a:ext cx="3200400" cy="3200400"/>
          </a:xfrm>
          <a:prstGeom prst="rect">
            <a:avLst/>
          </a:prstGeom>
        </p:spPr>
      </p:pic>
      <p:pic>
        <p:nvPicPr>
          <p:cNvPr id="9" name="Picture 8">
            <a:extLst>
              <a:ext uri="{FF2B5EF4-FFF2-40B4-BE49-F238E27FC236}">
                <a16:creationId xmlns:a16="http://schemas.microsoft.com/office/drawing/2014/main" id="{C8CCCBA7-CE06-614A-A17B-402870CAB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700" y="2578303"/>
            <a:ext cx="2787650" cy="1134349"/>
          </a:xfrm>
          <a:prstGeom prst="rect">
            <a:avLst/>
          </a:prstGeom>
        </p:spPr>
      </p:pic>
      <p:sp>
        <p:nvSpPr>
          <p:cNvPr id="10" name="TextBox 9">
            <a:extLst>
              <a:ext uri="{FF2B5EF4-FFF2-40B4-BE49-F238E27FC236}">
                <a16:creationId xmlns:a16="http://schemas.microsoft.com/office/drawing/2014/main" id="{C2FCCF53-C861-5940-B338-B9E4F46780B6}"/>
              </a:ext>
            </a:extLst>
          </p:cNvPr>
          <p:cNvSpPr txBox="1"/>
          <p:nvPr/>
        </p:nvSpPr>
        <p:spPr>
          <a:xfrm>
            <a:off x="3546050" y="1773904"/>
            <a:ext cx="2057400" cy="892552"/>
          </a:xfrm>
          <a:prstGeom prst="rect">
            <a:avLst/>
          </a:prstGeom>
          <a:noFill/>
        </p:spPr>
        <p:txBody>
          <a:bodyPr wrap="square" rtlCol="0">
            <a:spAutoFit/>
          </a:bodyPr>
          <a:lstStyle/>
          <a:p>
            <a:r>
              <a:rPr lang="en-US" sz="5200" b="1" dirty="0">
                <a:latin typeface="+mj-lt"/>
              </a:rPr>
              <a:t>One</a:t>
            </a:r>
          </a:p>
        </p:txBody>
      </p:sp>
      <p:cxnSp>
        <p:nvCxnSpPr>
          <p:cNvPr id="12" name="Straight Connector 11">
            <a:extLst>
              <a:ext uri="{FF2B5EF4-FFF2-40B4-BE49-F238E27FC236}">
                <a16:creationId xmlns:a16="http://schemas.microsoft.com/office/drawing/2014/main" id="{83278F9B-F90F-F640-97DC-C999650E5578}"/>
              </a:ext>
            </a:extLst>
          </p:cNvPr>
          <p:cNvCxnSpPr/>
          <p:nvPr/>
        </p:nvCxnSpPr>
        <p:spPr>
          <a:xfrm>
            <a:off x="6779786" y="1868749"/>
            <a:ext cx="0" cy="1923604"/>
          </a:xfrm>
          <a:prstGeom prst="line">
            <a:avLst/>
          </a:prstGeom>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151A7673-2FDE-3344-8DF6-99542E27331B}"/>
              </a:ext>
            </a:extLst>
          </p:cNvPr>
          <p:cNvSpPr txBox="1"/>
          <p:nvPr/>
        </p:nvSpPr>
        <p:spPr>
          <a:xfrm>
            <a:off x="7252368" y="1007082"/>
            <a:ext cx="4304502" cy="4093428"/>
          </a:xfrm>
          <a:prstGeom prst="rect">
            <a:avLst/>
          </a:prstGeom>
          <a:noFill/>
        </p:spPr>
        <p:txBody>
          <a:bodyPr wrap="square" rtlCol="0">
            <a:spAutoFit/>
          </a:bodyPr>
          <a:lstStyle/>
          <a:p>
            <a:pPr lvl="0"/>
            <a:r>
              <a:rPr lang="en-US" sz="2200" b="1" i="1" dirty="0">
                <a:solidFill>
                  <a:schemeClr val="accent1"/>
                </a:solidFill>
              </a:rPr>
              <a:t>Growth</a:t>
            </a:r>
            <a:r>
              <a:rPr lang="en-US" sz="2200" dirty="0"/>
              <a:t>, especially among ambulatory care services as well as faster growth on the research side</a:t>
            </a:r>
            <a:r>
              <a:rPr lang="en-US" sz="2000" dirty="0"/>
              <a:t/>
            </a:r>
            <a:br>
              <a:rPr lang="en-US" sz="2000" dirty="0"/>
            </a:br>
            <a:endParaRPr lang="en-US" sz="2000" dirty="0"/>
          </a:p>
          <a:p>
            <a:pPr lvl="0"/>
            <a:r>
              <a:rPr lang="en-US" sz="2200" b="1" i="1" dirty="0">
                <a:solidFill>
                  <a:schemeClr val="accent1"/>
                </a:solidFill>
              </a:rPr>
              <a:t>Transformation</a:t>
            </a:r>
            <a:r>
              <a:rPr lang="en-US" sz="2200" dirty="0"/>
              <a:t> to serve the needs of the healthcare marketplace of the future</a:t>
            </a:r>
          </a:p>
          <a:p>
            <a:pPr lvl="0"/>
            <a:endParaRPr lang="en-US" sz="2000" dirty="0"/>
          </a:p>
          <a:p>
            <a:pPr lvl="0"/>
            <a:r>
              <a:rPr lang="en-US" sz="2200" b="1" i="1" dirty="0">
                <a:solidFill>
                  <a:schemeClr val="accent1"/>
                </a:solidFill>
              </a:rPr>
              <a:t>Excellence</a:t>
            </a:r>
            <a:r>
              <a:rPr lang="en-US" sz="2200" b="1" i="1" dirty="0"/>
              <a:t> </a:t>
            </a:r>
            <a:r>
              <a:rPr lang="en-US" sz="2200" dirty="0"/>
              <a:t>in everything we do, validated by national rankings; clinical success is our lifeblood</a:t>
            </a:r>
          </a:p>
        </p:txBody>
      </p:sp>
    </p:spTree>
    <p:extLst>
      <p:ext uri="{BB962C8B-B14F-4D97-AF65-F5344CB8AC3E}">
        <p14:creationId xmlns:p14="http://schemas.microsoft.com/office/powerpoint/2010/main" val="2879951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smtClean="0"/>
              <a:t>Robbie Brown</a:t>
            </a:r>
            <a:r>
              <a:rPr lang="en-US" sz="3600" dirty="0"/>
              <a:t/>
            </a:r>
            <a:br>
              <a:rPr lang="en-US" sz="3600" dirty="0"/>
            </a:br>
            <a:r>
              <a:rPr lang="en-US" sz="3600" dirty="0"/>
              <a:t>Director of Strategic Sourcing, Non-Clinical </a:t>
            </a:r>
          </a:p>
        </p:txBody>
      </p:sp>
      <p:sp>
        <p:nvSpPr>
          <p:cNvPr id="3" name="Slide Number Placeholder 2"/>
          <p:cNvSpPr>
            <a:spLocks noGrp="1"/>
          </p:cNvSpPr>
          <p:nvPr>
            <p:ph type="sldNum" sz="quarter" idx="4294967295"/>
          </p:nvPr>
        </p:nvSpPr>
        <p:spPr>
          <a:xfrm>
            <a:off x="10982325" y="6556375"/>
            <a:ext cx="1209675" cy="301625"/>
          </a:xfrm>
        </p:spPr>
        <p:txBody>
          <a:bodyPr/>
          <a:lstStyle/>
          <a:p>
            <a:pPr>
              <a:defRPr/>
            </a:pPr>
            <a:fld id="{8E376C17-02CD-47F7-84D0-EC7C5B0DAEE1}" type="slidenum">
              <a:rPr lang="en-US" smtClean="0">
                <a:solidFill>
                  <a:srgbClr val="D6D6D0"/>
                </a:solidFill>
              </a:rPr>
              <a:pPr>
                <a:defRPr/>
              </a:pPr>
              <a:t>100</a:t>
            </a:fld>
            <a:endParaRPr lang="en-US" dirty="0">
              <a:solidFill>
                <a:srgbClr val="D6D6D0"/>
              </a:solidFill>
            </a:endParaRPr>
          </a:p>
        </p:txBody>
      </p:sp>
    </p:spTree>
    <p:extLst>
      <p:ext uri="{BB962C8B-B14F-4D97-AF65-F5344CB8AC3E}">
        <p14:creationId xmlns:p14="http://schemas.microsoft.com/office/powerpoint/2010/main" val="29157800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3">
            <a:extLst>
              <a:ext uri="{FF2B5EF4-FFF2-40B4-BE49-F238E27FC236}">
                <a16:creationId xmlns:a16="http://schemas.microsoft.com/office/drawing/2014/main" id="{EF4B5658-0BD8-451E-8939-F297C2E86116}"/>
              </a:ext>
            </a:extLst>
          </p:cNvPr>
          <p:cNvSpPr>
            <a:spLocks noGrp="1"/>
          </p:cNvSpPr>
          <p:nvPr>
            <p:ph type="title"/>
          </p:nvPr>
        </p:nvSpPr>
        <p:spPr>
          <a:xfrm>
            <a:off x="508000" y="279401"/>
            <a:ext cx="10972800" cy="867833"/>
          </a:xfrm>
        </p:spPr>
        <p:txBody>
          <a:bodyPr/>
          <a:lstStyle/>
          <a:p>
            <a:r>
              <a:rPr lang="en-US" dirty="0"/>
              <a:t>Non-Clinical Sourcing Team</a:t>
            </a:r>
          </a:p>
        </p:txBody>
      </p:sp>
      <p:sp>
        <p:nvSpPr>
          <p:cNvPr id="7" name="TextBox 6">
            <a:extLst>
              <a:ext uri="{FF2B5EF4-FFF2-40B4-BE49-F238E27FC236}">
                <a16:creationId xmlns:a16="http://schemas.microsoft.com/office/drawing/2014/main" id="{E3C6031F-592D-485A-8151-BE506875D322}"/>
              </a:ext>
            </a:extLst>
          </p:cNvPr>
          <p:cNvSpPr txBox="1"/>
          <p:nvPr/>
        </p:nvSpPr>
        <p:spPr>
          <a:xfrm>
            <a:off x="5813489" y="1290739"/>
            <a:ext cx="3893376" cy="625877"/>
          </a:xfrm>
          <a:prstGeom prst="rect">
            <a:avLst/>
          </a:prstGeom>
          <a:noFill/>
        </p:spPr>
        <p:txBody>
          <a:bodyPr wrap="square" rtlCol="0">
            <a:spAutoFit/>
          </a:bodyPr>
          <a:lstStyle/>
          <a:p>
            <a:r>
              <a:rPr lang="en-US" sz="1867" dirty="0"/>
              <a:t>Robbie Brown</a:t>
            </a:r>
          </a:p>
          <a:p>
            <a:r>
              <a:rPr lang="en-US" sz="1600" dirty="0"/>
              <a:t>Director, Strategic Sourcing Non-Clinical</a:t>
            </a:r>
          </a:p>
        </p:txBody>
      </p:sp>
      <p:sp>
        <p:nvSpPr>
          <p:cNvPr id="8" name="TextBox 7">
            <a:extLst>
              <a:ext uri="{FF2B5EF4-FFF2-40B4-BE49-F238E27FC236}">
                <a16:creationId xmlns:a16="http://schemas.microsoft.com/office/drawing/2014/main" id="{89A4C49F-4CDB-43EC-A7F3-04BB99B8108B}"/>
              </a:ext>
            </a:extLst>
          </p:cNvPr>
          <p:cNvSpPr txBox="1"/>
          <p:nvPr/>
        </p:nvSpPr>
        <p:spPr>
          <a:xfrm>
            <a:off x="8306257" y="2279776"/>
            <a:ext cx="2801216" cy="1405641"/>
          </a:xfrm>
          <a:prstGeom prst="rect">
            <a:avLst/>
          </a:prstGeom>
          <a:noFill/>
        </p:spPr>
        <p:txBody>
          <a:bodyPr wrap="square" rtlCol="0">
            <a:spAutoFit/>
          </a:bodyPr>
          <a:lstStyle/>
          <a:p>
            <a:r>
              <a:rPr lang="en-US" sz="1867" dirty="0"/>
              <a:t>Lara Rodrigues Christmann</a:t>
            </a:r>
          </a:p>
          <a:p>
            <a:r>
              <a:rPr lang="en-US" sz="1600" dirty="0"/>
              <a:t>Sourcing Category Leader</a:t>
            </a:r>
          </a:p>
          <a:p>
            <a:pPr marL="228594" indent="-228594">
              <a:buFont typeface="Arial" panose="020B0604020202020204" pitchFamily="34" charset="0"/>
              <a:buChar char="•"/>
            </a:pPr>
            <a:r>
              <a:rPr lang="en-US" sz="1600" dirty="0"/>
              <a:t>Revenue Cycle</a:t>
            </a:r>
          </a:p>
          <a:p>
            <a:pPr marL="228594" indent="-228594">
              <a:buFont typeface="Arial" panose="020B0604020202020204" pitchFamily="34" charset="0"/>
              <a:buChar char="•"/>
            </a:pPr>
            <a:r>
              <a:rPr lang="en-US" sz="1600" dirty="0"/>
              <a:t>Clinical IT System</a:t>
            </a:r>
          </a:p>
        </p:txBody>
      </p:sp>
      <p:sp>
        <p:nvSpPr>
          <p:cNvPr id="9" name="TextBox 8">
            <a:extLst>
              <a:ext uri="{FF2B5EF4-FFF2-40B4-BE49-F238E27FC236}">
                <a16:creationId xmlns:a16="http://schemas.microsoft.com/office/drawing/2014/main" id="{B23F629D-E530-4DEF-BA5F-3F240ABAE2AF}"/>
              </a:ext>
            </a:extLst>
          </p:cNvPr>
          <p:cNvSpPr txBox="1"/>
          <p:nvPr/>
        </p:nvSpPr>
        <p:spPr>
          <a:xfrm>
            <a:off x="2255561" y="2279776"/>
            <a:ext cx="2546559" cy="2103204"/>
          </a:xfrm>
          <a:prstGeom prst="rect">
            <a:avLst/>
          </a:prstGeom>
          <a:noFill/>
        </p:spPr>
        <p:txBody>
          <a:bodyPr wrap="square" rtlCol="0">
            <a:spAutoFit/>
          </a:bodyPr>
          <a:lstStyle/>
          <a:p>
            <a:r>
              <a:rPr lang="en-US" sz="1867" dirty="0"/>
              <a:t>Allison Ross</a:t>
            </a:r>
          </a:p>
          <a:p>
            <a:r>
              <a:rPr lang="en-US" sz="1600" dirty="0"/>
              <a:t>Sourcing Category Leader</a:t>
            </a:r>
          </a:p>
          <a:p>
            <a:pPr marL="228594" indent="-228594">
              <a:buFont typeface="Arial" panose="020B0604020202020204" pitchFamily="34" charset="0"/>
              <a:buChar char="•"/>
            </a:pPr>
            <a:r>
              <a:rPr lang="en-US" sz="1600" dirty="0"/>
              <a:t>HR</a:t>
            </a:r>
          </a:p>
          <a:p>
            <a:pPr marL="228594" indent="-228594">
              <a:buFont typeface="Arial" panose="020B0604020202020204" pitchFamily="34" charset="0"/>
              <a:buChar char="•"/>
            </a:pPr>
            <a:r>
              <a:rPr lang="en-US" sz="1600" dirty="0"/>
              <a:t>Marketing</a:t>
            </a:r>
          </a:p>
          <a:p>
            <a:pPr marL="228594" indent="-228594">
              <a:buFont typeface="Arial" panose="020B0604020202020204" pitchFamily="34" charset="0"/>
              <a:buChar char="•"/>
            </a:pPr>
            <a:r>
              <a:rPr lang="en-US" sz="1600" dirty="0"/>
              <a:t>Supply Chain</a:t>
            </a:r>
          </a:p>
          <a:p>
            <a:pPr marL="228594" indent="-228594">
              <a:buFont typeface="Arial" panose="020B0604020202020204" pitchFamily="34" charset="0"/>
              <a:buChar char="•"/>
            </a:pPr>
            <a:r>
              <a:rPr lang="en-US" sz="1600" dirty="0"/>
              <a:t>Print Services</a:t>
            </a:r>
          </a:p>
          <a:p>
            <a:endParaRPr lang="en-US" sz="1600" dirty="0"/>
          </a:p>
        </p:txBody>
      </p:sp>
      <p:sp>
        <p:nvSpPr>
          <p:cNvPr id="10" name="TextBox 9">
            <a:extLst>
              <a:ext uri="{FF2B5EF4-FFF2-40B4-BE49-F238E27FC236}">
                <a16:creationId xmlns:a16="http://schemas.microsoft.com/office/drawing/2014/main" id="{27B01C09-1119-4AB6-8940-D16DD725F8A1}"/>
              </a:ext>
            </a:extLst>
          </p:cNvPr>
          <p:cNvSpPr txBox="1"/>
          <p:nvPr/>
        </p:nvSpPr>
        <p:spPr>
          <a:xfrm>
            <a:off x="8306257" y="4063643"/>
            <a:ext cx="2801216" cy="625877"/>
          </a:xfrm>
          <a:prstGeom prst="rect">
            <a:avLst/>
          </a:prstGeom>
          <a:noFill/>
        </p:spPr>
        <p:txBody>
          <a:bodyPr wrap="square" rtlCol="0">
            <a:spAutoFit/>
          </a:bodyPr>
          <a:lstStyle/>
          <a:p>
            <a:r>
              <a:rPr lang="en-US" sz="1867" dirty="0"/>
              <a:t>Melissa Maximoff</a:t>
            </a:r>
          </a:p>
          <a:p>
            <a:r>
              <a:rPr lang="en-US" sz="1600" dirty="0"/>
              <a:t>Sourcing Analyst</a:t>
            </a:r>
          </a:p>
        </p:txBody>
      </p:sp>
      <p:sp>
        <p:nvSpPr>
          <p:cNvPr id="11" name="TextBox 10">
            <a:extLst>
              <a:ext uri="{FF2B5EF4-FFF2-40B4-BE49-F238E27FC236}">
                <a16:creationId xmlns:a16="http://schemas.microsoft.com/office/drawing/2014/main" id="{13A155EC-0913-41AB-8722-23E1F5FB15E8}"/>
              </a:ext>
            </a:extLst>
          </p:cNvPr>
          <p:cNvSpPr txBox="1"/>
          <p:nvPr/>
        </p:nvSpPr>
        <p:spPr>
          <a:xfrm>
            <a:off x="2326968" y="4156400"/>
            <a:ext cx="2801216" cy="1610762"/>
          </a:xfrm>
          <a:prstGeom prst="rect">
            <a:avLst/>
          </a:prstGeom>
          <a:noFill/>
        </p:spPr>
        <p:txBody>
          <a:bodyPr wrap="square" rtlCol="0">
            <a:spAutoFit/>
          </a:bodyPr>
          <a:lstStyle/>
          <a:p>
            <a:r>
              <a:rPr lang="en-US" sz="1867" dirty="0"/>
              <a:t>Deona Hasimllari</a:t>
            </a:r>
          </a:p>
          <a:p>
            <a:r>
              <a:rPr lang="en-US" sz="1600" dirty="0"/>
              <a:t>Sourcing Category Leader</a:t>
            </a:r>
          </a:p>
          <a:p>
            <a:pPr marL="228594" indent="-228594">
              <a:buFont typeface="Arial" panose="020B0604020202020204" pitchFamily="34" charset="0"/>
              <a:buChar char="•"/>
            </a:pPr>
            <a:r>
              <a:rPr lang="en-US" sz="1600" dirty="0"/>
              <a:t>Support Services</a:t>
            </a:r>
          </a:p>
          <a:p>
            <a:pPr marL="228594" indent="-228594">
              <a:buFont typeface="Arial" panose="020B0604020202020204" pitchFamily="34" charset="0"/>
              <a:buChar char="•"/>
            </a:pPr>
            <a:r>
              <a:rPr lang="en-US" sz="1600" dirty="0"/>
              <a:t>Facilities</a:t>
            </a:r>
          </a:p>
          <a:p>
            <a:pPr marL="228594" indent="-228594">
              <a:buFont typeface="Arial" panose="020B0604020202020204" pitchFamily="34" charset="0"/>
              <a:buChar char="•"/>
            </a:pPr>
            <a:r>
              <a:rPr lang="en-US" sz="1600" dirty="0"/>
              <a:t>IT Staffing</a:t>
            </a:r>
          </a:p>
          <a:p>
            <a:endParaRPr lang="en-US" sz="1600" dirty="0"/>
          </a:p>
        </p:txBody>
      </p:sp>
      <p:pic>
        <p:nvPicPr>
          <p:cNvPr id="12" name="Picture 11">
            <a:extLst>
              <a:ext uri="{FF2B5EF4-FFF2-40B4-BE49-F238E27FC236}">
                <a16:creationId xmlns:a16="http://schemas.microsoft.com/office/drawing/2014/main" id="{66060C10-1CC5-4996-AAEE-372681526987}"/>
              </a:ext>
            </a:extLst>
          </p:cNvPr>
          <p:cNvPicPr>
            <a:picLocks noChangeAspect="1"/>
          </p:cNvPicPr>
          <p:nvPr/>
        </p:nvPicPr>
        <p:blipFill>
          <a:blip r:embed="rId2"/>
          <a:stretch>
            <a:fillRect/>
          </a:stretch>
        </p:blipFill>
        <p:spPr>
          <a:xfrm>
            <a:off x="638945" y="2255875"/>
            <a:ext cx="1591148" cy="1604244"/>
          </a:xfrm>
          <a:prstGeom prst="rect">
            <a:avLst/>
          </a:prstGeom>
        </p:spPr>
      </p:pic>
      <p:pic>
        <p:nvPicPr>
          <p:cNvPr id="13" name="Picture 12">
            <a:extLst>
              <a:ext uri="{FF2B5EF4-FFF2-40B4-BE49-F238E27FC236}">
                <a16:creationId xmlns:a16="http://schemas.microsoft.com/office/drawing/2014/main" id="{6E55C86F-12C8-41C5-BD05-7F77767E3175}"/>
              </a:ext>
            </a:extLst>
          </p:cNvPr>
          <p:cNvPicPr>
            <a:picLocks noChangeAspect="1"/>
          </p:cNvPicPr>
          <p:nvPr/>
        </p:nvPicPr>
        <p:blipFill>
          <a:blip r:embed="rId3"/>
          <a:stretch>
            <a:fillRect/>
          </a:stretch>
        </p:blipFill>
        <p:spPr>
          <a:xfrm>
            <a:off x="639093" y="4055177"/>
            <a:ext cx="1610791" cy="1604244"/>
          </a:xfrm>
          <a:prstGeom prst="rect">
            <a:avLst/>
          </a:prstGeom>
        </p:spPr>
      </p:pic>
      <p:pic>
        <p:nvPicPr>
          <p:cNvPr id="14" name="Picture 13">
            <a:extLst>
              <a:ext uri="{FF2B5EF4-FFF2-40B4-BE49-F238E27FC236}">
                <a16:creationId xmlns:a16="http://schemas.microsoft.com/office/drawing/2014/main" id="{55FE29FE-93D4-4F6D-81C9-59DA4DCA5317}"/>
              </a:ext>
            </a:extLst>
          </p:cNvPr>
          <p:cNvPicPr>
            <a:picLocks noChangeAspect="1"/>
          </p:cNvPicPr>
          <p:nvPr/>
        </p:nvPicPr>
        <p:blipFill>
          <a:blip r:embed="rId4"/>
          <a:stretch>
            <a:fillRect/>
          </a:stretch>
        </p:blipFill>
        <p:spPr>
          <a:xfrm>
            <a:off x="4507033" y="1069172"/>
            <a:ext cx="1370611" cy="1532032"/>
          </a:xfrm>
          <a:prstGeom prst="rect">
            <a:avLst/>
          </a:prstGeom>
        </p:spPr>
      </p:pic>
      <p:pic>
        <p:nvPicPr>
          <p:cNvPr id="15" name="Picture 14">
            <a:extLst>
              <a:ext uri="{FF2B5EF4-FFF2-40B4-BE49-F238E27FC236}">
                <a16:creationId xmlns:a16="http://schemas.microsoft.com/office/drawing/2014/main" id="{495CD642-92E8-4C2C-B23F-2BDF7ABB7A42}"/>
              </a:ext>
            </a:extLst>
          </p:cNvPr>
          <p:cNvPicPr>
            <a:picLocks noChangeAspect="1"/>
          </p:cNvPicPr>
          <p:nvPr/>
        </p:nvPicPr>
        <p:blipFill>
          <a:blip r:embed="rId5"/>
          <a:stretch>
            <a:fillRect/>
          </a:stretch>
        </p:blipFill>
        <p:spPr>
          <a:xfrm>
            <a:off x="6652388" y="2255874"/>
            <a:ext cx="1474992" cy="1604244"/>
          </a:xfrm>
          <a:prstGeom prst="rect">
            <a:avLst/>
          </a:prstGeom>
        </p:spPr>
      </p:pic>
      <p:pic>
        <p:nvPicPr>
          <p:cNvPr id="16" name="Picture 15">
            <a:extLst>
              <a:ext uri="{FF2B5EF4-FFF2-40B4-BE49-F238E27FC236}">
                <a16:creationId xmlns:a16="http://schemas.microsoft.com/office/drawing/2014/main" id="{B560875F-30B3-4827-8B21-EA33FB771E20}"/>
              </a:ext>
            </a:extLst>
          </p:cNvPr>
          <p:cNvPicPr>
            <a:picLocks noChangeAspect="1"/>
          </p:cNvPicPr>
          <p:nvPr/>
        </p:nvPicPr>
        <p:blipFill>
          <a:blip r:embed="rId6"/>
          <a:stretch>
            <a:fillRect/>
          </a:stretch>
        </p:blipFill>
        <p:spPr>
          <a:xfrm>
            <a:off x="6652389" y="4055176"/>
            <a:ext cx="1474991" cy="1559560"/>
          </a:xfrm>
          <a:prstGeom prst="rect">
            <a:avLst/>
          </a:prstGeom>
        </p:spPr>
      </p:pic>
    </p:spTree>
    <p:extLst>
      <p:ext uri="{BB962C8B-B14F-4D97-AF65-F5344CB8AC3E}">
        <p14:creationId xmlns:p14="http://schemas.microsoft.com/office/powerpoint/2010/main" val="20032680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92BFD19-38A9-40B1-BCB3-CDFB3AD2C753}"/>
              </a:ext>
            </a:extLst>
          </p:cNvPr>
          <p:cNvGraphicFramePr/>
          <p:nvPr>
            <p:extLst/>
          </p:nvPr>
        </p:nvGraphicFramePr>
        <p:xfrm>
          <a:off x="1016000" y="990600"/>
          <a:ext cx="101600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3033CA61-B8CD-42C8-B694-A7A5E9445DA6}"/>
              </a:ext>
            </a:extLst>
          </p:cNvPr>
          <p:cNvSpPr>
            <a:spLocks noGrp="1"/>
          </p:cNvSpPr>
          <p:nvPr>
            <p:ph type="title"/>
          </p:nvPr>
        </p:nvSpPr>
        <p:spPr>
          <a:xfrm>
            <a:off x="225777" y="224368"/>
            <a:ext cx="10972800" cy="867833"/>
          </a:xfrm>
        </p:spPr>
        <p:txBody>
          <a:bodyPr/>
          <a:lstStyle/>
          <a:p>
            <a:r>
              <a:rPr lang="en-US" dirty="0"/>
              <a:t>Value Analysis Teams/ Departments</a:t>
            </a:r>
          </a:p>
        </p:txBody>
      </p:sp>
    </p:spTree>
    <p:extLst>
      <p:ext uri="{BB962C8B-B14F-4D97-AF65-F5344CB8AC3E}">
        <p14:creationId xmlns:p14="http://schemas.microsoft.com/office/powerpoint/2010/main" val="14852408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E3AEA20-F6DC-4595-ABEC-CC00D8556618}"/>
              </a:ext>
            </a:extLst>
          </p:cNvPr>
          <p:cNvSpPr txBox="1">
            <a:spLocks/>
          </p:cNvSpPr>
          <p:nvPr/>
        </p:nvSpPr>
        <p:spPr>
          <a:xfrm>
            <a:off x="11379200" y="6620934"/>
            <a:ext cx="812800" cy="234951"/>
          </a:xfrm>
          <a:prstGeom prst="rect">
            <a:avLst/>
          </a:prstGeom>
        </p:spPr>
        <p:txBody>
          <a:bodyPr vert="horz" lIns="121920" tIns="121920" rIns="121920" bIns="365760" rtlCol="0">
            <a:noAutofit/>
          </a:bodyPr>
          <a:lstStyle>
            <a:lvl1pPr marL="261938" indent="-255985" algn="l" defTabSz="685800" rtl="0" eaLnBrk="1" latinLnBrk="0" hangingPunct="1">
              <a:lnSpc>
                <a:spcPct val="100000"/>
              </a:lnSpc>
              <a:spcBef>
                <a:spcPts val="900"/>
              </a:spcBef>
              <a:buClr>
                <a:srgbClr val="800000"/>
              </a:buClr>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517922" indent="-261938"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2250" kern="1200">
                <a:solidFill>
                  <a:schemeClr val="tx1"/>
                </a:solidFill>
                <a:latin typeface="Arial" panose="020B0604020202020204" pitchFamily="34" charset="0"/>
                <a:ea typeface="+mn-ea"/>
                <a:cs typeface="Arial" panose="020B0604020202020204" pitchFamily="34" charset="0"/>
              </a:defRPr>
            </a:lvl2pPr>
            <a:lvl3pPr marL="815579" indent="-303610"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2100" kern="1200">
                <a:solidFill>
                  <a:schemeClr val="tx1"/>
                </a:solidFill>
                <a:latin typeface="Arial" panose="020B0604020202020204" pitchFamily="34" charset="0"/>
                <a:ea typeface="+mn-ea"/>
                <a:cs typeface="Arial" panose="020B0604020202020204" pitchFamily="34" charset="0"/>
              </a:defRPr>
            </a:lvl3pPr>
            <a:lvl4pPr marL="1119188" indent="-255985"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1950" kern="1200">
                <a:solidFill>
                  <a:schemeClr val="tx1"/>
                </a:solidFill>
                <a:latin typeface="Arial" panose="020B0604020202020204" pitchFamily="34" charset="0"/>
                <a:ea typeface="+mn-ea"/>
                <a:cs typeface="Arial" panose="020B0604020202020204" pitchFamily="34" charset="0"/>
              </a:defRPr>
            </a:lvl4pPr>
            <a:lvl5pPr marL="1375172" indent="-261938" algn="l" defTabSz="685800" rtl="0" eaLnBrk="1" latinLnBrk="0" hangingPunct="1">
              <a:lnSpc>
                <a:spcPct val="100000"/>
              </a:lnSpc>
              <a:spcBef>
                <a:spcPts val="225"/>
              </a:spcBef>
              <a:buClr>
                <a:srgbClr val="800000"/>
              </a:buClr>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endParaRPr lang="en-US" sz="3200" dirty="0"/>
          </a:p>
        </p:txBody>
      </p:sp>
      <p:pic>
        <p:nvPicPr>
          <p:cNvPr id="3" name="Picture 2">
            <a:extLst>
              <a:ext uri="{FF2B5EF4-FFF2-40B4-BE49-F238E27FC236}">
                <a16:creationId xmlns:a16="http://schemas.microsoft.com/office/drawing/2014/main" id="{A5DD01D6-87E3-4CD3-90E4-989D22DA3004}"/>
              </a:ext>
            </a:extLst>
          </p:cNvPr>
          <p:cNvPicPr>
            <a:picLocks noChangeAspect="1"/>
          </p:cNvPicPr>
          <p:nvPr/>
        </p:nvPicPr>
        <p:blipFill>
          <a:blip r:embed="rId2"/>
          <a:stretch>
            <a:fillRect/>
          </a:stretch>
        </p:blipFill>
        <p:spPr>
          <a:xfrm>
            <a:off x="2274580" y="3078929"/>
            <a:ext cx="2442083" cy="795647"/>
          </a:xfrm>
          <a:prstGeom prst="rect">
            <a:avLst/>
          </a:prstGeom>
        </p:spPr>
      </p:pic>
      <p:pic>
        <p:nvPicPr>
          <p:cNvPr id="4" name="Picture 3">
            <a:extLst>
              <a:ext uri="{FF2B5EF4-FFF2-40B4-BE49-F238E27FC236}">
                <a16:creationId xmlns:a16="http://schemas.microsoft.com/office/drawing/2014/main" id="{B6B8A76A-AF0B-4D5E-AB74-6A27573116BA}"/>
              </a:ext>
            </a:extLst>
          </p:cNvPr>
          <p:cNvPicPr>
            <a:picLocks/>
          </p:cNvPicPr>
          <p:nvPr/>
        </p:nvPicPr>
        <p:blipFill>
          <a:blip r:embed="rId3"/>
          <a:stretch>
            <a:fillRect/>
          </a:stretch>
        </p:blipFill>
        <p:spPr>
          <a:xfrm>
            <a:off x="4023360" y="2257552"/>
            <a:ext cx="2072640" cy="768096"/>
          </a:xfrm>
          <a:prstGeom prst="rect">
            <a:avLst/>
          </a:prstGeom>
        </p:spPr>
      </p:pic>
      <p:pic>
        <p:nvPicPr>
          <p:cNvPr id="5" name="Picture 4">
            <a:extLst>
              <a:ext uri="{FF2B5EF4-FFF2-40B4-BE49-F238E27FC236}">
                <a16:creationId xmlns:a16="http://schemas.microsoft.com/office/drawing/2014/main" id="{30047A1C-86E3-41FD-83E4-490C9764C24A}"/>
              </a:ext>
            </a:extLst>
          </p:cNvPr>
          <p:cNvPicPr>
            <a:picLocks/>
          </p:cNvPicPr>
          <p:nvPr/>
        </p:nvPicPr>
        <p:blipFill>
          <a:blip r:embed="rId4"/>
          <a:stretch>
            <a:fillRect/>
          </a:stretch>
        </p:blipFill>
        <p:spPr>
          <a:xfrm>
            <a:off x="4739753" y="3476752"/>
            <a:ext cx="2072640" cy="768096"/>
          </a:xfrm>
          <a:prstGeom prst="rect">
            <a:avLst/>
          </a:prstGeom>
        </p:spPr>
      </p:pic>
      <p:pic>
        <p:nvPicPr>
          <p:cNvPr id="6" name="Picture 5">
            <a:extLst>
              <a:ext uri="{FF2B5EF4-FFF2-40B4-BE49-F238E27FC236}">
                <a16:creationId xmlns:a16="http://schemas.microsoft.com/office/drawing/2014/main" id="{CBFC4831-F9E1-4B6D-A568-B614007E3DB8}"/>
              </a:ext>
            </a:extLst>
          </p:cNvPr>
          <p:cNvPicPr>
            <a:picLocks/>
          </p:cNvPicPr>
          <p:nvPr/>
        </p:nvPicPr>
        <p:blipFill>
          <a:blip r:embed="rId5"/>
          <a:stretch>
            <a:fillRect/>
          </a:stretch>
        </p:blipFill>
        <p:spPr>
          <a:xfrm>
            <a:off x="2459301" y="4083304"/>
            <a:ext cx="2072640" cy="768096"/>
          </a:xfrm>
          <a:prstGeom prst="rect">
            <a:avLst/>
          </a:prstGeom>
        </p:spPr>
      </p:pic>
      <p:pic>
        <p:nvPicPr>
          <p:cNvPr id="7" name="Picture 6">
            <a:extLst>
              <a:ext uri="{FF2B5EF4-FFF2-40B4-BE49-F238E27FC236}">
                <a16:creationId xmlns:a16="http://schemas.microsoft.com/office/drawing/2014/main" id="{8DCF3B6F-8C8D-48CD-806E-A8F4C3746168}"/>
              </a:ext>
            </a:extLst>
          </p:cNvPr>
          <p:cNvPicPr>
            <a:picLocks/>
          </p:cNvPicPr>
          <p:nvPr/>
        </p:nvPicPr>
        <p:blipFill>
          <a:blip r:embed="rId6"/>
          <a:stretch>
            <a:fillRect/>
          </a:stretch>
        </p:blipFill>
        <p:spPr>
          <a:xfrm>
            <a:off x="178849" y="3476752"/>
            <a:ext cx="2072640" cy="768096"/>
          </a:xfrm>
          <a:prstGeom prst="rect">
            <a:avLst/>
          </a:prstGeom>
        </p:spPr>
      </p:pic>
      <p:pic>
        <p:nvPicPr>
          <p:cNvPr id="8" name="Picture 7">
            <a:extLst>
              <a:ext uri="{FF2B5EF4-FFF2-40B4-BE49-F238E27FC236}">
                <a16:creationId xmlns:a16="http://schemas.microsoft.com/office/drawing/2014/main" id="{96E73D7E-6510-4FB1-AB43-B10A5F5900B7}"/>
              </a:ext>
            </a:extLst>
          </p:cNvPr>
          <p:cNvPicPr>
            <a:picLocks/>
          </p:cNvPicPr>
          <p:nvPr/>
        </p:nvPicPr>
        <p:blipFill>
          <a:blip r:embed="rId7"/>
          <a:stretch>
            <a:fillRect/>
          </a:stretch>
        </p:blipFill>
        <p:spPr>
          <a:xfrm>
            <a:off x="1016000" y="2257552"/>
            <a:ext cx="2072640" cy="768096"/>
          </a:xfrm>
          <a:prstGeom prst="rect">
            <a:avLst/>
          </a:prstGeom>
        </p:spPr>
      </p:pic>
      <p:sp>
        <p:nvSpPr>
          <p:cNvPr id="9" name="TextBox 8">
            <a:extLst>
              <a:ext uri="{FF2B5EF4-FFF2-40B4-BE49-F238E27FC236}">
                <a16:creationId xmlns:a16="http://schemas.microsoft.com/office/drawing/2014/main" id="{29A34FF4-9699-49BF-AFD7-4EA2C301986B}"/>
              </a:ext>
            </a:extLst>
          </p:cNvPr>
          <p:cNvSpPr txBox="1"/>
          <p:nvPr/>
        </p:nvSpPr>
        <p:spPr>
          <a:xfrm>
            <a:off x="6908801" y="1193801"/>
            <a:ext cx="5104351" cy="4894417"/>
          </a:xfrm>
          <a:prstGeom prst="rect">
            <a:avLst/>
          </a:prstGeom>
          <a:noFill/>
        </p:spPr>
        <p:txBody>
          <a:bodyPr wrap="square" rtlCol="0">
            <a:spAutoFit/>
          </a:bodyPr>
          <a:lstStyle/>
          <a:p>
            <a:pPr lvl="0"/>
            <a:r>
              <a:rPr lang="en-US" sz="1867" b="1" dirty="0">
                <a:solidFill>
                  <a:srgbClr val="800000"/>
                </a:solidFill>
                <a:latin typeface="Arial"/>
              </a:rPr>
              <a:t>Margin Improvement – </a:t>
            </a:r>
            <a:r>
              <a:rPr lang="en-US" sz="1867" dirty="0">
                <a:solidFill>
                  <a:srgbClr val="000000"/>
                </a:solidFill>
                <a:latin typeface="Arial"/>
              </a:rPr>
              <a:t>Continue to execute strategies that reduce non-labor expenses to help support our system growth </a:t>
            </a:r>
          </a:p>
          <a:p>
            <a:endParaRPr lang="en-US" sz="1867" b="1" dirty="0">
              <a:solidFill>
                <a:schemeClr val="tx2"/>
              </a:solidFill>
              <a:latin typeface="+mj-lt"/>
            </a:endParaRPr>
          </a:p>
          <a:p>
            <a:r>
              <a:rPr lang="en-US" sz="1867" b="1" dirty="0">
                <a:solidFill>
                  <a:srgbClr val="800000"/>
                </a:solidFill>
                <a:latin typeface="Arial"/>
              </a:rPr>
              <a:t>Supporting Implementation of Enterprise</a:t>
            </a:r>
            <a:r>
              <a:rPr lang="en-US" sz="1867" b="1" dirty="0">
                <a:solidFill>
                  <a:schemeClr val="tx2"/>
                </a:solidFill>
                <a:latin typeface="+mj-lt"/>
              </a:rPr>
              <a:t> </a:t>
            </a:r>
            <a:r>
              <a:rPr lang="en-US" sz="1867" b="1" dirty="0">
                <a:solidFill>
                  <a:srgbClr val="800000"/>
                </a:solidFill>
                <a:latin typeface="Arial"/>
              </a:rPr>
              <a:t>Systems</a:t>
            </a:r>
            <a:r>
              <a:rPr lang="en-US" sz="1867" b="1" dirty="0">
                <a:solidFill>
                  <a:schemeClr val="tx2"/>
                </a:solidFill>
                <a:latin typeface="+mj-lt"/>
              </a:rPr>
              <a:t> – </a:t>
            </a:r>
            <a:r>
              <a:rPr lang="en-US" sz="1867" dirty="0">
                <a:latin typeface="+mj-lt"/>
              </a:rPr>
              <a:t>Implementation of single instance of key enterprise systems will enable the system to drive operational efficiencies</a:t>
            </a:r>
          </a:p>
          <a:p>
            <a:endParaRPr lang="en-US" sz="1867" b="1" dirty="0">
              <a:solidFill>
                <a:srgbClr val="800000"/>
              </a:solidFill>
              <a:latin typeface="Arial"/>
            </a:endParaRPr>
          </a:p>
          <a:p>
            <a:r>
              <a:rPr lang="en-US" sz="1867" b="1" dirty="0">
                <a:solidFill>
                  <a:srgbClr val="800000"/>
                </a:solidFill>
                <a:latin typeface="Arial"/>
              </a:rPr>
              <a:t>Continued Enablement of Shared Services  </a:t>
            </a:r>
            <a:r>
              <a:rPr lang="en-US" sz="1867" dirty="0">
                <a:latin typeface="+mj-lt"/>
              </a:rPr>
              <a:t>Expansion of shared services and best practices allow the system to provide a consistent experience for patients and staff</a:t>
            </a:r>
            <a:r>
              <a:rPr lang="en-US" sz="1867" b="1" dirty="0">
                <a:solidFill>
                  <a:schemeClr val="tx2"/>
                </a:solidFill>
                <a:latin typeface="+mj-lt"/>
              </a:rPr>
              <a:t> </a:t>
            </a:r>
          </a:p>
          <a:p>
            <a:endParaRPr lang="en-US" sz="2133" b="1" dirty="0">
              <a:solidFill>
                <a:schemeClr val="tx2"/>
              </a:solidFill>
              <a:latin typeface="+mj-lt"/>
            </a:endParaRPr>
          </a:p>
          <a:p>
            <a:endParaRPr lang="en-US" sz="2400" b="1" dirty="0">
              <a:solidFill>
                <a:schemeClr val="tx2"/>
              </a:solidFill>
              <a:latin typeface="+mj-lt"/>
            </a:endParaRPr>
          </a:p>
          <a:p>
            <a:pPr marL="380990" indent="-380990">
              <a:buFont typeface="Arial" panose="020B0604020202020204" pitchFamily="34" charset="0"/>
              <a:buChar char="•"/>
            </a:pPr>
            <a:endParaRPr lang="en-US" sz="2400" b="1" dirty="0">
              <a:solidFill>
                <a:schemeClr val="tx2"/>
              </a:solidFill>
              <a:latin typeface="+mj-lt"/>
            </a:endParaRPr>
          </a:p>
        </p:txBody>
      </p:sp>
      <p:sp>
        <p:nvSpPr>
          <p:cNvPr id="10" name="Title 1">
            <a:extLst>
              <a:ext uri="{FF2B5EF4-FFF2-40B4-BE49-F238E27FC236}">
                <a16:creationId xmlns:a16="http://schemas.microsoft.com/office/drawing/2014/main" id="{15F1D39D-35EE-42D2-945A-3FD23F2DCB4E}"/>
              </a:ext>
            </a:extLst>
          </p:cNvPr>
          <p:cNvSpPr>
            <a:spLocks noGrp="1"/>
          </p:cNvSpPr>
          <p:nvPr>
            <p:ph type="title"/>
          </p:nvPr>
        </p:nvSpPr>
        <p:spPr>
          <a:xfrm>
            <a:off x="609600" y="221602"/>
            <a:ext cx="10972800" cy="867833"/>
          </a:xfrm>
        </p:spPr>
        <p:txBody>
          <a:bodyPr/>
          <a:lstStyle/>
          <a:p>
            <a:r>
              <a:rPr lang="en-US" sz="2667" dirty="0"/>
              <a:t>FY24 Priorities – Continue Supporting Vision of One UCM</a:t>
            </a:r>
          </a:p>
        </p:txBody>
      </p:sp>
    </p:spTree>
    <p:extLst>
      <p:ext uri="{BB962C8B-B14F-4D97-AF65-F5344CB8AC3E}">
        <p14:creationId xmlns:p14="http://schemas.microsoft.com/office/powerpoint/2010/main" val="37072122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ABF6-B08B-478E-BCFB-7F096F7D7E4E}"/>
              </a:ext>
            </a:extLst>
          </p:cNvPr>
          <p:cNvSpPr>
            <a:spLocks noGrp="1"/>
          </p:cNvSpPr>
          <p:nvPr>
            <p:ph type="title"/>
          </p:nvPr>
        </p:nvSpPr>
        <p:spPr>
          <a:xfrm>
            <a:off x="609600" y="275168"/>
            <a:ext cx="10972800" cy="867833"/>
          </a:xfrm>
        </p:spPr>
        <p:txBody>
          <a:bodyPr/>
          <a:lstStyle/>
          <a:p>
            <a:r>
              <a:rPr lang="en-US" dirty="0"/>
              <a:t>Purchased Service Contracts</a:t>
            </a:r>
          </a:p>
        </p:txBody>
      </p:sp>
      <p:sp>
        <p:nvSpPr>
          <p:cNvPr id="4" name="TextBox 3">
            <a:extLst>
              <a:ext uri="{FF2B5EF4-FFF2-40B4-BE49-F238E27FC236}">
                <a16:creationId xmlns:a16="http://schemas.microsoft.com/office/drawing/2014/main" id="{0A1E9D4D-3AE1-4429-94C9-BDF6ABA7537B}"/>
              </a:ext>
            </a:extLst>
          </p:cNvPr>
          <p:cNvSpPr txBox="1"/>
          <p:nvPr/>
        </p:nvSpPr>
        <p:spPr>
          <a:xfrm>
            <a:off x="609600" y="990600"/>
            <a:ext cx="10566400" cy="1733488"/>
          </a:xfrm>
          <a:prstGeom prst="rect">
            <a:avLst/>
          </a:prstGeom>
          <a:noFill/>
        </p:spPr>
        <p:txBody>
          <a:bodyPr wrap="square" rtlCol="0">
            <a:spAutoFit/>
          </a:bodyPr>
          <a:lstStyle/>
          <a:p>
            <a:r>
              <a:rPr lang="en-US" sz="2133" dirty="0">
                <a:latin typeface="+mj-lt"/>
              </a:rPr>
              <a:t>In January 2023, we implemented a new process to Purchased Service Spend Management to balance expenses while providing the highest quality of care to our patients. This approach focuses to ensure resources are available for organization priorities:</a:t>
            </a:r>
          </a:p>
          <a:p>
            <a:endParaRPr lang="en-US" sz="2133" dirty="0">
              <a:latin typeface="+mj-lt"/>
            </a:endParaRPr>
          </a:p>
        </p:txBody>
      </p:sp>
      <p:pic>
        <p:nvPicPr>
          <p:cNvPr id="6" name="Picture 5">
            <a:extLst>
              <a:ext uri="{FF2B5EF4-FFF2-40B4-BE49-F238E27FC236}">
                <a16:creationId xmlns:a16="http://schemas.microsoft.com/office/drawing/2014/main" id="{88CCFD99-AFB5-4CAF-B1D6-08F4DC197475}"/>
              </a:ext>
            </a:extLst>
          </p:cNvPr>
          <p:cNvPicPr>
            <a:picLocks noChangeAspect="1"/>
          </p:cNvPicPr>
          <p:nvPr/>
        </p:nvPicPr>
        <p:blipFill>
          <a:blip r:embed="rId2"/>
          <a:stretch>
            <a:fillRect/>
          </a:stretch>
        </p:blipFill>
        <p:spPr>
          <a:xfrm>
            <a:off x="9716764" y="4062298"/>
            <a:ext cx="1742103" cy="2221121"/>
          </a:xfrm>
          <a:prstGeom prst="rect">
            <a:avLst/>
          </a:prstGeom>
        </p:spPr>
      </p:pic>
      <p:sp>
        <p:nvSpPr>
          <p:cNvPr id="7" name="TextBox 6">
            <a:extLst>
              <a:ext uri="{FF2B5EF4-FFF2-40B4-BE49-F238E27FC236}">
                <a16:creationId xmlns:a16="http://schemas.microsoft.com/office/drawing/2014/main" id="{91251BFC-4ADF-4589-9337-6D2F2C6A99EB}"/>
              </a:ext>
            </a:extLst>
          </p:cNvPr>
          <p:cNvSpPr txBox="1"/>
          <p:nvPr/>
        </p:nvSpPr>
        <p:spPr>
          <a:xfrm>
            <a:off x="609600" y="4583263"/>
            <a:ext cx="7315200" cy="1405256"/>
          </a:xfrm>
          <a:prstGeom prst="rect">
            <a:avLst/>
          </a:prstGeom>
          <a:noFill/>
        </p:spPr>
        <p:txBody>
          <a:bodyPr wrap="square" rtlCol="0">
            <a:spAutoFit/>
          </a:bodyPr>
          <a:lstStyle/>
          <a:p>
            <a:pPr marL="380990" indent="-380990">
              <a:buFont typeface="Arial" panose="020B0604020202020204" pitchFamily="34" charset="0"/>
              <a:buChar char="•"/>
            </a:pPr>
            <a:r>
              <a:rPr lang="en-US" sz="2133" dirty="0">
                <a:latin typeface="+mj-lt"/>
              </a:rPr>
              <a:t>Operating Expense Contracts </a:t>
            </a:r>
          </a:p>
          <a:p>
            <a:pPr marL="380990" indent="-380990">
              <a:buFont typeface="Arial" panose="020B0604020202020204" pitchFamily="34" charset="0"/>
              <a:buChar char="•"/>
            </a:pPr>
            <a:r>
              <a:rPr lang="en-US" sz="2133" dirty="0">
                <a:latin typeface="+mj-lt"/>
              </a:rPr>
              <a:t>230 Contracts Submitted/ Reviewed in first 6 months</a:t>
            </a:r>
          </a:p>
          <a:p>
            <a:pPr marL="380990" indent="-380990">
              <a:buFont typeface="Arial" panose="020B0604020202020204" pitchFamily="34" charset="0"/>
              <a:buChar char="•"/>
            </a:pPr>
            <a:r>
              <a:rPr lang="en-US" sz="2133" dirty="0">
                <a:latin typeface="+mj-lt"/>
              </a:rPr>
              <a:t>83 requesters submitted contracts</a:t>
            </a:r>
          </a:p>
          <a:p>
            <a:pPr marL="380990" indent="-380990">
              <a:buFont typeface="Arial" panose="020B0604020202020204" pitchFamily="34" charset="0"/>
              <a:buChar char="•"/>
            </a:pPr>
            <a:endParaRPr lang="en-US" sz="2133" dirty="0">
              <a:latin typeface="+mj-lt"/>
            </a:endParaRPr>
          </a:p>
        </p:txBody>
      </p:sp>
      <p:sp>
        <p:nvSpPr>
          <p:cNvPr id="8" name="Rectangle 7">
            <a:extLst>
              <a:ext uri="{FF2B5EF4-FFF2-40B4-BE49-F238E27FC236}">
                <a16:creationId xmlns:a16="http://schemas.microsoft.com/office/drawing/2014/main" id="{DED4DF78-6D91-4E88-928F-7FC88DF4DD70}"/>
              </a:ext>
            </a:extLst>
          </p:cNvPr>
          <p:cNvSpPr/>
          <p:nvPr/>
        </p:nvSpPr>
        <p:spPr>
          <a:xfrm>
            <a:off x="955242" y="2647079"/>
            <a:ext cx="1456785" cy="8678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Requester submits PSC form</a:t>
            </a:r>
          </a:p>
        </p:txBody>
      </p:sp>
      <p:sp>
        <p:nvSpPr>
          <p:cNvPr id="9" name="Diamond 8">
            <a:extLst>
              <a:ext uri="{FF2B5EF4-FFF2-40B4-BE49-F238E27FC236}">
                <a16:creationId xmlns:a16="http://schemas.microsoft.com/office/drawing/2014/main" id="{F3058D94-6009-4D4F-85D7-8B8BD27DA5D0}"/>
              </a:ext>
            </a:extLst>
          </p:cNvPr>
          <p:cNvSpPr/>
          <p:nvPr/>
        </p:nvSpPr>
        <p:spPr>
          <a:xfrm>
            <a:off x="3049280" y="2597128"/>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b="1" dirty="0">
                <a:solidFill>
                  <a:schemeClr val="tx1"/>
                </a:solidFill>
              </a:rPr>
              <a:t>Department </a:t>
            </a:r>
          </a:p>
          <a:p>
            <a:pPr algn="ctr"/>
            <a:r>
              <a:rPr lang="en-US" sz="933" b="1" dirty="0">
                <a:solidFill>
                  <a:schemeClr val="tx1"/>
                </a:solidFill>
              </a:rPr>
              <a:t>VP     Approval</a:t>
            </a:r>
          </a:p>
        </p:txBody>
      </p:sp>
      <p:sp>
        <p:nvSpPr>
          <p:cNvPr id="10" name="Diamond 9">
            <a:extLst>
              <a:ext uri="{FF2B5EF4-FFF2-40B4-BE49-F238E27FC236}">
                <a16:creationId xmlns:a16="http://schemas.microsoft.com/office/drawing/2014/main" id="{0F854F44-3B63-45A7-9320-CE43B6055751}"/>
              </a:ext>
            </a:extLst>
          </p:cNvPr>
          <p:cNvSpPr/>
          <p:nvPr/>
        </p:nvSpPr>
        <p:spPr>
          <a:xfrm>
            <a:off x="5255384" y="2597128"/>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933" b="1" dirty="0">
                <a:solidFill>
                  <a:schemeClr val="tx1"/>
                </a:solidFill>
              </a:rPr>
              <a:t>Supply Chain </a:t>
            </a:r>
          </a:p>
          <a:p>
            <a:pPr algn="ctr"/>
            <a:r>
              <a:rPr lang="en-US" sz="933" b="1" dirty="0">
                <a:solidFill>
                  <a:schemeClr val="tx1"/>
                </a:solidFill>
              </a:rPr>
              <a:t>VP     Approval</a:t>
            </a:r>
          </a:p>
        </p:txBody>
      </p:sp>
      <p:sp>
        <p:nvSpPr>
          <p:cNvPr id="11" name="Diamond 10">
            <a:extLst>
              <a:ext uri="{FF2B5EF4-FFF2-40B4-BE49-F238E27FC236}">
                <a16:creationId xmlns:a16="http://schemas.microsoft.com/office/drawing/2014/main" id="{1853DBDF-F1AF-40F0-8364-C6032DEB749C}"/>
              </a:ext>
            </a:extLst>
          </p:cNvPr>
          <p:cNvSpPr/>
          <p:nvPr/>
        </p:nvSpPr>
        <p:spPr>
          <a:xfrm>
            <a:off x="7451271" y="2598409"/>
            <a:ext cx="1828800" cy="976283"/>
          </a:xfrm>
          <a:prstGeom prst="diamon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b="1" dirty="0">
                <a:solidFill>
                  <a:schemeClr val="tx1"/>
                </a:solidFill>
              </a:rPr>
              <a:t>Finance VP Approval</a:t>
            </a:r>
          </a:p>
        </p:txBody>
      </p:sp>
      <p:sp>
        <p:nvSpPr>
          <p:cNvPr id="12" name="Rectangle 11">
            <a:extLst>
              <a:ext uri="{FF2B5EF4-FFF2-40B4-BE49-F238E27FC236}">
                <a16:creationId xmlns:a16="http://schemas.microsoft.com/office/drawing/2014/main" id="{970D5E96-C842-4FF6-A4A6-C64FD2DC12D9}"/>
              </a:ext>
            </a:extLst>
          </p:cNvPr>
          <p:cNvSpPr/>
          <p:nvPr/>
        </p:nvSpPr>
        <p:spPr>
          <a:xfrm>
            <a:off x="9696245" y="2647079"/>
            <a:ext cx="1456785" cy="8678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Contract Approved</a:t>
            </a:r>
          </a:p>
        </p:txBody>
      </p:sp>
      <p:cxnSp>
        <p:nvCxnSpPr>
          <p:cNvPr id="13" name="Straight Arrow Connector 12">
            <a:extLst>
              <a:ext uri="{FF2B5EF4-FFF2-40B4-BE49-F238E27FC236}">
                <a16:creationId xmlns:a16="http://schemas.microsoft.com/office/drawing/2014/main" id="{AC28E86E-DAD7-4754-9F18-2E260A8C2345}"/>
              </a:ext>
            </a:extLst>
          </p:cNvPr>
          <p:cNvCxnSpPr>
            <a:cxnSpLocks/>
            <a:stCxn id="8" idx="3"/>
            <a:endCxn id="9" idx="1"/>
          </p:cNvCxnSpPr>
          <p:nvPr/>
        </p:nvCxnSpPr>
        <p:spPr>
          <a:xfrm>
            <a:off x="2412027" y="3080983"/>
            <a:ext cx="637253" cy="42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D44B997-A2E3-4120-919B-695F22BD814C}"/>
              </a:ext>
            </a:extLst>
          </p:cNvPr>
          <p:cNvCxnSpPr>
            <a:cxnSpLocks/>
            <a:stCxn id="9" idx="3"/>
            <a:endCxn id="10" idx="1"/>
          </p:cNvCxnSpPr>
          <p:nvPr/>
        </p:nvCxnSpPr>
        <p:spPr>
          <a:xfrm>
            <a:off x="4878080" y="3085269"/>
            <a:ext cx="37730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76EA8B0-FAB9-4C9B-BF9E-3059313A5519}"/>
              </a:ext>
            </a:extLst>
          </p:cNvPr>
          <p:cNvCxnSpPr>
            <a:cxnSpLocks/>
            <a:stCxn id="10" idx="3"/>
            <a:endCxn id="11" idx="1"/>
          </p:cNvCxnSpPr>
          <p:nvPr/>
        </p:nvCxnSpPr>
        <p:spPr>
          <a:xfrm>
            <a:off x="7084185" y="3085270"/>
            <a:ext cx="367087" cy="12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4F6A6E2-4645-41C4-A191-8C060FB935B1}"/>
              </a:ext>
            </a:extLst>
          </p:cNvPr>
          <p:cNvCxnSpPr>
            <a:cxnSpLocks/>
            <a:stCxn id="11" idx="3"/>
            <a:endCxn id="12" idx="1"/>
          </p:cNvCxnSpPr>
          <p:nvPr/>
        </p:nvCxnSpPr>
        <p:spPr>
          <a:xfrm flipV="1">
            <a:off x="9280071" y="3080983"/>
            <a:ext cx="416173" cy="55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4ED2057-5671-4232-B75D-B8B9E7E46427}"/>
              </a:ext>
            </a:extLst>
          </p:cNvPr>
          <p:cNvSpPr txBox="1"/>
          <p:nvPr/>
        </p:nvSpPr>
        <p:spPr>
          <a:xfrm>
            <a:off x="4851707" y="2693995"/>
            <a:ext cx="457213" cy="318100"/>
          </a:xfrm>
          <a:prstGeom prst="rect">
            <a:avLst/>
          </a:prstGeom>
          <a:noFill/>
        </p:spPr>
        <p:txBody>
          <a:bodyPr wrap="square" rtlCol="0">
            <a:spAutoFit/>
          </a:bodyPr>
          <a:lstStyle/>
          <a:p>
            <a:r>
              <a:rPr lang="en-US" sz="1467" dirty="0">
                <a:latin typeface="+mj-lt"/>
              </a:rPr>
              <a:t>Y</a:t>
            </a:r>
          </a:p>
        </p:txBody>
      </p:sp>
      <p:sp>
        <p:nvSpPr>
          <p:cNvPr id="18" name="TextBox 17">
            <a:extLst>
              <a:ext uri="{FF2B5EF4-FFF2-40B4-BE49-F238E27FC236}">
                <a16:creationId xmlns:a16="http://schemas.microsoft.com/office/drawing/2014/main" id="{FDE21C97-E26B-4924-887B-4C4C5BFCBC5B}"/>
              </a:ext>
            </a:extLst>
          </p:cNvPr>
          <p:cNvSpPr txBox="1"/>
          <p:nvPr/>
        </p:nvSpPr>
        <p:spPr>
          <a:xfrm>
            <a:off x="7068468" y="2693995"/>
            <a:ext cx="457213" cy="318100"/>
          </a:xfrm>
          <a:prstGeom prst="rect">
            <a:avLst/>
          </a:prstGeom>
          <a:noFill/>
        </p:spPr>
        <p:txBody>
          <a:bodyPr wrap="square" rtlCol="0">
            <a:spAutoFit/>
          </a:bodyPr>
          <a:lstStyle/>
          <a:p>
            <a:r>
              <a:rPr lang="en-US" sz="1467" dirty="0">
                <a:latin typeface="+mj-lt"/>
              </a:rPr>
              <a:t>Y</a:t>
            </a:r>
          </a:p>
        </p:txBody>
      </p:sp>
      <p:sp>
        <p:nvSpPr>
          <p:cNvPr id="19" name="TextBox 18">
            <a:extLst>
              <a:ext uri="{FF2B5EF4-FFF2-40B4-BE49-F238E27FC236}">
                <a16:creationId xmlns:a16="http://schemas.microsoft.com/office/drawing/2014/main" id="{EAF70ED9-1127-4F7F-84BA-4571B008DD43}"/>
              </a:ext>
            </a:extLst>
          </p:cNvPr>
          <p:cNvSpPr txBox="1"/>
          <p:nvPr/>
        </p:nvSpPr>
        <p:spPr>
          <a:xfrm>
            <a:off x="9259551" y="2694054"/>
            <a:ext cx="457213" cy="318100"/>
          </a:xfrm>
          <a:prstGeom prst="rect">
            <a:avLst/>
          </a:prstGeom>
          <a:noFill/>
        </p:spPr>
        <p:txBody>
          <a:bodyPr wrap="square" rtlCol="0">
            <a:spAutoFit/>
          </a:bodyPr>
          <a:lstStyle/>
          <a:p>
            <a:r>
              <a:rPr lang="en-US" sz="1467" dirty="0">
                <a:latin typeface="+mj-lt"/>
              </a:rPr>
              <a:t>Y</a:t>
            </a:r>
          </a:p>
        </p:txBody>
      </p:sp>
      <p:cxnSp>
        <p:nvCxnSpPr>
          <p:cNvPr id="20" name="Straight Connector 19">
            <a:extLst>
              <a:ext uri="{FF2B5EF4-FFF2-40B4-BE49-F238E27FC236}">
                <a16:creationId xmlns:a16="http://schemas.microsoft.com/office/drawing/2014/main" id="{D21EF482-4BD0-4E1A-92B5-70F2F03F8FAA}"/>
              </a:ext>
            </a:extLst>
          </p:cNvPr>
          <p:cNvCxnSpPr>
            <a:cxnSpLocks/>
            <a:stCxn id="9" idx="2"/>
          </p:cNvCxnSpPr>
          <p:nvPr/>
        </p:nvCxnSpPr>
        <p:spPr>
          <a:xfrm>
            <a:off x="3963680" y="3573411"/>
            <a:ext cx="0" cy="27875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24C677E-B7B3-41F0-B222-20C9A1B2A265}"/>
              </a:ext>
            </a:extLst>
          </p:cNvPr>
          <p:cNvCxnSpPr>
            <a:stCxn id="11" idx="2"/>
            <a:endCxn id="8" idx="2"/>
          </p:cNvCxnSpPr>
          <p:nvPr/>
        </p:nvCxnSpPr>
        <p:spPr>
          <a:xfrm rot="5400000" flipH="1">
            <a:off x="4994750" y="203773"/>
            <a:ext cx="59807" cy="6682036"/>
          </a:xfrm>
          <a:prstGeom prst="bentConnector3">
            <a:avLst>
              <a:gd name="adj1" fmla="val -509642"/>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488B209-C25A-4E96-B4E9-B086040C60CA}"/>
              </a:ext>
            </a:extLst>
          </p:cNvPr>
          <p:cNvCxnSpPr>
            <a:cxnSpLocks/>
          </p:cNvCxnSpPr>
          <p:nvPr/>
        </p:nvCxnSpPr>
        <p:spPr>
          <a:xfrm>
            <a:off x="6180783" y="3590178"/>
            <a:ext cx="0" cy="261989"/>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A297393-CB7D-4F56-B7F0-2BA946E26372}"/>
              </a:ext>
            </a:extLst>
          </p:cNvPr>
          <p:cNvSpPr txBox="1"/>
          <p:nvPr/>
        </p:nvSpPr>
        <p:spPr>
          <a:xfrm>
            <a:off x="4003858" y="3525855"/>
            <a:ext cx="457213" cy="318100"/>
          </a:xfrm>
          <a:prstGeom prst="rect">
            <a:avLst/>
          </a:prstGeom>
          <a:noFill/>
        </p:spPr>
        <p:txBody>
          <a:bodyPr wrap="square" rtlCol="0">
            <a:spAutoFit/>
          </a:bodyPr>
          <a:lstStyle/>
          <a:p>
            <a:r>
              <a:rPr lang="en-US" sz="1467" dirty="0">
                <a:latin typeface="+mj-lt"/>
              </a:rPr>
              <a:t>N</a:t>
            </a:r>
          </a:p>
        </p:txBody>
      </p:sp>
      <p:sp>
        <p:nvSpPr>
          <p:cNvPr id="24" name="TextBox 23">
            <a:extLst>
              <a:ext uri="{FF2B5EF4-FFF2-40B4-BE49-F238E27FC236}">
                <a16:creationId xmlns:a16="http://schemas.microsoft.com/office/drawing/2014/main" id="{6A3A8B37-1CA1-4E68-B50E-22B98BB580BB}"/>
              </a:ext>
            </a:extLst>
          </p:cNvPr>
          <p:cNvSpPr txBox="1"/>
          <p:nvPr/>
        </p:nvSpPr>
        <p:spPr>
          <a:xfrm>
            <a:off x="8381768" y="3573411"/>
            <a:ext cx="457213" cy="318100"/>
          </a:xfrm>
          <a:prstGeom prst="rect">
            <a:avLst/>
          </a:prstGeom>
          <a:noFill/>
        </p:spPr>
        <p:txBody>
          <a:bodyPr wrap="square" rtlCol="0">
            <a:spAutoFit/>
          </a:bodyPr>
          <a:lstStyle/>
          <a:p>
            <a:r>
              <a:rPr lang="en-US" sz="1467" dirty="0">
                <a:latin typeface="+mj-lt"/>
              </a:rPr>
              <a:t>N</a:t>
            </a:r>
          </a:p>
        </p:txBody>
      </p:sp>
      <p:sp>
        <p:nvSpPr>
          <p:cNvPr id="25" name="TextBox 24">
            <a:extLst>
              <a:ext uri="{FF2B5EF4-FFF2-40B4-BE49-F238E27FC236}">
                <a16:creationId xmlns:a16="http://schemas.microsoft.com/office/drawing/2014/main" id="{4404DD6C-5338-418A-A218-C6D37D73613E}"/>
              </a:ext>
            </a:extLst>
          </p:cNvPr>
          <p:cNvSpPr txBox="1"/>
          <p:nvPr/>
        </p:nvSpPr>
        <p:spPr>
          <a:xfrm>
            <a:off x="6190939" y="3526055"/>
            <a:ext cx="457213" cy="318100"/>
          </a:xfrm>
          <a:prstGeom prst="rect">
            <a:avLst/>
          </a:prstGeom>
          <a:noFill/>
        </p:spPr>
        <p:txBody>
          <a:bodyPr wrap="square" rtlCol="0">
            <a:spAutoFit/>
          </a:bodyPr>
          <a:lstStyle/>
          <a:p>
            <a:r>
              <a:rPr lang="en-US" sz="1467" dirty="0">
                <a:latin typeface="+mj-lt"/>
              </a:rPr>
              <a:t>N</a:t>
            </a:r>
          </a:p>
        </p:txBody>
      </p:sp>
    </p:spTree>
    <p:extLst>
      <p:ext uri="{BB962C8B-B14F-4D97-AF65-F5344CB8AC3E}">
        <p14:creationId xmlns:p14="http://schemas.microsoft.com/office/powerpoint/2010/main" val="42751780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412BB22-2D86-492F-A20E-B8C3B4B24805}"/>
              </a:ext>
            </a:extLst>
          </p:cNvPr>
          <p:cNvSpPr txBox="1">
            <a:spLocks/>
          </p:cNvSpPr>
          <p:nvPr/>
        </p:nvSpPr>
        <p:spPr bwMode="auto">
          <a:xfrm>
            <a:off x="587021" y="230321"/>
            <a:ext cx="109728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rtl="0" fontAlgn="base">
              <a:spcBef>
                <a:spcPct val="0"/>
              </a:spcBef>
              <a:spcAft>
                <a:spcPct val="0"/>
              </a:spcAft>
              <a:defRPr sz="2200" b="1" kern="1200">
                <a:solidFill>
                  <a:schemeClr val="tx2"/>
                </a:solidFill>
                <a:latin typeface="+mn-lt"/>
                <a:ea typeface="+mj-ea"/>
                <a:cs typeface="Times New Roman" panose="02020603050405020304" pitchFamily="18" charset="0"/>
              </a:defRPr>
            </a:lvl1pPr>
            <a:lvl2pPr algn="l" rtl="0" fontAlgn="base">
              <a:spcBef>
                <a:spcPct val="0"/>
              </a:spcBef>
              <a:spcAft>
                <a:spcPct val="0"/>
              </a:spcAft>
              <a:defRPr sz="2400" b="1">
                <a:solidFill>
                  <a:schemeClr val="tx2"/>
                </a:solidFill>
                <a:latin typeface="Arial" charset="0"/>
                <a:cs typeface="Times New Roman" pitchFamily="18" charset="0"/>
              </a:defRPr>
            </a:lvl2pPr>
            <a:lvl3pPr algn="l" rtl="0" fontAlgn="base">
              <a:spcBef>
                <a:spcPct val="0"/>
              </a:spcBef>
              <a:spcAft>
                <a:spcPct val="0"/>
              </a:spcAft>
              <a:defRPr sz="2400" b="1">
                <a:solidFill>
                  <a:schemeClr val="tx2"/>
                </a:solidFill>
                <a:latin typeface="Arial" charset="0"/>
                <a:cs typeface="Times New Roman" pitchFamily="18" charset="0"/>
              </a:defRPr>
            </a:lvl3pPr>
            <a:lvl4pPr algn="l" rtl="0" fontAlgn="base">
              <a:spcBef>
                <a:spcPct val="0"/>
              </a:spcBef>
              <a:spcAft>
                <a:spcPct val="0"/>
              </a:spcAft>
              <a:defRPr sz="2400" b="1">
                <a:solidFill>
                  <a:schemeClr val="tx2"/>
                </a:solidFill>
                <a:latin typeface="Arial" charset="0"/>
                <a:cs typeface="Times New Roman" pitchFamily="18" charset="0"/>
              </a:defRPr>
            </a:lvl4pPr>
            <a:lvl5pPr algn="l" rtl="0" fontAlgn="base">
              <a:spcBef>
                <a:spcPct val="0"/>
              </a:spcBef>
              <a:spcAft>
                <a:spcPct val="0"/>
              </a:spcAft>
              <a:defRPr sz="2400" b="1">
                <a:solidFill>
                  <a:schemeClr val="tx2"/>
                </a:solidFill>
                <a:latin typeface="Arial"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a:lstStyle>
          <a:p>
            <a:pPr defTabSz="1219170">
              <a:defRPr/>
            </a:pPr>
            <a:r>
              <a:rPr lang="en-US" sz="2933" dirty="0">
                <a:solidFill>
                  <a:srgbClr val="800000"/>
                </a:solidFill>
                <a:latin typeface="Arial"/>
              </a:rPr>
              <a:t>Non-Clinical Key Projects</a:t>
            </a:r>
          </a:p>
        </p:txBody>
      </p:sp>
      <p:sp>
        <p:nvSpPr>
          <p:cNvPr id="17" name="Arrow: Pentagon 16">
            <a:extLst>
              <a:ext uri="{FF2B5EF4-FFF2-40B4-BE49-F238E27FC236}">
                <a16:creationId xmlns:a16="http://schemas.microsoft.com/office/drawing/2014/main" id="{17C6E9D9-F461-4AFF-AA31-CC92782DAE0B}"/>
              </a:ext>
            </a:extLst>
          </p:cNvPr>
          <p:cNvSpPr/>
          <p:nvPr/>
        </p:nvSpPr>
        <p:spPr>
          <a:xfrm>
            <a:off x="383821" y="1540113"/>
            <a:ext cx="4267200" cy="2682240"/>
          </a:xfrm>
          <a:prstGeom prst="homePlate">
            <a:avLst/>
          </a:prstGeom>
          <a:solidFill>
            <a:srgbClr val="767676"/>
          </a:solidFill>
          <a:ln w="25400" cap="flat" cmpd="sng" algn="ctr">
            <a:solidFill>
              <a:srgbClr val="767676">
                <a:shade val="50000"/>
              </a:srgbClr>
            </a:solidFill>
            <a:prstDash val="solid"/>
          </a:ln>
          <a:effectLst/>
        </p:spPr>
        <p:txBody>
          <a:bodyPr lIns="0" rIns="0" rtlCol="0" anchor="ctr"/>
          <a:lstStyle/>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Pharmacy Benefits RFP</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Records Retention RFP</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EVS Supplies RFP</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Regulated Medical Waste RFP</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Statement Printing (eStatements)</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Executive Search RFP</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Telecom Audit</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Medical Coding RFP</a:t>
            </a:r>
          </a:p>
        </p:txBody>
      </p:sp>
      <p:sp>
        <p:nvSpPr>
          <p:cNvPr id="18" name="Arrow: Chevron 17">
            <a:extLst>
              <a:ext uri="{FF2B5EF4-FFF2-40B4-BE49-F238E27FC236}">
                <a16:creationId xmlns:a16="http://schemas.microsoft.com/office/drawing/2014/main" id="{C581435D-7223-47B9-B0E1-12DDF5F828B1}"/>
              </a:ext>
            </a:extLst>
          </p:cNvPr>
          <p:cNvSpPr/>
          <p:nvPr/>
        </p:nvSpPr>
        <p:spPr>
          <a:xfrm>
            <a:off x="3418759" y="1540114"/>
            <a:ext cx="5106127" cy="2692135"/>
          </a:xfrm>
          <a:prstGeom prst="chevron">
            <a:avLst/>
          </a:prstGeom>
          <a:solidFill>
            <a:srgbClr val="767676"/>
          </a:solidFill>
          <a:ln w="25400" cap="flat" cmpd="sng" algn="ctr">
            <a:solidFill>
              <a:srgbClr val="767676">
                <a:shade val="50000"/>
              </a:srgbClr>
            </a:solidFill>
            <a:prstDash val="solid"/>
          </a:ln>
          <a:effectLst/>
        </p:spPr>
        <p:txBody>
          <a:bodyPr lIns="0" rIns="0" rtlCol="0" anchor="ctr"/>
          <a:lstStyle/>
          <a:p>
            <a:pPr marL="146047" indent="-146047" defTabSz="1219170">
              <a:buFont typeface="Arial" panose="020B0604020202020204" pitchFamily="34" charset="0"/>
              <a:buChar char="•"/>
              <a:defRPr/>
            </a:pPr>
            <a:endParaRPr lang="en-US" sz="1867" kern="0" dirty="0">
              <a:solidFill>
                <a:srgbClr val="FFFFFF"/>
              </a:solidFill>
              <a:latin typeface="Calibri" panose="020F0502020204030204" pitchFamily="34" charset="0"/>
              <a:cs typeface="Calibri" panose="020F0502020204030204" pitchFamily="34" charset="0"/>
            </a:endParaRP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Contingent Labor</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Managed Print Services</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Ambulatory Housekeeping</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Mobile Phone Audit</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Benefit Administration</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Elevator Maintenance</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Food Services - Floor Stock</a:t>
            </a:r>
          </a:p>
          <a:p>
            <a:pPr marL="380990" indent="-380990" defTabSz="1219170">
              <a:buFont typeface="Arial" panose="020B0604020202020204" pitchFamily="34" charset="0"/>
              <a:buChar char="•"/>
              <a:defRPr/>
            </a:pPr>
            <a:endParaRPr lang="en-US" sz="1600" kern="0" dirty="0">
              <a:solidFill>
                <a:srgbClr val="FFFFFF"/>
              </a:solidFill>
              <a:latin typeface="Calibri" panose="020F0502020204030204" pitchFamily="34" charset="0"/>
              <a:cs typeface="Calibri" panose="020F0502020204030204" pitchFamily="34" charset="0"/>
            </a:endParaRPr>
          </a:p>
        </p:txBody>
      </p:sp>
      <p:sp>
        <p:nvSpPr>
          <p:cNvPr id="19" name="Arrow: Chevron 18">
            <a:extLst>
              <a:ext uri="{FF2B5EF4-FFF2-40B4-BE49-F238E27FC236}">
                <a16:creationId xmlns:a16="http://schemas.microsoft.com/office/drawing/2014/main" id="{185FF847-5732-4563-9F1A-D074D49C022F}"/>
              </a:ext>
            </a:extLst>
          </p:cNvPr>
          <p:cNvSpPr/>
          <p:nvPr/>
        </p:nvSpPr>
        <p:spPr>
          <a:xfrm>
            <a:off x="7292623" y="1540113"/>
            <a:ext cx="4876800" cy="2682240"/>
          </a:xfrm>
          <a:prstGeom prst="chevron">
            <a:avLst/>
          </a:prstGeom>
          <a:solidFill>
            <a:srgbClr val="767676"/>
          </a:solidFill>
          <a:ln w="25400" cap="flat" cmpd="sng" algn="ctr">
            <a:solidFill>
              <a:srgbClr val="767676">
                <a:shade val="50000"/>
              </a:srgbClr>
            </a:solidFill>
            <a:prstDash val="solid"/>
          </a:ln>
          <a:effectLst/>
        </p:spPr>
        <p:txBody>
          <a:bodyPr lIns="0" rIns="0" rtlCol="0" anchor="ctr"/>
          <a:lstStyle/>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Landscape &amp; Snow Removal</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Multi-Media Services</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Energy Utilization</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Soap, Sanitizer &amp; Towel Standardization</a:t>
            </a:r>
          </a:p>
          <a:p>
            <a:pPr marL="146047" indent="-146047" defTabSz="1219170">
              <a:buFont typeface="Arial" panose="020B0604020202020204" pitchFamily="34" charset="0"/>
              <a:buChar char="•"/>
              <a:defRPr/>
            </a:pPr>
            <a:r>
              <a:rPr lang="en-US" sz="1867" kern="0" dirty="0">
                <a:solidFill>
                  <a:srgbClr val="FFFFFF"/>
                </a:solidFill>
                <a:latin typeface="Calibri" panose="020F0502020204030204" pitchFamily="34" charset="0"/>
                <a:cs typeface="Calibri" panose="020F0502020204030204" pitchFamily="34" charset="0"/>
              </a:rPr>
              <a:t>Kitchen Equipment Maintenance </a:t>
            </a:r>
            <a:endParaRPr lang="en-US" sz="1600" kern="0" dirty="0">
              <a:solidFill>
                <a:srgbClr val="FFFFFF"/>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800B9BD-B62C-4639-8F84-2913EA0A01A8}"/>
              </a:ext>
            </a:extLst>
          </p:cNvPr>
          <p:cNvSpPr txBox="1"/>
          <p:nvPr/>
        </p:nvSpPr>
        <p:spPr>
          <a:xfrm>
            <a:off x="301090" y="1020502"/>
            <a:ext cx="3005908" cy="461665"/>
          </a:xfrm>
          <a:prstGeom prst="rect">
            <a:avLst/>
          </a:prstGeom>
          <a:noFill/>
        </p:spPr>
        <p:txBody>
          <a:bodyPr wrap="square" rtlCol="0">
            <a:spAutoFit/>
          </a:bodyPr>
          <a:lstStyle/>
          <a:p>
            <a:pPr algn="ctr"/>
            <a:r>
              <a:rPr lang="en-US" sz="2400" b="1" dirty="0">
                <a:solidFill>
                  <a:srgbClr val="000000"/>
                </a:solidFill>
                <a:cs typeface="Calibri" panose="020F0502020204030204" pitchFamily="34" charset="0"/>
              </a:rPr>
              <a:t>Completed FY23</a:t>
            </a:r>
          </a:p>
        </p:txBody>
      </p:sp>
      <p:sp>
        <p:nvSpPr>
          <p:cNvPr id="21" name="TextBox 20">
            <a:extLst>
              <a:ext uri="{FF2B5EF4-FFF2-40B4-BE49-F238E27FC236}">
                <a16:creationId xmlns:a16="http://schemas.microsoft.com/office/drawing/2014/main" id="{7B9F81E5-2099-4310-A95D-256319C5808F}"/>
              </a:ext>
            </a:extLst>
          </p:cNvPr>
          <p:cNvSpPr txBox="1"/>
          <p:nvPr/>
        </p:nvSpPr>
        <p:spPr>
          <a:xfrm>
            <a:off x="3135728" y="1037777"/>
            <a:ext cx="4267200" cy="461665"/>
          </a:xfrm>
          <a:prstGeom prst="rect">
            <a:avLst/>
          </a:prstGeom>
          <a:noFill/>
        </p:spPr>
        <p:txBody>
          <a:bodyPr wrap="square" rtlCol="0">
            <a:spAutoFit/>
          </a:bodyPr>
          <a:lstStyle/>
          <a:p>
            <a:pPr algn="ctr"/>
            <a:r>
              <a:rPr lang="en-US" sz="2400" b="1" dirty="0">
                <a:solidFill>
                  <a:srgbClr val="000000"/>
                </a:solidFill>
                <a:cs typeface="Calibri" panose="020F0502020204030204" pitchFamily="34" charset="0"/>
              </a:rPr>
              <a:t>In-Flight Initiatives FY24</a:t>
            </a:r>
          </a:p>
        </p:txBody>
      </p:sp>
      <p:sp>
        <p:nvSpPr>
          <p:cNvPr id="22" name="TextBox 21">
            <a:extLst>
              <a:ext uri="{FF2B5EF4-FFF2-40B4-BE49-F238E27FC236}">
                <a16:creationId xmlns:a16="http://schemas.microsoft.com/office/drawing/2014/main" id="{20D04887-DA1B-4100-8D27-E9C055BE22CF}"/>
              </a:ext>
            </a:extLst>
          </p:cNvPr>
          <p:cNvSpPr txBox="1"/>
          <p:nvPr/>
        </p:nvSpPr>
        <p:spPr>
          <a:xfrm>
            <a:off x="7191022" y="1020502"/>
            <a:ext cx="3921761" cy="461665"/>
          </a:xfrm>
          <a:prstGeom prst="rect">
            <a:avLst/>
          </a:prstGeom>
          <a:noFill/>
        </p:spPr>
        <p:txBody>
          <a:bodyPr wrap="square" rtlCol="0">
            <a:spAutoFit/>
          </a:bodyPr>
          <a:lstStyle/>
          <a:p>
            <a:pPr algn="ctr"/>
            <a:r>
              <a:rPr lang="en-US" sz="2400" b="1" dirty="0">
                <a:solidFill>
                  <a:srgbClr val="000000"/>
                </a:solidFill>
                <a:cs typeface="Calibri" panose="020F0502020204030204" pitchFamily="34" charset="0"/>
              </a:rPr>
              <a:t>Identified Initiatives</a:t>
            </a:r>
          </a:p>
        </p:txBody>
      </p:sp>
      <p:sp>
        <p:nvSpPr>
          <p:cNvPr id="23" name="TextBox 22">
            <a:extLst>
              <a:ext uri="{FF2B5EF4-FFF2-40B4-BE49-F238E27FC236}">
                <a16:creationId xmlns:a16="http://schemas.microsoft.com/office/drawing/2014/main" id="{F2CCE781-E42C-477C-92FD-B9042977154C}"/>
              </a:ext>
            </a:extLst>
          </p:cNvPr>
          <p:cNvSpPr txBox="1"/>
          <p:nvPr/>
        </p:nvSpPr>
        <p:spPr>
          <a:xfrm>
            <a:off x="406399" y="4343400"/>
            <a:ext cx="10566399" cy="1733488"/>
          </a:xfrm>
          <a:prstGeom prst="rect">
            <a:avLst/>
          </a:prstGeom>
          <a:noFill/>
        </p:spPr>
        <p:txBody>
          <a:bodyPr wrap="square" rtlCol="0">
            <a:spAutoFit/>
          </a:bodyPr>
          <a:lstStyle/>
          <a:p>
            <a:r>
              <a:rPr lang="en-US" sz="2133" b="1" u="sng" dirty="0">
                <a:solidFill>
                  <a:srgbClr val="000000"/>
                </a:solidFill>
                <a:latin typeface="Arial"/>
              </a:rPr>
              <a:t>Key FY23 Accomplishments: </a:t>
            </a:r>
          </a:p>
          <a:p>
            <a:pPr marL="380990" indent="-380990">
              <a:buFont typeface="Arial" panose="020B0604020202020204" pitchFamily="34" charset="0"/>
              <a:buChar char="•"/>
            </a:pPr>
            <a:r>
              <a:rPr lang="en-US" sz="2133" dirty="0">
                <a:solidFill>
                  <a:srgbClr val="000000"/>
                </a:solidFill>
                <a:latin typeface="Arial"/>
              </a:rPr>
              <a:t>Staffing and Application Contracting for Epic and Oracle Implementation</a:t>
            </a:r>
          </a:p>
          <a:p>
            <a:pPr marL="380990" indent="-380990">
              <a:buFont typeface="Arial" panose="020B0604020202020204" pitchFamily="34" charset="0"/>
              <a:buChar char="•"/>
            </a:pPr>
            <a:r>
              <a:rPr lang="en-US" sz="2133" dirty="0">
                <a:solidFill>
                  <a:srgbClr val="000000"/>
                </a:solidFill>
                <a:latin typeface="Arial"/>
              </a:rPr>
              <a:t>Pharmacy Benefits RFP &amp; Contract</a:t>
            </a:r>
          </a:p>
          <a:p>
            <a:pPr marL="380990" indent="-380990">
              <a:buFont typeface="Arial" panose="020B0604020202020204" pitchFamily="34" charset="0"/>
              <a:buChar char="•"/>
            </a:pPr>
            <a:r>
              <a:rPr lang="en-US" sz="2133" dirty="0">
                <a:solidFill>
                  <a:srgbClr val="000000"/>
                </a:solidFill>
                <a:latin typeface="Arial"/>
              </a:rPr>
              <a:t>Food Service Management Contract Conversion</a:t>
            </a:r>
          </a:p>
          <a:p>
            <a:endParaRPr lang="en-US" sz="2133" dirty="0">
              <a:solidFill>
                <a:srgbClr val="000000"/>
              </a:solidFill>
              <a:latin typeface="Arial"/>
            </a:endParaRPr>
          </a:p>
        </p:txBody>
      </p:sp>
    </p:spTree>
    <p:extLst>
      <p:ext uri="{BB962C8B-B14F-4D97-AF65-F5344CB8AC3E}">
        <p14:creationId xmlns:p14="http://schemas.microsoft.com/office/powerpoint/2010/main" val="327278709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5D73-AB81-4220-A662-B7B7D6061EF9}"/>
              </a:ext>
            </a:extLst>
          </p:cNvPr>
          <p:cNvSpPr>
            <a:spLocks noGrp="1"/>
          </p:cNvSpPr>
          <p:nvPr>
            <p:ph type="title"/>
          </p:nvPr>
        </p:nvSpPr>
        <p:spPr>
          <a:xfrm>
            <a:off x="609600" y="275168"/>
            <a:ext cx="10972800" cy="512233"/>
          </a:xfrm>
        </p:spPr>
        <p:txBody>
          <a:bodyPr/>
          <a:lstStyle/>
          <a:p>
            <a:r>
              <a:rPr lang="en-US" dirty="0"/>
              <a:t>FY24 Margin Improvement Support</a:t>
            </a:r>
          </a:p>
        </p:txBody>
      </p:sp>
      <p:sp>
        <p:nvSpPr>
          <p:cNvPr id="3" name="TextBox 2">
            <a:extLst>
              <a:ext uri="{FF2B5EF4-FFF2-40B4-BE49-F238E27FC236}">
                <a16:creationId xmlns:a16="http://schemas.microsoft.com/office/drawing/2014/main" id="{36372CA4-EAAB-422F-9F27-417AFE740DBD}"/>
              </a:ext>
            </a:extLst>
          </p:cNvPr>
          <p:cNvSpPr txBox="1"/>
          <p:nvPr/>
        </p:nvSpPr>
        <p:spPr>
          <a:xfrm>
            <a:off x="609600" y="787401"/>
            <a:ext cx="11125200" cy="5139677"/>
          </a:xfrm>
          <a:prstGeom prst="rect">
            <a:avLst/>
          </a:prstGeom>
          <a:noFill/>
        </p:spPr>
        <p:txBody>
          <a:bodyPr wrap="square" rtlCol="0">
            <a:spAutoFit/>
          </a:bodyPr>
          <a:lstStyle/>
          <a:p>
            <a:pPr lvl="0"/>
            <a:r>
              <a:rPr lang="en-US" sz="2400" b="1" u="sng" dirty="0"/>
              <a:t>Review of Payment Term Strategies</a:t>
            </a:r>
          </a:p>
          <a:p>
            <a:pPr lvl="0"/>
            <a:r>
              <a:rPr lang="en-US" sz="2400" b="1" dirty="0"/>
              <a:t>UChicago Medicine Payment Options</a:t>
            </a:r>
          </a:p>
          <a:p>
            <a:pPr lvl="0"/>
            <a:endParaRPr lang="en-US" sz="2400" b="1" u="sng" dirty="0"/>
          </a:p>
          <a:p>
            <a:pPr lvl="0"/>
            <a:endParaRPr lang="en-US" sz="2400" b="1" u="sng" dirty="0"/>
          </a:p>
          <a:p>
            <a:pPr lvl="0"/>
            <a:endParaRPr lang="en-US" sz="2400" b="1" u="sng" dirty="0"/>
          </a:p>
          <a:p>
            <a:pPr lvl="0"/>
            <a:endParaRPr lang="en-US" sz="2400" b="1" u="sng" dirty="0"/>
          </a:p>
          <a:p>
            <a:pPr lvl="0"/>
            <a:endParaRPr lang="en-US" sz="2400" b="1" u="sng" dirty="0"/>
          </a:p>
          <a:p>
            <a:pPr lvl="0"/>
            <a:endParaRPr lang="en-US" sz="2400" b="1" u="sng" dirty="0"/>
          </a:p>
          <a:p>
            <a:pPr lvl="0"/>
            <a:endParaRPr lang="en-US" sz="2400" b="1" u="sng" dirty="0"/>
          </a:p>
          <a:p>
            <a:pPr lvl="0"/>
            <a:r>
              <a:rPr lang="en-US" sz="2400" b="1" u="sng" dirty="0"/>
              <a:t>Contingent Labor</a:t>
            </a:r>
          </a:p>
          <a:p>
            <a:pPr marL="380990" indent="-380990">
              <a:buFontTx/>
              <a:buChar char="-"/>
            </a:pPr>
            <a:r>
              <a:rPr lang="en-US" sz="2133" dirty="0">
                <a:latin typeface="+mj-lt"/>
              </a:rPr>
              <a:t>Capture and improve contingent labor productivity reporting to maintain accurate timekeeping records.</a:t>
            </a:r>
          </a:p>
          <a:p>
            <a:pPr marL="380990" indent="-380990">
              <a:buFontTx/>
              <a:buChar char="-"/>
            </a:pPr>
            <a:r>
              <a:rPr lang="en-US" sz="2133" dirty="0">
                <a:latin typeface="+mj-lt"/>
              </a:rPr>
              <a:t>Define a process to review and approve new contingent labor requests and rates.</a:t>
            </a:r>
          </a:p>
          <a:p>
            <a:endParaRPr lang="en-US" sz="2400" dirty="0">
              <a:latin typeface="+mj-lt"/>
            </a:endParaRPr>
          </a:p>
        </p:txBody>
      </p:sp>
      <p:pic>
        <p:nvPicPr>
          <p:cNvPr id="5" name="Picture 4"/>
          <p:cNvPicPr>
            <a:picLocks noChangeAspect="1"/>
          </p:cNvPicPr>
          <p:nvPr/>
        </p:nvPicPr>
        <p:blipFill>
          <a:blip r:embed="rId2"/>
          <a:stretch>
            <a:fillRect/>
          </a:stretch>
        </p:blipFill>
        <p:spPr>
          <a:xfrm>
            <a:off x="1325563" y="1614487"/>
            <a:ext cx="7488238" cy="2282511"/>
          </a:xfrm>
          <a:prstGeom prst="rect">
            <a:avLst/>
          </a:prstGeom>
        </p:spPr>
      </p:pic>
    </p:spTree>
    <p:extLst>
      <p:ext uri="{BB962C8B-B14F-4D97-AF65-F5344CB8AC3E}">
        <p14:creationId xmlns:p14="http://schemas.microsoft.com/office/powerpoint/2010/main" val="39043684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536BDD7-0B3F-4C7E-A4FB-D3C977BF5270}"/>
              </a:ext>
            </a:extLst>
          </p:cNvPr>
          <p:cNvSpPr txBox="1">
            <a:spLocks/>
          </p:cNvSpPr>
          <p:nvPr/>
        </p:nvSpPr>
        <p:spPr bwMode="auto">
          <a:xfrm>
            <a:off x="609600" y="275168"/>
            <a:ext cx="109728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rtl="0" fontAlgn="base">
              <a:spcBef>
                <a:spcPct val="0"/>
              </a:spcBef>
              <a:spcAft>
                <a:spcPct val="0"/>
              </a:spcAft>
              <a:defRPr sz="2200" b="1" kern="1200">
                <a:solidFill>
                  <a:schemeClr val="tx2"/>
                </a:solidFill>
                <a:latin typeface="+mn-lt"/>
                <a:ea typeface="+mj-ea"/>
                <a:cs typeface="Times New Roman" panose="02020603050405020304" pitchFamily="18" charset="0"/>
              </a:defRPr>
            </a:lvl1pPr>
            <a:lvl2pPr algn="l" rtl="0" fontAlgn="base">
              <a:spcBef>
                <a:spcPct val="0"/>
              </a:spcBef>
              <a:spcAft>
                <a:spcPct val="0"/>
              </a:spcAft>
              <a:defRPr sz="2400" b="1">
                <a:solidFill>
                  <a:schemeClr val="tx2"/>
                </a:solidFill>
                <a:latin typeface="Arial" charset="0"/>
                <a:cs typeface="Times New Roman" pitchFamily="18" charset="0"/>
              </a:defRPr>
            </a:lvl2pPr>
            <a:lvl3pPr algn="l" rtl="0" fontAlgn="base">
              <a:spcBef>
                <a:spcPct val="0"/>
              </a:spcBef>
              <a:spcAft>
                <a:spcPct val="0"/>
              </a:spcAft>
              <a:defRPr sz="2400" b="1">
                <a:solidFill>
                  <a:schemeClr val="tx2"/>
                </a:solidFill>
                <a:latin typeface="Arial" charset="0"/>
                <a:cs typeface="Times New Roman" pitchFamily="18" charset="0"/>
              </a:defRPr>
            </a:lvl3pPr>
            <a:lvl4pPr algn="l" rtl="0" fontAlgn="base">
              <a:spcBef>
                <a:spcPct val="0"/>
              </a:spcBef>
              <a:spcAft>
                <a:spcPct val="0"/>
              </a:spcAft>
              <a:defRPr sz="2400" b="1">
                <a:solidFill>
                  <a:schemeClr val="tx2"/>
                </a:solidFill>
                <a:latin typeface="Arial" charset="0"/>
                <a:cs typeface="Times New Roman" pitchFamily="18" charset="0"/>
              </a:defRPr>
            </a:lvl4pPr>
            <a:lvl5pPr algn="l" rtl="0" fontAlgn="base">
              <a:spcBef>
                <a:spcPct val="0"/>
              </a:spcBef>
              <a:spcAft>
                <a:spcPct val="0"/>
              </a:spcAft>
              <a:defRPr sz="2400" b="1">
                <a:solidFill>
                  <a:schemeClr val="tx2"/>
                </a:solidFill>
                <a:latin typeface="Arial"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a:lstStyle>
          <a:p>
            <a:pPr defTabSz="1219170">
              <a:defRPr/>
            </a:pPr>
            <a:r>
              <a:rPr lang="en-US" sz="2933" dirty="0">
                <a:solidFill>
                  <a:srgbClr val="800000"/>
                </a:solidFill>
                <a:latin typeface="Arial"/>
              </a:rPr>
              <a:t>Supporting our FY24 Priorities</a:t>
            </a:r>
          </a:p>
        </p:txBody>
      </p:sp>
      <p:sp>
        <p:nvSpPr>
          <p:cNvPr id="13" name="TextBox 12">
            <a:extLst>
              <a:ext uri="{FF2B5EF4-FFF2-40B4-BE49-F238E27FC236}">
                <a16:creationId xmlns:a16="http://schemas.microsoft.com/office/drawing/2014/main" id="{61C01000-05EC-4E53-8662-458A7161A4F7}"/>
              </a:ext>
            </a:extLst>
          </p:cNvPr>
          <p:cNvSpPr txBox="1"/>
          <p:nvPr/>
        </p:nvSpPr>
        <p:spPr>
          <a:xfrm>
            <a:off x="2438402" y="1302661"/>
            <a:ext cx="9448799" cy="4728667"/>
          </a:xfrm>
          <a:prstGeom prst="rect">
            <a:avLst/>
          </a:prstGeom>
          <a:noFill/>
        </p:spPr>
        <p:txBody>
          <a:bodyPr wrap="square" rtlCol="0">
            <a:spAutoFit/>
          </a:bodyPr>
          <a:lstStyle/>
          <a:p>
            <a:r>
              <a:rPr lang="en-US" sz="2133" b="1" dirty="0">
                <a:solidFill>
                  <a:srgbClr val="000000"/>
                </a:solidFill>
                <a:latin typeface="Arial"/>
              </a:rPr>
              <a:t>Supporting Implementation of Enterprise Systems </a:t>
            </a:r>
          </a:p>
          <a:p>
            <a:pPr marL="990575" lvl="1" indent="-380990">
              <a:buFont typeface="Arial" panose="020B0604020202020204" pitchFamily="34" charset="0"/>
              <a:buChar char="•"/>
            </a:pPr>
            <a:r>
              <a:rPr lang="en-US" sz="2133" dirty="0">
                <a:solidFill>
                  <a:srgbClr val="800000"/>
                </a:solidFill>
                <a:latin typeface="Arial"/>
              </a:rPr>
              <a:t>Working with Supplier to improve and streamline transactions</a:t>
            </a:r>
          </a:p>
          <a:p>
            <a:pPr marL="990575" lvl="1" indent="-380990">
              <a:buFont typeface="Arial" panose="020B0604020202020204" pitchFamily="34" charset="0"/>
              <a:buChar char="•"/>
            </a:pPr>
            <a:r>
              <a:rPr lang="en-US" sz="2133" dirty="0">
                <a:solidFill>
                  <a:srgbClr val="800000"/>
                </a:solidFill>
                <a:latin typeface="Arial"/>
              </a:rPr>
              <a:t>Compliance to Security and Privacy Standards</a:t>
            </a:r>
          </a:p>
          <a:p>
            <a:pPr marL="990575" lvl="1" indent="-380990">
              <a:buFont typeface="Arial" panose="020B0604020202020204" pitchFamily="34" charset="0"/>
              <a:buChar char="•"/>
            </a:pPr>
            <a:r>
              <a:rPr lang="en-US" sz="2133" dirty="0">
                <a:solidFill>
                  <a:srgbClr val="800000"/>
                </a:solidFill>
                <a:latin typeface="Arial"/>
              </a:rPr>
              <a:t>Support sunsetting of applications – data retrieval and potential access</a:t>
            </a:r>
          </a:p>
          <a:p>
            <a:pPr lvl="1"/>
            <a:endParaRPr lang="en-US" sz="2133" dirty="0">
              <a:solidFill>
                <a:srgbClr val="000000"/>
              </a:solidFill>
              <a:latin typeface="Arial"/>
            </a:endParaRPr>
          </a:p>
          <a:p>
            <a:r>
              <a:rPr lang="en-US" sz="2133" b="1" dirty="0">
                <a:solidFill>
                  <a:srgbClr val="000000"/>
                </a:solidFill>
                <a:latin typeface="Arial"/>
              </a:rPr>
              <a:t>Continued Enablement of Shared Services</a:t>
            </a:r>
          </a:p>
          <a:p>
            <a:pPr marL="990575" lvl="1" indent="-380990">
              <a:buFont typeface="Arial" panose="020B0604020202020204" pitchFamily="34" charset="0"/>
              <a:buChar char="•"/>
            </a:pPr>
            <a:r>
              <a:rPr lang="en-US" sz="2133" dirty="0">
                <a:solidFill>
                  <a:srgbClr val="800000"/>
                </a:solidFill>
                <a:latin typeface="Arial"/>
              </a:rPr>
              <a:t>Working with our Enterprise Partners </a:t>
            </a:r>
          </a:p>
          <a:p>
            <a:pPr marL="990575" lvl="1" indent="-380990">
              <a:buFont typeface="Arial" panose="020B0604020202020204" pitchFamily="34" charset="0"/>
              <a:buChar char="•"/>
            </a:pPr>
            <a:r>
              <a:rPr lang="en-US" sz="2133" dirty="0">
                <a:solidFill>
                  <a:srgbClr val="800000"/>
                </a:solidFill>
                <a:latin typeface="Arial"/>
              </a:rPr>
              <a:t>Compliance to Master Agreement Terms</a:t>
            </a:r>
          </a:p>
          <a:p>
            <a:endParaRPr lang="en-US" sz="2133" b="1" dirty="0">
              <a:solidFill>
                <a:srgbClr val="800000"/>
              </a:solidFill>
              <a:latin typeface="Arial"/>
            </a:endParaRPr>
          </a:p>
          <a:p>
            <a:r>
              <a:rPr lang="en-US" sz="2133" b="1" dirty="0">
                <a:solidFill>
                  <a:srgbClr val="000000"/>
                </a:solidFill>
                <a:latin typeface="Arial"/>
              </a:rPr>
              <a:t>Margin Improvement</a:t>
            </a:r>
          </a:p>
          <a:p>
            <a:pPr marL="990575" lvl="1" indent="-380990">
              <a:buFont typeface="Arial" panose="020B0604020202020204" pitchFamily="34" charset="0"/>
              <a:buChar char="•"/>
            </a:pPr>
            <a:r>
              <a:rPr lang="en-US" sz="2133" dirty="0">
                <a:solidFill>
                  <a:srgbClr val="800000"/>
                </a:solidFill>
                <a:latin typeface="Arial"/>
              </a:rPr>
              <a:t>Supporting Operational Expense Reduction Targets (5-7%)</a:t>
            </a:r>
          </a:p>
          <a:p>
            <a:pPr marL="990575" lvl="1" indent="-380990">
              <a:buFont typeface="Arial" panose="020B0604020202020204" pitchFamily="34" charset="0"/>
              <a:buChar char="•"/>
            </a:pPr>
            <a:r>
              <a:rPr lang="en-US" sz="2133" dirty="0">
                <a:solidFill>
                  <a:srgbClr val="800000"/>
                </a:solidFill>
                <a:latin typeface="Arial"/>
              </a:rPr>
              <a:t>Payables (Virtual Card Program Participation, Electronic Payments)</a:t>
            </a:r>
            <a:endParaRPr lang="en-US" sz="2400" b="1" dirty="0">
              <a:solidFill>
                <a:srgbClr val="800000"/>
              </a:solidFill>
              <a:latin typeface="Arial"/>
            </a:endParaRPr>
          </a:p>
          <a:p>
            <a:pPr marL="380990" indent="-380990">
              <a:buFont typeface="Arial" panose="020B0604020202020204" pitchFamily="34" charset="0"/>
              <a:buChar char="•"/>
            </a:pPr>
            <a:endParaRPr lang="en-US" sz="2400" b="1" dirty="0">
              <a:solidFill>
                <a:srgbClr val="800000"/>
              </a:solidFill>
              <a:latin typeface="Arial"/>
            </a:endParaRPr>
          </a:p>
        </p:txBody>
      </p:sp>
      <p:pic>
        <p:nvPicPr>
          <p:cNvPr id="14" name="Graphic 13" descr="Hierarchy">
            <a:extLst>
              <a:ext uri="{FF2B5EF4-FFF2-40B4-BE49-F238E27FC236}">
                <a16:creationId xmlns:a16="http://schemas.microsoft.com/office/drawing/2014/main" id="{A2D27007-2AEF-4108-8468-D8D069466E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7621" y="3509359"/>
            <a:ext cx="675172" cy="675172"/>
          </a:xfrm>
          <a:prstGeom prst="rect">
            <a:avLst/>
          </a:prstGeom>
        </p:spPr>
      </p:pic>
      <p:pic>
        <p:nvPicPr>
          <p:cNvPr id="15" name="Graphic 14" descr="Image">
            <a:extLst>
              <a:ext uri="{FF2B5EF4-FFF2-40B4-BE49-F238E27FC236}">
                <a16:creationId xmlns:a16="http://schemas.microsoft.com/office/drawing/2014/main" id="{53088FD2-0DE4-41C1-95A6-EA87E40214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1923" y="1551206"/>
            <a:ext cx="512815" cy="512815"/>
          </a:xfrm>
          <a:prstGeom prst="rect">
            <a:avLst/>
          </a:prstGeom>
        </p:spPr>
      </p:pic>
      <p:pic>
        <p:nvPicPr>
          <p:cNvPr id="16" name="Graphic 15" descr="Coins">
            <a:extLst>
              <a:ext uri="{FF2B5EF4-FFF2-40B4-BE49-F238E27FC236}">
                <a16:creationId xmlns:a16="http://schemas.microsoft.com/office/drawing/2014/main" id="{0FF9A5EC-0DD0-4D4D-8211-66AAB8466E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39318" y="4796402"/>
            <a:ext cx="956052" cy="956052"/>
          </a:xfrm>
          <a:prstGeom prst="rect">
            <a:avLst/>
          </a:prstGeom>
        </p:spPr>
      </p:pic>
      <p:pic>
        <p:nvPicPr>
          <p:cNvPr id="17" name="Graphic 16" descr="Image">
            <a:extLst>
              <a:ext uri="{FF2B5EF4-FFF2-40B4-BE49-F238E27FC236}">
                <a16:creationId xmlns:a16="http://schemas.microsoft.com/office/drawing/2014/main" id="{AE731FFD-E5B1-446F-8A0D-EDE2068F11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1922" y="1963346"/>
            <a:ext cx="512815" cy="512815"/>
          </a:xfrm>
          <a:prstGeom prst="rect">
            <a:avLst/>
          </a:prstGeom>
        </p:spPr>
      </p:pic>
      <p:pic>
        <p:nvPicPr>
          <p:cNvPr id="18" name="Graphic 17" descr="Image">
            <a:extLst>
              <a:ext uri="{FF2B5EF4-FFF2-40B4-BE49-F238E27FC236}">
                <a16:creationId xmlns:a16="http://schemas.microsoft.com/office/drawing/2014/main" id="{89248C59-5918-457F-A304-6FAC145C2F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03114" y="1583573"/>
            <a:ext cx="845913" cy="845913"/>
          </a:xfrm>
          <a:prstGeom prst="rect">
            <a:avLst/>
          </a:prstGeom>
        </p:spPr>
      </p:pic>
      <p:cxnSp>
        <p:nvCxnSpPr>
          <p:cNvPr id="19" name="Straight Arrow Connector 18">
            <a:extLst>
              <a:ext uri="{FF2B5EF4-FFF2-40B4-BE49-F238E27FC236}">
                <a16:creationId xmlns:a16="http://schemas.microsoft.com/office/drawing/2014/main" id="{9A6CC106-155B-4C98-A4B5-4B979DAB2E1C}"/>
              </a:ext>
            </a:extLst>
          </p:cNvPr>
          <p:cNvCxnSpPr>
            <a:stCxn id="17" idx="3"/>
            <a:endCxn id="18" idx="1"/>
          </p:cNvCxnSpPr>
          <p:nvPr/>
        </p:nvCxnSpPr>
        <p:spPr>
          <a:xfrm flipV="1">
            <a:off x="1274737" y="2006529"/>
            <a:ext cx="128377" cy="213224"/>
          </a:xfrm>
          <a:prstGeom prst="straightConnector1">
            <a:avLst/>
          </a:prstGeom>
          <a:noFill/>
          <a:ln w="9525" cap="flat" cmpd="sng" algn="ctr">
            <a:solidFill>
              <a:srgbClr val="767676">
                <a:shade val="95000"/>
                <a:satMod val="105000"/>
              </a:srgbClr>
            </a:solidFill>
            <a:prstDash val="solid"/>
            <a:tailEnd type="triangle"/>
          </a:ln>
          <a:effectLst/>
        </p:spPr>
      </p:cxnSp>
      <p:cxnSp>
        <p:nvCxnSpPr>
          <p:cNvPr id="20" name="Straight Arrow Connector 19">
            <a:extLst>
              <a:ext uri="{FF2B5EF4-FFF2-40B4-BE49-F238E27FC236}">
                <a16:creationId xmlns:a16="http://schemas.microsoft.com/office/drawing/2014/main" id="{8B33E4D9-21C2-49EA-960D-BC35068D5562}"/>
              </a:ext>
            </a:extLst>
          </p:cNvPr>
          <p:cNvCxnSpPr>
            <a:stCxn id="15" idx="3"/>
            <a:endCxn id="18" idx="1"/>
          </p:cNvCxnSpPr>
          <p:nvPr/>
        </p:nvCxnSpPr>
        <p:spPr>
          <a:xfrm>
            <a:off x="1274737" y="1807614"/>
            <a:ext cx="128376" cy="198916"/>
          </a:xfrm>
          <a:prstGeom prst="straightConnector1">
            <a:avLst/>
          </a:prstGeom>
          <a:noFill/>
          <a:ln w="9525" cap="flat" cmpd="sng" algn="ctr">
            <a:solidFill>
              <a:srgbClr val="767676">
                <a:shade val="95000"/>
                <a:satMod val="105000"/>
              </a:srgbClr>
            </a:solidFill>
            <a:prstDash val="solid"/>
            <a:tailEnd type="triangle"/>
          </a:ln>
          <a:effectLst/>
        </p:spPr>
      </p:cxnSp>
    </p:spTree>
    <p:extLst>
      <p:ext uri="{BB962C8B-B14F-4D97-AF65-F5344CB8AC3E}">
        <p14:creationId xmlns:p14="http://schemas.microsoft.com/office/powerpoint/2010/main" val="32779166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8973-AED7-489B-A2BC-BFD9434AAD54}"/>
              </a:ext>
            </a:extLst>
          </p:cNvPr>
          <p:cNvSpPr txBox="1">
            <a:spLocks/>
          </p:cNvSpPr>
          <p:nvPr/>
        </p:nvSpPr>
        <p:spPr bwMode="auto">
          <a:xfrm>
            <a:off x="609600" y="275168"/>
            <a:ext cx="10972800"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rtl="0" fontAlgn="base">
              <a:spcBef>
                <a:spcPct val="0"/>
              </a:spcBef>
              <a:spcAft>
                <a:spcPct val="0"/>
              </a:spcAft>
              <a:defRPr sz="2200" b="1" kern="1200">
                <a:solidFill>
                  <a:schemeClr val="tx2"/>
                </a:solidFill>
                <a:latin typeface="+mn-lt"/>
                <a:ea typeface="+mj-ea"/>
                <a:cs typeface="Times New Roman" panose="02020603050405020304" pitchFamily="18" charset="0"/>
              </a:defRPr>
            </a:lvl1pPr>
            <a:lvl2pPr algn="l" rtl="0" fontAlgn="base">
              <a:spcBef>
                <a:spcPct val="0"/>
              </a:spcBef>
              <a:spcAft>
                <a:spcPct val="0"/>
              </a:spcAft>
              <a:defRPr sz="2400" b="1">
                <a:solidFill>
                  <a:schemeClr val="tx2"/>
                </a:solidFill>
                <a:latin typeface="Arial" charset="0"/>
                <a:cs typeface="Times New Roman" pitchFamily="18" charset="0"/>
              </a:defRPr>
            </a:lvl2pPr>
            <a:lvl3pPr algn="l" rtl="0" fontAlgn="base">
              <a:spcBef>
                <a:spcPct val="0"/>
              </a:spcBef>
              <a:spcAft>
                <a:spcPct val="0"/>
              </a:spcAft>
              <a:defRPr sz="2400" b="1">
                <a:solidFill>
                  <a:schemeClr val="tx2"/>
                </a:solidFill>
                <a:latin typeface="Arial" charset="0"/>
                <a:cs typeface="Times New Roman" pitchFamily="18" charset="0"/>
              </a:defRPr>
            </a:lvl3pPr>
            <a:lvl4pPr algn="l" rtl="0" fontAlgn="base">
              <a:spcBef>
                <a:spcPct val="0"/>
              </a:spcBef>
              <a:spcAft>
                <a:spcPct val="0"/>
              </a:spcAft>
              <a:defRPr sz="2400" b="1">
                <a:solidFill>
                  <a:schemeClr val="tx2"/>
                </a:solidFill>
                <a:latin typeface="Arial" charset="0"/>
                <a:cs typeface="Times New Roman" pitchFamily="18" charset="0"/>
              </a:defRPr>
            </a:lvl4pPr>
            <a:lvl5pPr algn="l" rtl="0" fontAlgn="base">
              <a:spcBef>
                <a:spcPct val="0"/>
              </a:spcBef>
              <a:spcAft>
                <a:spcPct val="0"/>
              </a:spcAft>
              <a:defRPr sz="2400" b="1">
                <a:solidFill>
                  <a:schemeClr val="tx2"/>
                </a:solidFill>
                <a:latin typeface="Arial"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a:lstStyle>
          <a:p>
            <a:pPr defTabSz="1219170">
              <a:defRPr/>
            </a:pPr>
            <a:r>
              <a:rPr lang="en-US" sz="2933" dirty="0">
                <a:solidFill>
                  <a:srgbClr val="800000"/>
                </a:solidFill>
                <a:latin typeface="Arial"/>
              </a:rPr>
              <a:t>Supplier Registration &amp; Contracting System</a:t>
            </a:r>
          </a:p>
        </p:txBody>
      </p:sp>
      <p:sp>
        <p:nvSpPr>
          <p:cNvPr id="4" name="TextBox 3">
            <a:extLst>
              <a:ext uri="{FF2B5EF4-FFF2-40B4-BE49-F238E27FC236}">
                <a16:creationId xmlns:a16="http://schemas.microsoft.com/office/drawing/2014/main" id="{1A6700A2-794C-45C7-B133-0AF13350879C}"/>
              </a:ext>
            </a:extLst>
          </p:cNvPr>
          <p:cNvSpPr txBox="1"/>
          <p:nvPr/>
        </p:nvSpPr>
        <p:spPr>
          <a:xfrm>
            <a:off x="812800" y="1006157"/>
            <a:ext cx="9753600" cy="2061718"/>
          </a:xfrm>
          <a:prstGeom prst="rect">
            <a:avLst/>
          </a:prstGeom>
          <a:noFill/>
        </p:spPr>
        <p:txBody>
          <a:bodyPr wrap="square" rtlCol="0">
            <a:spAutoFit/>
          </a:bodyPr>
          <a:lstStyle/>
          <a:p>
            <a:pPr marL="380990" indent="-380990">
              <a:buFont typeface="Arial" panose="020B0604020202020204" pitchFamily="34" charset="0"/>
              <a:buChar char="•"/>
            </a:pPr>
            <a:r>
              <a:rPr lang="en-US" sz="2133" dirty="0">
                <a:solidFill>
                  <a:srgbClr val="000000"/>
                </a:solidFill>
                <a:latin typeface="Arial"/>
              </a:rPr>
              <a:t>Supplier Registrations moved from iValua to Oracle Cloud in October 2022</a:t>
            </a:r>
          </a:p>
          <a:p>
            <a:pPr marL="990575" lvl="1" indent="-380990">
              <a:buFont typeface="Arial" panose="020B0604020202020204" pitchFamily="34" charset="0"/>
              <a:buChar char="•"/>
            </a:pPr>
            <a:r>
              <a:rPr lang="en-US" sz="2133" dirty="0">
                <a:solidFill>
                  <a:srgbClr val="000000"/>
                </a:solidFill>
                <a:latin typeface="Arial"/>
              </a:rPr>
              <a:t>Electronic documents (supplier certification &amp; conflict of interest)</a:t>
            </a:r>
          </a:p>
          <a:p>
            <a:pPr marL="380990" indent="-380990">
              <a:buFont typeface="Arial" panose="020B0604020202020204" pitchFamily="34" charset="0"/>
              <a:buChar char="•"/>
            </a:pPr>
            <a:r>
              <a:rPr lang="en-US" sz="2133" dirty="0">
                <a:solidFill>
                  <a:srgbClr val="000000"/>
                </a:solidFill>
                <a:latin typeface="Arial"/>
              </a:rPr>
              <a:t>Partnering with iValua to further enhance our Contract Management tool to improve the contracting review process</a:t>
            </a:r>
          </a:p>
          <a:p>
            <a:pPr marL="990575" lvl="1" indent="-380990">
              <a:buFont typeface="Arial" panose="020B0604020202020204" pitchFamily="34" charset="0"/>
              <a:buChar char="•"/>
            </a:pPr>
            <a:r>
              <a:rPr lang="en-US" sz="2133" dirty="0">
                <a:solidFill>
                  <a:srgbClr val="000000"/>
                </a:solidFill>
                <a:latin typeface="Arial"/>
              </a:rPr>
              <a:t>Improved Team chat functionality </a:t>
            </a:r>
          </a:p>
          <a:p>
            <a:pPr marL="990575" lvl="1" indent="-380990">
              <a:buFont typeface="Arial" panose="020B0604020202020204" pitchFamily="34" charset="0"/>
              <a:buChar char="•"/>
            </a:pPr>
            <a:r>
              <a:rPr lang="en-US" sz="2133" dirty="0">
                <a:solidFill>
                  <a:srgbClr val="000000"/>
                </a:solidFill>
                <a:latin typeface="Arial"/>
              </a:rPr>
              <a:t>Seeking to implement dynamic contract review workflows</a:t>
            </a:r>
          </a:p>
        </p:txBody>
      </p:sp>
      <p:pic>
        <p:nvPicPr>
          <p:cNvPr id="5" name="Picture 4">
            <a:extLst>
              <a:ext uri="{FF2B5EF4-FFF2-40B4-BE49-F238E27FC236}">
                <a16:creationId xmlns:a16="http://schemas.microsoft.com/office/drawing/2014/main" id="{B0426BCA-3680-480A-BD4B-49C91987F789}"/>
              </a:ext>
            </a:extLst>
          </p:cNvPr>
          <p:cNvPicPr>
            <a:picLocks noChangeAspect="1"/>
          </p:cNvPicPr>
          <p:nvPr/>
        </p:nvPicPr>
        <p:blipFill rotWithShape="1">
          <a:blip r:embed="rId2"/>
          <a:srcRect r="58648"/>
          <a:stretch/>
        </p:blipFill>
        <p:spPr>
          <a:xfrm>
            <a:off x="609600" y="3329095"/>
            <a:ext cx="2005931" cy="2463845"/>
          </a:xfrm>
          <a:prstGeom prst="rect">
            <a:avLst/>
          </a:prstGeom>
        </p:spPr>
      </p:pic>
      <p:pic>
        <p:nvPicPr>
          <p:cNvPr id="6" name="Picture 5">
            <a:extLst>
              <a:ext uri="{FF2B5EF4-FFF2-40B4-BE49-F238E27FC236}">
                <a16:creationId xmlns:a16="http://schemas.microsoft.com/office/drawing/2014/main" id="{D8C61094-5AD4-430F-A6C8-E008744F3824}"/>
              </a:ext>
            </a:extLst>
          </p:cNvPr>
          <p:cNvPicPr>
            <a:picLocks noChangeAspect="1"/>
          </p:cNvPicPr>
          <p:nvPr/>
        </p:nvPicPr>
        <p:blipFill>
          <a:blip r:embed="rId3"/>
          <a:stretch>
            <a:fillRect/>
          </a:stretch>
        </p:blipFill>
        <p:spPr>
          <a:xfrm>
            <a:off x="1828801" y="3846409"/>
            <a:ext cx="4507812" cy="1684945"/>
          </a:xfrm>
          <a:prstGeom prst="rect">
            <a:avLst/>
          </a:prstGeom>
        </p:spPr>
      </p:pic>
      <p:pic>
        <p:nvPicPr>
          <p:cNvPr id="7" name="Picture 6">
            <a:extLst>
              <a:ext uri="{FF2B5EF4-FFF2-40B4-BE49-F238E27FC236}">
                <a16:creationId xmlns:a16="http://schemas.microsoft.com/office/drawing/2014/main" id="{31654D12-64D9-4C4A-8F52-68E8AC53C758}"/>
              </a:ext>
            </a:extLst>
          </p:cNvPr>
          <p:cNvPicPr>
            <a:picLocks noChangeAspect="1"/>
          </p:cNvPicPr>
          <p:nvPr/>
        </p:nvPicPr>
        <p:blipFill>
          <a:blip r:embed="rId4"/>
          <a:stretch>
            <a:fillRect/>
          </a:stretch>
        </p:blipFill>
        <p:spPr>
          <a:xfrm>
            <a:off x="7208859" y="3329095"/>
            <a:ext cx="4723632" cy="3140341"/>
          </a:xfrm>
          <a:prstGeom prst="rect">
            <a:avLst/>
          </a:prstGeom>
        </p:spPr>
      </p:pic>
      <p:sp>
        <p:nvSpPr>
          <p:cNvPr id="8" name="Arrow: Right 7">
            <a:extLst>
              <a:ext uri="{FF2B5EF4-FFF2-40B4-BE49-F238E27FC236}">
                <a16:creationId xmlns:a16="http://schemas.microsoft.com/office/drawing/2014/main" id="{70A3AF9D-21F7-4D1C-A0BE-2A4BCAE008B5}"/>
              </a:ext>
            </a:extLst>
          </p:cNvPr>
          <p:cNvSpPr/>
          <p:nvPr/>
        </p:nvSpPr>
        <p:spPr>
          <a:xfrm>
            <a:off x="6216307" y="4241800"/>
            <a:ext cx="1016000" cy="1016000"/>
          </a:xfrm>
          <a:prstGeom prst="rightArrow">
            <a:avLst/>
          </a:prstGeom>
          <a:solidFill>
            <a:srgbClr val="767676"/>
          </a:solidFill>
          <a:ln w="25400" cap="flat" cmpd="sng" algn="ctr">
            <a:solidFill>
              <a:srgbClr val="767676">
                <a:shade val="50000"/>
              </a:srgbClr>
            </a:solidFill>
            <a:prstDash val="solid"/>
          </a:ln>
          <a:effectLst/>
        </p:spPr>
        <p:txBody>
          <a:bodyPr rtlCol="0" anchor="ctr"/>
          <a:lstStyle/>
          <a:p>
            <a:pPr algn="ctr" defTabSz="1219170">
              <a:defRPr/>
            </a:pPr>
            <a:endParaRPr lang="en-US" sz="2400" kern="0" dirty="0">
              <a:solidFill>
                <a:srgbClr val="FFFFFF"/>
              </a:solidFill>
              <a:latin typeface="Arial"/>
            </a:endParaRPr>
          </a:p>
        </p:txBody>
      </p:sp>
    </p:spTree>
    <p:extLst>
      <p:ext uri="{BB962C8B-B14F-4D97-AF65-F5344CB8AC3E}">
        <p14:creationId xmlns:p14="http://schemas.microsoft.com/office/powerpoint/2010/main" val="33089515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86743" y="626401"/>
            <a:ext cx="2248044" cy="2406015"/>
          </a:xfrm>
          <a:prstGeom prst="rect">
            <a:avLst/>
          </a:prstGeom>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445" y="5081732"/>
            <a:ext cx="1662113" cy="70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txBox="1">
            <a:spLocks/>
          </p:cNvSpPr>
          <p:nvPr/>
        </p:nvSpPr>
        <p:spPr bwMode="auto">
          <a:xfrm>
            <a:off x="342900" y="342900"/>
            <a:ext cx="1108248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lnSpc>
                <a:spcPct val="90000"/>
              </a:lnSpc>
              <a:spcBef>
                <a:spcPts val="1200"/>
              </a:spcBef>
              <a:buFont typeface="Wingdings" panose="05000000000000000000" pitchFamily="2" charset="2"/>
              <a:buChar char="§"/>
              <a:defRPr sz="3200">
                <a:solidFill>
                  <a:srgbClr val="171714"/>
                </a:solidFill>
                <a:latin typeface="Arial" panose="020B0604020202020204" pitchFamily="34" charset="0"/>
                <a:cs typeface="Arial" panose="020B0604020202020204" pitchFamily="34" charset="0"/>
              </a:defRPr>
            </a:lvl1pPr>
            <a:lvl2pPr marL="742950" indent="-28575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2pPr>
            <a:lvl3pPr marL="11430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3pPr>
            <a:lvl4pPr marL="16002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4pPr>
            <a:lvl5pPr marL="2057400" indent="-228600" defTabSz="45720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250"/>
              </a:spcBef>
              <a:spcAft>
                <a:spcPts val="250"/>
              </a:spcAft>
              <a:buFont typeface="Wingdings" panose="05000000000000000000" pitchFamily="2" charset="2"/>
              <a:buChar char="§"/>
              <a:defRPr sz="2800">
                <a:solidFill>
                  <a:srgbClr val="171714"/>
                </a:solidFill>
                <a:latin typeface="Arial" panose="020B0604020202020204" pitchFamily="34" charset="0"/>
                <a:cs typeface="Arial" panose="020B0604020202020204" pitchFamily="34" charset="0"/>
              </a:defRPr>
            </a:lvl9pPr>
          </a:lstStyle>
          <a:p>
            <a:pPr marL="342891" indent="-342891" defTabSz="457189">
              <a:lnSpc>
                <a:spcPct val="100000"/>
              </a:lnSpc>
              <a:spcBef>
                <a:spcPct val="20000"/>
              </a:spcBef>
              <a:buNone/>
              <a:defRPr/>
            </a:pPr>
            <a:r>
              <a:rPr lang="en-US" altLang="en-US" b="1" dirty="0">
                <a:solidFill>
                  <a:srgbClr val="8B0021"/>
                </a:solidFill>
                <a:latin typeface="Arial" panose="020B0604020202020204"/>
                <a:cs typeface="Times New Roman" panose="02020603050405020304" pitchFamily="18" charset="0"/>
              </a:rPr>
              <a:t>Supply Chain Affiliate Program</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4" y="901701"/>
            <a:ext cx="8859837" cy="426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003456" y="3107857"/>
            <a:ext cx="3814619" cy="1169551"/>
          </a:xfrm>
          <a:prstGeom prst="rect">
            <a:avLst/>
          </a:prstGeom>
        </p:spPr>
        <p:txBody>
          <a:bodyPr wrap="square">
            <a:spAutoFit/>
          </a:bodyPr>
          <a:lstStyle/>
          <a:p>
            <a:pPr algn="ctr" defTabSz="914377">
              <a:defRPr/>
            </a:pPr>
            <a:r>
              <a:rPr lang="en-US" sz="1400" dirty="0">
                <a:solidFill>
                  <a:srgbClr val="373737"/>
                </a:solidFill>
                <a:latin typeface="Gotham SSm A"/>
              </a:rPr>
              <a:t>AdventHealth’s Great Lakes Region: Bolingbrook, Glendale Heights, Hinsdale and La Grange hospitals along with a network of nearly 50 locations in western suburbs</a:t>
            </a:r>
          </a:p>
          <a:p>
            <a:pPr algn="ctr" defTabSz="914377">
              <a:defRPr/>
            </a:pPr>
            <a:r>
              <a:rPr lang="en-US" sz="1400" b="1" dirty="0">
                <a:solidFill>
                  <a:srgbClr val="373737"/>
                </a:solidFill>
                <a:latin typeface="Gotham SSm A"/>
              </a:rPr>
              <a:t>Advent Health contract portfolio in place</a:t>
            </a:r>
            <a:endParaRPr lang="en-US" sz="1400" b="1" dirty="0">
              <a:solidFill>
                <a:srgbClr val="000000"/>
              </a:solidFill>
              <a:latin typeface="Arial" panose="020B0604020202020204"/>
            </a:endParaRPr>
          </a:p>
        </p:txBody>
      </p:sp>
      <p:sp>
        <p:nvSpPr>
          <p:cNvPr id="10" name="Rectangle 9">
            <a:extLst>
              <a:ext uri="{FF2B5EF4-FFF2-40B4-BE49-F238E27FC236}">
                <a16:creationId xmlns:a16="http://schemas.microsoft.com/office/drawing/2014/main" id="{C59B63C0-82D7-4FF2-9B93-E0D91B27278C}"/>
              </a:ext>
            </a:extLst>
          </p:cNvPr>
          <p:cNvSpPr/>
          <p:nvPr/>
        </p:nvSpPr>
        <p:spPr>
          <a:xfrm>
            <a:off x="6785054" y="4599238"/>
            <a:ext cx="5033021" cy="98488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TextBox 10">
            <a:extLst>
              <a:ext uri="{FF2B5EF4-FFF2-40B4-BE49-F238E27FC236}">
                <a16:creationId xmlns:a16="http://schemas.microsoft.com/office/drawing/2014/main" id="{E2D34AFF-9A83-4ABA-A5B9-54FFE8E69B13}"/>
              </a:ext>
            </a:extLst>
          </p:cNvPr>
          <p:cNvSpPr txBox="1"/>
          <p:nvPr/>
        </p:nvSpPr>
        <p:spPr>
          <a:xfrm>
            <a:off x="6831946" y="4599237"/>
            <a:ext cx="4986129" cy="830997"/>
          </a:xfrm>
          <a:prstGeom prst="rect">
            <a:avLst/>
          </a:prstGeom>
          <a:noFill/>
        </p:spPr>
        <p:txBody>
          <a:bodyPr wrap="square" rtlCol="0">
            <a:spAutoFit/>
          </a:bodyPr>
          <a:lstStyle/>
          <a:p>
            <a:pPr algn="ctr"/>
            <a:r>
              <a:rPr lang="en-US" sz="1600" b="1" dirty="0"/>
              <a:t>Expectation is that all of our supplier partners are providing a similar level of support to our affiliate partners that UCM is receiving</a:t>
            </a:r>
          </a:p>
        </p:txBody>
      </p:sp>
    </p:spTree>
    <p:extLst>
      <p:ext uri="{BB962C8B-B14F-4D97-AF65-F5344CB8AC3E}">
        <p14:creationId xmlns:p14="http://schemas.microsoft.com/office/powerpoint/2010/main" val="3230786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33"/>
          <p:cNvSpPr/>
          <p:nvPr/>
        </p:nvSpPr>
        <p:spPr>
          <a:xfrm>
            <a:off x="2078182" y="787798"/>
            <a:ext cx="8035636" cy="4374944"/>
          </a:xfrm>
          <a:custGeom>
            <a:avLst/>
            <a:gdLst>
              <a:gd name="connsiteX0" fmla="*/ 0 w 10729192"/>
              <a:gd name="connsiteY0" fmla="*/ 0 h 4104456"/>
              <a:gd name="connsiteX1" fmla="*/ 10729192 w 10729192"/>
              <a:gd name="connsiteY1" fmla="*/ 0 h 4104456"/>
              <a:gd name="connsiteX2" fmla="*/ 10729192 w 10729192"/>
              <a:gd name="connsiteY2" fmla="*/ 4104456 h 4104456"/>
              <a:gd name="connsiteX3" fmla="*/ 0 w 10729192"/>
              <a:gd name="connsiteY3" fmla="*/ 4104456 h 4104456"/>
              <a:gd name="connsiteX4" fmla="*/ 0 w 10729192"/>
              <a:gd name="connsiteY4" fmla="*/ 0 h 4104456"/>
              <a:gd name="connsiteX0" fmla="*/ 0 w 10729192"/>
              <a:gd name="connsiteY0" fmla="*/ 18184 h 4122640"/>
              <a:gd name="connsiteX1" fmla="*/ 5375149 w 10729192"/>
              <a:gd name="connsiteY1" fmla="*/ 0 h 4122640"/>
              <a:gd name="connsiteX2" fmla="*/ 10729192 w 10729192"/>
              <a:gd name="connsiteY2" fmla="*/ 18184 h 4122640"/>
              <a:gd name="connsiteX3" fmla="*/ 10729192 w 10729192"/>
              <a:gd name="connsiteY3" fmla="*/ 4122640 h 4122640"/>
              <a:gd name="connsiteX4" fmla="*/ 0 w 10729192"/>
              <a:gd name="connsiteY4" fmla="*/ 4122640 h 4122640"/>
              <a:gd name="connsiteX5" fmla="*/ 0 w 10729192"/>
              <a:gd name="connsiteY5" fmla="*/ 18184 h 4122640"/>
              <a:gd name="connsiteX0" fmla="*/ 0 w 10729192"/>
              <a:gd name="connsiteY0" fmla="*/ 18184 h 4128248"/>
              <a:gd name="connsiteX1" fmla="*/ 5375149 w 10729192"/>
              <a:gd name="connsiteY1" fmla="*/ 0 h 4128248"/>
              <a:gd name="connsiteX2" fmla="*/ 10729192 w 10729192"/>
              <a:gd name="connsiteY2" fmla="*/ 18184 h 4128248"/>
              <a:gd name="connsiteX3" fmla="*/ 10729192 w 10729192"/>
              <a:gd name="connsiteY3" fmla="*/ 4122640 h 4128248"/>
              <a:gd name="connsiteX4" fmla="*/ 5361702 w 10729192"/>
              <a:gd name="connsiteY4" fmla="*/ 4128248 h 4128248"/>
              <a:gd name="connsiteX5" fmla="*/ 0 w 10729192"/>
              <a:gd name="connsiteY5" fmla="*/ 4122640 h 4128248"/>
              <a:gd name="connsiteX6" fmla="*/ 0 w 10729192"/>
              <a:gd name="connsiteY6" fmla="*/ 18184 h 4128248"/>
              <a:gd name="connsiteX0" fmla="*/ 0 w 10729192"/>
              <a:gd name="connsiteY0" fmla="*/ 18184 h 4122640"/>
              <a:gd name="connsiteX1" fmla="*/ 5375149 w 10729192"/>
              <a:gd name="connsiteY1" fmla="*/ 0 h 4122640"/>
              <a:gd name="connsiteX2" fmla="*/ 10729192 w 10729192"/>
              <a:gd name="connsiteY2" fmla="*/ 18184 h 4122640"/>
              <a:gd name="connsiteX3" fmla="*/ 10729192 w 10729192"/>
              <a:gd name="connsiteY3" fmla="*/ 4122640 h 4122640"/>
              <a:gd name="connsiteX4" fmla="*/ 5361702 w 10729192"/>
              <a:gd name="connsiteY4" fmla="*/ 2541495 h 4122640"/>
              <a:gd name="connsiteX5" fmla="*/ 0 w 10729192"/>
              <a:gd name="connsiteY5" fmla="*/ 4122640 h 4122640"/>
              <a:gd name="connsiteX6" fmla="*/ 0 w 10729192"/>
              <a:gd name="connsiteY6" fmla="*/ 18184 h 4122640"/>
              <a:gd name="connsiteX0" fmla="*/ 0 w 10729192"/>
              <a:gd name="connsiteY0" fmla="*/ 0 h 4104456"/>
              <a:gd name="connsiteX1" fmla="*/ 5388596 w 10729192"/>
              <a:gd name="connsiteY1" fmla="*/ 1729933 h 4104456"/>
              <a:gd name="connsiteX2" fmla="*/ 10729192 w 10729192"/>
              <a:gd name="connsiteY2" fmla="*/ 0 h 4104456"/>
              <a:gd name="connsiteX3" fmla="*/ 10729192 w 10729192"/>
              <a:gd name="connsiteY3" fmla="*/ 4104456 h 4104456"/>
              <a:gd name="connsiteX4" fmla="*/ 5361702 w 10729192"/>
              <a:gd name="connsiteY4" fmla="*/ 2523311 h 4104456"/>
              <a:gd name="connsiteX5" fmla="*/ 0 w 10729192"/>
              <a:gd name="connsiteY5" fmla="*/ 4104456 h 4104456"/>
              <a:gd name="connsiteX6" fmla="*/ 0 w 10729192"/>
              <a:gd name="connsiteY6" fmla="*/ 0 h 4104456"/>
              <a:gd name="connsiteX0" fmla="*/ 0 w 10729192"/>
              <a:gd name="connsiteY0" fmla="*/ 0 h 4104456"/>
              <a:gd name="connsiteX1" fmla="*/ 5361702 w 10729192"/>
              <a:gd name="connsiteY1" fmla="*/ 2079557 h 4104456"/>
              <a:gd name="connsiteX2" fmla="*/ 10729192 w 10729192"/>
              <a:gd name="connsiteY2" fmla="*/ 0 h 4104456"/>
              <a:gd name="connsiteX3" fmla="*/ 10729192 w 10729192"/>
              <a:gd name="connsiteY3" fmla="*/ 4104456 h 4104456"/>
              <a:gd name="connsiteX4" fmla="*/ 5361702 w 10729192"/>
              <a:gd name="connsiteY4" fmla="*/ 2523311 h 4104456"/>
              <a:gd name="connsiteX5" fmla="*/ 0 w 10729192"/>
              <a:gd name="connsiteY5" fmla="*/ 4104456 h 4104456"/>
              <a:gd name="connsiteX6" fmla="*/ 0 w 10729192"/>
              <a:gd name="connsiteY6" fmla="*/ 0 h 4104456"/>
              <a:gd name="connsiteX0" fmla="*/ 0 w 10729192"/>
              <a:gd name="connsiteY0" fmla="*/ 0 h 4104456"/>
              <a:gd name="connsiteX1" fmla="*/ 5361702 w 10729192"/>
              <a:gd name="connsiteY1" fmla="*/ 2079557 h 4104456"/>
              <a:gd name="connsiteX2" fmla="*/ 10729192 w 10729192"/>
              <a:gd name="connsiteY2" fmla="*/ 0 h 4104456"/>
              <a:gd name="connsiteX3" fmla="*/ 10729192 w 10729192"/>
              <a:gd name="connsiteY3" fmla="*/ 4104456 h 4104456"/>
              <a:gd name="connsiteX4" fmla="*/ 5375149 w 10729192"/>
              <a:gd name="connsiteY4" fmla="*/ 2093005 h 4104456"/>
              <a:gd name="connsiteX5" fmla="*/ 0 w 10729192"/>
              <a:gd name="connsiteY5" fmla="*/ 4104456 h 4104456"/>
              <a:gd name="connsiteX6" fmla="*/ 0 w 10729192"/>
              <a:gd name="connsiteY6" fmla="*/ 0 h 410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9192" h="4104456">
                <a:moveTo>
                  <a:pt x="0" y="0"/>
                </a:moveTo>
                <a:lnTo>
                  <a:pt x="5361702" y="2079557"/>
                </a:lnTo>
                <a:lnTo>
                  <a:pt x="10729192" y="0"/>
                </a:lnTo>
                <a:lnTo>
                  <a:pt x="10729192" y="4104456"/>
                </a:lnTo>
                <a:lnTo>
                  <a:pt x="5375149" y="2093005"/>
                </a:lnTo>
                <a:lnTo>
                  <a:pt x="0" y="4104456"/>
                </a:ln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 name="Group 4"/>
          <p:cNvGrpSpPr/>
          <p:nvPr/>
        </p:nvGrpSpPr>
        <p:grpSpPr>
          <a:xfrm>
            <a:off x="2314622" y="1514499"/>
            <a:ext cx="7629192" cy="2921541"/>
            <a:chOff x="755576" y="2418412"/>
            <a:chExt cx="7629192" cy="2921541"/>
          </a:xfrm>
        </p:grpSpPr>
        <p:grpSp>
          <p:nvGrpSpPr>
            <p:cNvPr id="3" name="Group 2"/>
            <p:cNvGrpSpPr/>
            <p:nvPr/>
          </p:nvGrpSpPr>
          <p:grpSpPr>
            <a:xfrm>
              <a:off x="755576" y="2418413"/>
              <a:ext cx="2545001" cy="2921540"/>
              <a:chOff x="937713" y="1921193"/>
              <a:chExt cx="3057193" cy="3509514"/>
            </a:xfrm>
          </p:grpSpPr>
          <p:grpSp>
            <p:nvGrpSpPr>
              <p:cNvPr id="110" name="Group 109"/>
              <p:cNvGrpSpPr/>
              <p:nvPr/>
            </p:nvGrpSpPr>
            <p:grpSpPr>
              <a:xfrm>
                <a:off x="937713" y="1921193"/>
                <a:ext cx="3057193" cy="1580772"/>
                <a:chOff x="901448" y="1484784"/>
                <a:chExt cx="3057193" cy="1580772"/>
              </a:xfrm>
            </p:grpSpPr>
            <p:sp>
              <p:nvSpPr>
                <p:cNvPr id="111" name="Rounded Rectangle 110"/>
                <p:cNvSpPr/>
                <p:nvPr/>
              </p:nvSpPr>
              <p:spPr>
                <a:xfrm>
                  <a:off x="901448" y="1484784"/>
                  <a:ext cx="3041112" cy="1580772"/>
                </a:xfrm>
                <a:prstGeom prst="roundRect">
                  <a:avLst/>
                </a:prstGeom>
                <a:solidFill>
                  <a:schemeClr val="accent1"/>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2" name="TextBox 111"/>
                <p:cNvSpPr txBox="1"/>
                <p:nvPr/>
              </p:nvSpPr>
              <p:spPr>
                <a:xfrm>
                  <a:off x="949914" y="1582184"/>
                  <a:ext cx="1188488" cy="554577"/>
                </a:xfrm>
                <a:prstGeom prst="rect">
                  <a:avLst/>
                </a:prstGeom>
                <a:noFill/>
              </p:spPr>
              <p:txBody>
                <a:bodyPr wrap="none" rtlCol="0">
                  <a:spAutoFit/>
                </a:bodyPr>
                <a:lstStyle/>
                <a:p>
                  <a:r>
                    <a:rPr lang="en-GB" sz="2400" b="1" dirty="0">
                      <a:solidFill>
                        <a:schemeClr val="bg1"/>
                      </a:solidFill>
                    </a:rPr>
                    <a:t>Excel</a:t>
                  </a:r>
                  <a:endParaRPr lang="en-IN" sz="2400" b="1" dirty="0">
                    <a:solidFill>
                      <a:schemeClr val="bg1"/>
                    </a:solidFill>
                  </a:endParaRPr>
                </a:p>
              </p:txBody>
            </p:sp>
            <p:sp>
              <p:nvSpPr>
                <p:cNvPr id="114" name="Rectangle 113"/>
                <p:cNvSpPr/>
                <p:nvPr/>
              </p:nvSpPr>
              <p:spPr>
                <a:xfrm>
                  <a:off x="901448" y="2086076"/>
                  <a:ext cx="3057193" cy="850352"/>
                </a:xfrm>
                <a:prstGeom prst="rect">
                  <a:avLst/>
                </a:prstGeom>
              </p:spPr>
              <p:txBody>
                <a:bodyPr wrap="square">
                  <a:spAutoFit/>
                </a:bodyPr>
                <a:lstStyle/>
                <a:p>
                  <a:r>
                    <a:rPr lang="en-IN" sz="2000" dirty="0">
                      <a:solidFill>
                        <a:schemeClr val="bg1"/>
                      </a:solidFill>
                      <a:latin typeface="Arial" pitchFamily="34" charset="0"/>
                      <a:cs typeface="Arial" pitchFamily="34" charset="0"/>
                    </a:rPr>
                    <a:t>in Patient and Clinician Experience</a:t>
                  </a:r>
                </a:p>
              </p:txBody>
            </p:sp>
          </p:grpSp>
          <p:grpSp>
            <p:nvGrpSpPr>
              <p:cNvPr id="115" name="Group 114"/>
              <p:cNvGrpSpPr/>
              <p:nvPr/>
            </p:nvGrpSpPr>
            <p:grpSpPr>
              <a:xfrm>
                <a:off x="937713" y="3849935"/>
                <a:ext cx="3041112" cy="1580772"/>
                <a:chOff x="901448" y="3413526"/>
                <a:chExt cx="3041112" cy="1580772"/>
              </a:xfrm>
            </p:grpSpPr>
            <p:sp>
              <p:nvSpPr>
                <p:cNvPr id="116" name="Rounded Rectangle 115"/>
                <p:cNvSpPr/>
                <p:nvPr/>
              </p:nvSpPr>
              <p:spPr>
                <a:xfrm>
                  <a:off x="901448" y="3413526"/>
                  <a:ext cx="3041112" cy="1580772"/>
                </a:xfrm>
                <a:prstGeom prst="roundRect">
                  <a:avLst/>
                </a:prstGeom>
                <a:solidFill>
                  <a:schemeClr val="accent6"/>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7" name="TextBox 116"/>
                <p:cNvSpPr txBox="1"/>
                <p:nvPr/>
              </p:nvSpPr>
              <p:spPr>
                <a:xfrm>
                  <a:off x="1038237" y="3481752"/>
                  <a:ext cx="1456150" cy="554577"/>
                </a:xfrm>
                <a:prstGeom prst="rect">
                  <a:avLst/>
                </a:prstGeom>
                <a:noFill/>
              </p:spPr>
              <p:txBody>
                <a:bodyPr wrap="none" rtlCol="0">
                  <a:spAutoFit/>
                </a:bodyPr>
                <a:lstStyle/>
                <a:p>
                  <a:r>
                    <a:rPr lang="en-GB" sz="2400" b="1" dirty="0">
                      <a:solidFill>
                        <a:schemeClr val="bg1"/>
                      </a:solidFill>
                    </a:rPr>
                    <a:t>Deliver</a:t>
                  </a:r>
                  <a:endParaRPr lang="en-IN" sz="2400" b="1" dirty="0">
                    <a:solidFill>
                      <a:schemeClr val="bg1"/>
                    </a:solidFill>
                  </a:endParaRPr>
                </a:p>
              </p:txBody>
            </p:sp>
            <p:sp>
              <p:nvSpPr>
                <p:cNvPr id="119" name="Rectangle 118"/>
                <p:cNvSpPr/>
                <p:nvPr/>
              </p:nvSpPr>
              <p:spPr>
                <a:xfrm>
                  <a:off x="1035047" y="4036330"/>
                  <a:ext cx="2735372" cy="850351"/>
                </a:xfrm>
                <a:prstGeom prst="rect">
                  <a:avLst/>
                </a:prstGeom>
              </p:spPr>
              <p:txBody>
                <a:bodyPr wrap="square">
                  <a:spAutoFit/>
                </a:bodyPr>
                <a:lstStyle/>
                <a:p>
                  <a:r>
                    <a:rPr lang="en-IN" sz="2000" dirty="0">
                      <a:solidFill>
                        <a:schemeClr val="bg1"/>
                      </a:solidFill>
                      <a:latin typeface="Arial" pitchFamily="34" charset="0"/>
                      <a:cs typeface="Arial" pitchFamily="34" charset="0"/>
                    </a:rPr>
                    <a:t>High-quality, Cost-effective Care</a:t>
                  </a:r>
                </a:p>
              </p:txBody>
            </p:sp>
          </p:grpSp>
        </p:grpSp>
        <p:grpSp>
          <p:nvGrpSpPr>
            <p:cNvPr id="120" name="Group 119"/>
            <p:cNvGrpSpPr/>
            <p:nvPr/>
          </p:nvGrpSpPr>
          <p:grpSpPr>
            <a:xfrm>
              <a:off x="5786717" y="2418412"/>
              <a:ext cx="2598051" cy="2856750"/>
              <a:chOff x="8146841" y="1638954"/>
              <a:chExt cx="3120920" cy="3431684"/>
            </a:xfrm>
          </p:grpSpPr>
          <p:grpSp>
            <p:nvGrpSpPr>
              <p:cNvPr id="121" name="Group 120"/>
              <p:cNvGrpSpPr/>
              <p:nvPr/>
            </p:nvGrpSpPr>
            <p:grpSpPr>
              <a:xfrm>
                <a:off x="8146841" y="1638954"/>
                <a:ext cx="3041112" cy="1580772"/>
                <a:chOff x="8146841" y="1638954"/>
                <a:chExt cx="3041112" cy="1580772"/>
              </a:xfrm>
            </p:grpSpPr>
            <p:sp>
              <p:nvSpPr>
                <p:cNvPr id="132" name="Rounded Rectangle 131"/>
                <p:cNvSpPr/>
                <p:nvPr/>
              </p:nvSpPr>
              <p:spPr>
                <a:xfrm>
                  <a:off x="8146841" y="1638954"/>
                  <a:ext cx="3041112" cy="1580772"/>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3" name="TextBox 132"/>
                <p:cNvSpPr txBox="1"/>
                <p:nvPr/>
              </p:nvSpPr>
              <p:spPr>
                <a:xfrm>
                  <a:off x="8283630" y="1728827"/>
                  <a:ext cx="1165381" cy="554577"/>
                </a:xfrm>
                <a:prstGeom prst="rect">
                  <a:avLst/>
                </a:prstGeom>
                <a:noFill/>
              </p:spPr>
              <p:txBody>
                <a:bodyPr wrap="none" rtlCol="0">
                  <a:spAutoFit/>
                </a:bodyPr>
                <a:lstStyle/>
                <a:p>
                  <a:r>
                    <a:rPr lang="en-GB" sz="2400" b="1" dirty="0">
                      <a:solidFill>
                        <a:schemeClr val="bg1"/>
                      </a:solidFill>
                    </a:rPr>
                    <a:t>Grow</a:t>
                  </a:r>
                  <a:endParaRPr lang="en-IN" sz="2400" b="1" dirty="0">
                    <a:solidFill>
                      <a:schemeClr val="bg1"/>
                    </a:solidFill>
                  </a:endParaRPr>
                </a:p>
              </p:txBody>
            </p:sp>
          </p:grpSp>
          <p:grpSp>
            <p:nvGrpSpPr>
              <p:cNvPr id="122" name="Group 121"/>
              <p:cNvGrpSpPr/>
              <p:nvPr/>
            </p:nvGrpSpPr>
            <p:grpSpPr>
              <a:xfrm>
                <a:off x="8226649" y="3489866"/>
                <a:ext cx="3041112" cy="1580772"/>
                <a:chOff x="8226649" y="3489866"/>
                <a:chExt cx="3041112" cy="1580772"/>
              </a:xfrm>
            </p:grpSpPr>
            <p:sp>
              <p:nvSpPr>
                <p:cNvPr id="123" name="Rounded Rectangle 122"/>
                <p:cNvSpPr/>
                <p:nvPr/>
              </p:nvSpPr>
              <p:spPr>
                <a:xfrm>
                  <a:off x="8226649" y="3489866"/>
                  <a:ext cx="3041112" cy="1580772"/>
                </a:xfrm>
                <a:prstGeom prst="roundRect">
                  <a:avLst/>
                </a:prstGeom>
                <a:solidFill>
                  <a:schemeClr val="accent4"/>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4" name="TextBox 123"/>
                <p:cNvSpPr txBox="1"/>
                <p:nvPr/>
              </p:nvSpPr>
              <p:spPr>
                <a:xfrm>
                  <a:off x="8330996" y="3538101"/>
                  <a:ext cx="1556281" cy="554577"/>
                </a:xfrm>
                <a:prstGeom prst="rect">
                  <a:avLst/>
                </a:prstGeom>
                <a:noFill/>
              </p:spPr>
              <p:txBody>
                <a:bodyPr wrap="none" rtlCol="0">
                  <a:spAutoFit/>
                </a:bodyPr>
                <a:lstStyle/>
                <a:p>
                  <a:r>
                    <a:rPr lang="en-GB" sz="2400" b="1" dirty="0">
                      <a:solidFill>
                        <a:schemeClr val="bg1"/>
                      </a:solidFill>
                    </a:rPr>
                    <a:t>Expand</a:t>
                  </a:r>
                  <a:endParaRPr lang="en-IN" sz="2400" b="1" dirty="0">
                    <a:solidFill>
                      <a:schemeClr val="bg1"/>
                    </a:solidFill>
                  </a:endParaRPr>
                </a:p>
              </p:txBody>
            </p:sp>
            <p:grpSp>
              <p:nvGrpSpPr>
                <p:cNvPr id="125" name="Group 124"/>
                <p:cNvGrpSpPr/>
                <p:nvPr/>
              </p:nvGrpSpPr>
              <p:grpSpPr>
                <a:xfrm>
                  <a:off x="10475242" y="4095637"/>
                  <a:ext cx="215787" cy="214085"/>
                  <a:chOff x="609600" y="5592763"/>
                  <a:chExt cx="2817813" cy="2795587"/>
                </a:xfrm>
                <a:solidFill>
                  <a:schemeClr val="bg1"/>
                </a:solidFill>
              </p:grpSpPr>
              <p:sp>
                <p:nvSpPr>
                  <p:cNvPr id="127" name="Freeform 11"/>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8" name="Freeform 12"/>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grpSp>
      </p:grpSp>
      <p:sp>
        <p:nvSpPr>
          <p:cNvPr id="4" name="Triangle 3">
            <a:extLst>
              <a:ext uri="{FF2B5EF4-FFF2-40B4-BE49-F238E27FC236}">
                <a16:creationId xmlns:a16="http://schemas.microsoft.com/office/drawing/2014/main" id="{56401DE8-3878-EB4D-99B8-3CF18FD3A92E}"/>
              </a:ext>
            </a:extLst>
          </p:cNvPr>
          <p:cNvSpPr/>
          <p:nvPr/>
        </p:nvSpPr>
        <p:spPr>
          <a:xfrm>
            <a:off x="3355409" y="3398531"/>
            <a:ext cx="5502841" cy="2405110"/>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5224709" y="2103979"/>
            <a:ext cx="1742582" cy="1742582"/>
            <a:chOff x="4951412" y="2610036"/>
            <a:chExt cx="2286000" cy="2286000"/>
          </a:xfrm>
        </p:grpSpPr>
        <p:sp>
          <p:nvSpPr>
            <p:cNvPr id="137" name="Oval 136"/>
            <p:cNvSpPr/>
            <p:nvPr/>
          </p:nvSpPr>
          <p:spPr>
            <a:xfrm>
              <a:off x="4951412" y="2610036"/>
              <a:ext cx="2286000" cy="2286000"/>
            </a:xfrm>
            <a:prstGeom prst="ellipse">
              <a:avLst/>
            </a:prstGeom>
            <a:solidFill>
              <a:schemeClr val="bg1"/>
            </a:solidFill>
            <a:ln>
              <a:noFill/>
            </a:ln>
            <a:effectLst>
              <a:outerShdw blurRad="571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8" name="Group 137"/>
            <p:cNvGrpSpPr/>
            <p:nvPr/>
          </p:nvGrpSpPr>
          <p:grpSpPr>
            <a:xfrm>
              <a:off x="5326063" y="3235749"/>
              <a:ext cx="1536698" cy="1062340"/>
              <a:chOff x="2836863" y="1179513"/>
              <a:chExt cx="6505575" cy="4497388"/>
            </a:xfrm>
            <a:solidFill>
              <a:schemeClr val="tx1">
                <a:lumMod val="75000"/>
                <a:lumOff val="25000"/>
              </a:schemeClr>
            </a:solidFill>
          </p:grpSpPr>
          <p:sp>
            <p:nvSpPr>
              <p:cNvPr id="139" name="Freeform 6"/>
              <p:cNvSpPr>
                <a:spLocks noEditPoints="1"/>
              </p:cNvSpPr>
              <p:nvPr/>
            </p:nvSpPr>
            <p:spPr bwMode="auto">
              <a:xfrm>
                <a:off x="2836863" y="1179513"/>
                <a:ext cx="6505575" cy="4497388"/>
              </a:xfrm>
              <a:custGeom>
                <a:avLst/>
                <a:gdLst>
                  <a:gd name="T0" fmla="*/ 710 w 4098"/>
                  <a:gd name="T1" fmla="*/ 1134 h 2833"/>
                  <a:gd name="T2" fmla="*/ 223 w 4098"/>
                  <a:gd name="T3" fmla="*/ 1540 h 2833"/>
                  <a:gd name="T4" fmla="*/ 193 w 4098"/>
                  <a:gd name="T5" fmla="*/ 2191 h 2833"/>
                  <a:gd name="T6" fmla="*/ 641 w 4098"/>
                  <a:gd name="T7" fmla="*/ 2640 h 2833"/>
                  <a:gd name="T8" fmla="*/ 1293 w 4098"/>
                  <a:gd name="T9" fmla="*/ 2609 h 2833"/>
                  <a:gd name="T10" fmla="*/ 1698 w 4098"/>
                  <a:gd name="T11" fmla="*/ 2123 h 2833"/>
                  <a:gd name="T12" fmla="*/ 1609 w 4098"/>
                  <a:gd name="T13" fmla="*/ 1477 h 2833"/>
                  <a:gd name="T14" fmla="*/ 1085 w 4098"/>
                  <a:gd name="T15" fmla="*/ 1117 h 2833"/>
                  <a:gd name="T16" fmla="*/ 2742 w 4098"/>
                  <a:gd name="T17" fmla="*/ 1224 h 2833"/>
                  <a:gd name="T18" fmla="*/ 2381 w 4098"/>
                  <a:gd name="T19" fmla="*/ 1748 h 2833"/>
                  <a:gd name="T20" fmla="*/ 2529 w 4098"/>
                  <a:gd name="T21" fmla="*/ 2380 h 2833"/>
                  <a:gd name="T22" fmla="*/ 3086 w 4098"/>
                  <a:gd name="T23" fmla="*/ 2691 h 2833"/>
                  <a:gd name="T24" fmla="*/ 3701 w 4098"/>
                  <a:gd name="T25" fmla="*/ 2487 h 2833"/>
                  <a:gd name="T26" fmla="*/ 3960 w 4098"/>
                  <a:gd name="T27" fmla="*/ 1899 h 2833"/>
                  <a:gd name="T28" fmla="*/ 3701 w 4098"/>
                  <a:gd name="T29" fmla="*/ 1312 h 2833"/>
                  <a:gd name="T30" fmla="*/ 1867 w 4098"/>
                  <a:gd name="T31" fmla="*/ 909 h 2833"/>
                  <a:gd name="T32" fmla="*/ 2617 w 4098"/>
                  <a:gd name="T33" fmla="*/ 321 h 2833"/>
                  <a:gd name="T34" fmla="*/ 2367 w 4098"/>
                  <a:gd name="T35" fmla="*/ 737 h 2833"/>
                  <a:gd name="T36" fmla="*/ 2844 w 4098"/>
                  <a:gd name="T37" fmla="*/ 1022 h 2833"/>
                  <a:gd name="T38" fmla="*/ 3522 w 4098"/>
                  <a:gd name="T39" fmla="*/ 1037 h 2833"/>
                  <a:gd name="T40" fmla="*/ 3366 w 4098"/>
                  <a:gd name="T41" fmla="*/ 699 h 2833"/>
                  <a:gd name="T42" fmla="*/ 3242 w 4098"/>
                  <a:gd name="T43" fmla="*/ 490 h 2833"/>
                  <a:gd name="T44" fmla="*/ 2839 w 4098"/>
                  <a:gd name="T45" fmla="*/ 265 h 2833"/>
                  <a:gd name="T46" fmla="*/ 2367 w 4098"/>
                  <a:gd name="T47" fmla="*/ 352 h 2833"/>
                  <a:gd name="T48" fmla="*/ 2510 w 4098"/>
                  <a:gd name="T49" fmla="*/ 138 h 2833"/>
                  <a:gd name="T50" fmla="*/ 1691 w 4098"/>
                  <a:gd name="T51" fmla="*/ 308 h 2833"/>
                  <a:gd name="T52" fmla="*/ 1586 w 4098"/>
                  <a:gd name="T53" fmla="*/ 138 h 2833"/>
                  <a:gd name="T54" fmla="*/ 1854 w 4098"/>
                  <a:gd name="T55" fmla="*/ 193 h 2833"/>
                  <a:gd name="T56" fmla="*/ 2284 w 4098"/>
                  <a:gd name="T57" fmla="*/ 115 h 2833"/>
                  <a:gd name="T58" fmla="*/ 2630 w 4098"/>
                  <a:gd name="T59" fmla="*/ 27 h 2833"/>
                  <a:gd name="T60" fmla="*/ 2964 w 4098"/>
                  <a:gd name="T61" fmla="*/ 140 h 2833"/>
                  <a:gd name="T62" fmla="*/ 3361 w 4098"/>
                  <a:gd name="T63" fmla="*/ 423 h 2833"/>
                  <a:gd name="T64" fmla="*/ 3517 w 4098"/>
                  <a:gd name="T65" fmla="*/ 679 h 2833"/>
                  <a:gd name="T66" fmla="*/ 3779 w 4098"/>
                  <a:gd name="T67" fmla="*/ 1113 h 2833"/>
                  <a:gd name="T68" fmla="*/ 3978 w 4098"/>
                  <a:gd name="T69" fmla="*/ 1446 h 2833"/>
                  <a:gd name="T70" fmla="*/ 4098 w 4098"/>
                  <a:gd name="T71" fmla="*/ 1899 h 2833"/>
                  <a:gd name="T72" fmla="*/ 3823 w 4098"/>
                  <a:gd name="T73" fmla="*/ 2559 h 2833"/>
                  <a:gd name="T74" fmla="*/ 3164 w 4098"/>
                  <a:gd name="T75" fmla="*/ 2833 h 2833"/>
                  <a:gd name="T76" fmla="*/ 2504 w 4098"/>
                  <a:gd name="T77" fmla="*/ 2559 h 2833"/>
                  <a:gd name="T78" fmla="*/ 2231 w 4098"/>
                  <a:gd name="T79" fmla="*/ 1899 h 2833"/>
                  <a:gd name="T80" fmla="*/ 1739 w 4098"/>
                  <a:gd name="T81" fmla="*/ 2370 h 2833"/>
                  <a:gd name="T82" fmla="*/ 1182 w 4098"/>
                  <a:gd name="T83" fmla="*/ 2799 h 2833"/>
                  <a:gd name="T84" fmla="*/ 463 w 4098"/>
                  <a:gd name="T85" fmla="*/ 2705 h 2833"/>
                  <a:gd name="T86" fmla="*/ 34 w 4098"/>
                  <a:gd name="T87" fmla="*/ 2146 h 2833"/>
                  <a:gd name="T88" fmla="*/ 97 w 4098"/>
                  <a:gd name="T89" fmla="*/ 1485 h 2833"/>
                  <a:gd name="T90" fmla="*/ 276 w 4098"/>
                  <a:gd name="T91" fmla="*/ 1186 h 2833"/>
                  <a:gd name="T92" fmla="*/ 506 w 4098"/>
                  <a:gd name="T93" fmla="*/ 812 h 2833"/>
                  <a:gd name="T94" fmla="*/ 622 w 4098"/>
                  <a:gd name="T95" fmla="*/ 862 h 2833"/>
                  <a:gd name="T96" fmla="*/ 858 w 4098"/>
                  <a:gd name="T97" fmla="*/ 969 h 2833"/>
                  <a:gd name="T98" fmla="*/ 1525 w 4098"/>
                  <a:gd name="T99" fmla="*/ 1178 h 2833"/>
                  <a:gd name="T100" fmla="*/ 1674 w 4098"/>
                  <a:gd name="T101" fmla="*/ 515 h 2833"/>
                  <a:gd name="T102" fmla="*/ 1258 w 4098"/>
                  <a:gd name="T103" fmla="*/ 265 h 2833"/>
                  <a:gd name="T104" fmla="*/ 856 w 4098"/>
                  <a:gd name="T105" fmla="*/ 490 h 2833"/>
                  <a:gd name="T106" fmla="*/ 781 w 4098"/>
                  <a:gd name="T107" fmla="*/ 613 h 2833"/>
                  <a:gd name="T108" fmla="*/ 629 w 4098"/>
                  <a:gd name="T109" fmla="*/ 700 h 2833"/>
                  <a:gd name="T110" fmla="*/ 693 w 4098"/>
                  <a:gd name="T111" fmla="*/ 495 h 2833"/>
                  <a:gd name="T112" fmla="*/ 738 w 4098"/>
                  <a:gd name="T113" fmla="*/ 419 h 2833"/>
                  <a:gd name="T114" fmla="*/ 1133 w 4098"/>
                  <a:gd name="T115" fmla="*/ 140 h 2833"/>
                  <a:gd name="T116" fmla="*/ 1505 w 4098"/>
                  <a:gd name="T117" fmla="*/ 12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8" h="2833">
                    <a:moveTo>
                      <a:pt x="1867" y="1454"/>
                    </a:moveTo>
                    <a:lnTo>
                      <a:pt x="1867" y="1579"/>
                    </a:lnTo>
                    <a:lnTo>
                      <a:pt x="2231" y="1579"/>
                    </a:lnTo>
                    <a:lnTo>
                      <a:pt x="2231" y="1454"/>
                    </a:lnTo>
                    <a:lnTo>
                      <a:pt x="1867" y="1454"/>
                    </a:lnTo>
                    <a:close/>
                    <a:moveTo>
                      <a:pt x="934" y="1103"/>
                    </a:moveTo>
                    <a:lnTo>
                      <a:pt x="857" y="1107"/>
                    </a:lnTo>
                    <a:lnTo>
                      <a:pt x="782" y="1117"/>
                    </a:lnTo>
                    <a:lnTo>
                      <a:pt x="710" y="1134"/>
                    </a:lnTo>
                    <a:lnTo>
                      <a:pt x="641" y="1159"/>
                    </a:lnTo>
                    <a:lnTo>
                      <a:pt x="575" y="1189"/>
                    </a:lnTo>
                    <a:lnTo>
                      <a:pt x="511" y="1224"/>
                    </a:lnTo>
                    <a:lnTo>
                      <a:pt x="452" y="1265"/>
                    </a:lnTo>
                    <a:lnTo>
                      <a:pt x="397" y="1312"/>
                    </a:lnTo>
                    <a:lnTo>
                      <a:pt x="346" y="1362"/>
                    </a:lnTo>
                    <a:lnTo>
                      <a:pt x="300" y="1418"/>
                    </a:lnTo>
                    <a:lnTo>
                      <a:pt x="259" y="1477"/>
                    </a:lnTo>
                    <a:lnTo>
                      <a:pt x="223" y="1540"/>
                    </a:lnTo>
                    <a:lnTo>
                      <a:pt x="193" y="1607"/>
                    </a:lnTo>
                    <a:lnTo>
                      <a:pt x="169" y="1676"/>
                    </a:lnTo>
                    <a:lnTo>
                      <a:pt x="152" y="1748"/>
                    </a:lnTo>
                    <a:lnTo>
                      <a:pt x="141" y="1822"/>
                    </a:lnTo>
                    <a:lnTo>
                      <a:pt x="137" y="1899"/>
                    </a:lnTo>
                    <a:lnTo>
                      <a:pt x="141" y="1976"/>
                    </a:lnTo>
                    <a:lnTo>
                      <a:pt x="152" y="2051"/>
                    </a:lnTo>
                    <a:lnTo>
                      <a:pt x="169" y="2123"/>
                    </a:lnTo>
                    <a:lnTo>
                      <a:pt x="193" y="2191"/>
                    </a:lnTo>
                    <a:lnTo>
                      <a:pt x="223" y="2258"/>
                    </a:lnTo>
                    <a:lnTo>
                      <a:pt x="259" y="2322"/>
                    </a:lnTo>
                    <a:lnTo>
                      <a:pt x="300" y="2380"/>
                    </a:lnTo>
                    <a:lnTo>
                      <a:pt x="346" y="2436"/>
                    </a:lnTo>
                    <a:lnTo>
                      <a:pt x="397" y="2487"/>
                    </a:lnTo>
                    <a:lnTo>
                      <a:pt x="452" y="2533"/>
                    </a:lnTo>
                    <a:lnTo>
                      <a:pt x="511" y="2574"/>
                    </a:lnTo>
                    <a:lnTo>
                      <a:pt x="575" y="2609"/>
                    </a:lnTo>
                    <a:lnTo>
                      <a:pt x="641" y="2640"/>
                    </a:lnTo>
                    <a:lnTo>
                      <a:pt x="710" y="2664"/>
                    </a:lnTo>
                    <a:lnTo>
                      <a:pt x="782" y="2681"/>
                    </a:lnTo>
                    <a:lnTo>
                      <a:pt x="857" y="2691"/>
                    </a:lnTo>
                    <a:lnTo>
                      <a:pt x="934" y="2695"/>
                    </a:lnTo>
                    <a:lnTo>
                      <a:pt x="1010" y="2691"/>
                    </a:lnTo>
                    <a:lnTo>
                      <a:pt x="1085" y="2681"/>
                    </a:lnTo>
                    <a:lnTo>
                      <a:pt x="1157" y="2664"/>
                    </a:lnTo>
                    <a:lnTo>
                      <a:pt x="1227" y="2640"/>
                    </a:lnTo>
                    <a:lnTo>
                      <a:pt x="1293" y="2609"/>
                    </a:lnTo>
                    <a:lnTo>
                      <a:pt x="1356" y="2574"/>
                    </a:lnTo>
                    <a:lnTo>
                      <a:pt x="1416" y="2533"/>
                    </a:lnTo>
                    <a:lnTo>
                      <a:pt x="1470" y="2487"/>
                    </a:lnTo>
                    <a:lnTo>
                      <a:pt x="1521" y="2436"/>
                    </a:lnTo>
                    <a:lnTo>
                      <a:pt x="1567" y="2380"/>
                    </a:lnTo>
                    <a:lnTo>
                      <a:pt x="1609" y="2322"/>
                    </a:lnTo>
                    <a:lnTo>
                      <a:pt x="1645" y="2258"/>
                    </a:lnTo>
                    <a:lnTo>
                      <a:pt x="1674" y="2191"/>
                    </a:lnTo>
                    <a:lnTo>
                      <a:pt x="1698" y="2123"/>
                    </a:lnTo>
                    <a:lnTo>
                      <a:pt x="1715" y="2051"/>
                    </a:lnTo>
                    <a:lnTo>
                      <a:pt x="1727" y="1976"/>
                    </a:lnTo>
                    <a:lnTo>
                      <a:pt x="1730" y="1899"/>
                    </a:lnTo>
                    <a:lnTo>
                      <a:pt x="1727" y="1822"/>
                    </a:lnTo>
                    <a:lnTo>
                      <a:pt x="1715" y="1748"/>
                    </a:lnTo>
                    <a:lnTo>
                      <a:pt x="1698" y="1676"/>
                    </a:lnTo>
                    <a:lnTo>
                      <a:pt x="1674" y="1607"/>
                    </a:lnTo>
                    <a:lnTo>
                      <a:pt x="1645" y="1540"/>
                    </a:lnTo>
                    <a:lnTo>
                      <a:pt x="1609" y="1477"/>
                    </a:lnTo>
                    <a:lnTo>
                      <a:pt x="1567" y="1418"/>
                    </a:lnTo>
                    <a:lnTo>
                      <a:pt x="1521" y="1362"/>
                    </a:lnTo>
                    <a:lnTo>
                      <a:pt x="1470" y="1312"/>
                    </a:lnTo>
                    <a:lnTo>
                      <a:pt x="1416" y="1265"/>
                    </a:lnTo>
                    <a:lnTo>
                      <a:pt x="1356" y="1224"/>
                    </a:lnTo>
                    <a:lnTo>
                      <a:pt x="1293" y="1189"/>
                    </a:lnTo>
                    <a:lnTo>
                      <a:pt x="1227" y="1159"/>
                    </a:lnTo>
                    <a:lnTo>
                      <a:pt x="1157" y="1134"/>
                    </a:lnTo>
                    <a:lnTo>
                      <a:pt x="1085" y="1117"/>
                    </a:lnTo>
                    <a:lnTo>
                      <a:pt x="1010" y="1107"/>
                    </a:lnTo>
                    <a:lnTo>
                      <a:pt x="934" y="1103"/>
                    </a:lnTo>
                    <a:close/>
                    <a:moveTo>
                      <a:pt x="3164" y="1103"/>
                    </a:moveTo>
                    <a:lnTo>
                      <a:pt x="3086" y="1107"/>
                    </a:lnTo>
                    <a:lnTo>
                      <a:pt x="3013" y="1117"/>
                    </a:lnTo>
                    <a:lnTo>
                      <a:pt x="2940" y="1134"/>
                    </a:lnTo>
                    <a:lnTo>
                      <a:pt x="2871" y="1159"/>
                    </a:lnTo>
                    <a:lnTo>
                      <a:pt x="2804" y="1189"/>
                    </a:lnTo>
                    <a:lnTo>
                      <a:pt x="2742" y="1224"/>
                    </a:lnTo>
                    <a:lnTo>
                      <a:pt x="2682" y="1265"/>
                    </a:lnTo>
                    <a:lnTo>
                      <a:pt x="2626" y="1312"/>
                    </a:lnTo>
                    <a:lnTo>
                      <a:pt x="2576" y="1362"/>
                    </a:lnTo>
                    <a:lnTo>
                      <a:pt x="2529" y="1418"/>
                    </a:lnTo>
                    <a:lnTo>
                      <a:pt x="2488" y="1477"/>
                    </a:lnTo>
                    <a:lnTo>
                      <a:pt x="2453" y="1540"/>
                    </a:lnTo>
                    <a:lnTo>
                      <a:pt x="2423" y="1607"/>
                    </a:lnTo>
                    <a:lnTo>
                      <a:pt x="2398" y="1676"/>
                    </a:lnTo>
                    <a:lnTo>
                      <a:pt x="2381" y="1748"/>
                    </a:lnTo>
                    <a:lnTo>
                      <a:pt x="2371" y="1822"/>
                    </a:lnTo>
                    <a:lnTo>
                      <a:pt x="2367" y="1899"/>
                    </a:lnTo>
                    <a:lnTo>
                      <a:pt x="2371" y="1976"/>
                    </a:lnTo>
                    <a:lnTo>
                      <a:pt x="2381" y="2051"/>
                    </a:lnTo>
                    <a:lnTo>
                      <a:pt x="2398" y="2123"/>
                    </a:lnTo>
                    <a:lnTo>
                      <a:pt x="2423" y="2191"/>
                    </a:lnTo>
                    <a:lnTo>
                      <a:pt x="2453" y="2258"/>
                    </a:lnTo>
                    <a:lnTo>
                      <a:pt x="2488" y="2322"/>
                    </a:lnTo>
                    <a:lnTo>
                      <a:pt x="2529" y="2380"/>
                    </a:lnTo>
                    <a:lnTo>
                      <a:pt x="2575" y="2436"/>
                    </a:lnTo>
                    <a:lnTo>
                      <a:pt x="2626" y="2487"/>
                    </a:lnTo>
                    <a:lnTo>
                      <a:pt x="2682" y="2533"/>
                    </a:lnTo>
                    <a:lnTo>
                      <a:pt x="2742" y="2574"/>
                    </a:lnTo>
                    <a:lnTo>
                      <a:pt x="2804" y="2609"/>
                    </a:lnTo>
                    <a:lnTo>
                      <a:pt x="2871" y="2640"/>
                    </a:lnTo>
                    <a:lnTo>
                      <a:pt x="2940" y="2664"/>
                    </a:lnTo>
                    <a:lnTo>
                      <a:pt x="3013" y="2681"/>
                    </a:lnTo>
                    <a:lnTo>
                      <a:pt x="3086" y="2691"/>
                    </a:lnTo>
                    <a:lnTo>
                      <a:pt x="3164" y="2695"/>
                    </a:lnTo>
                    <a:lnTo>
                      <a:pt x="3241" y="2691"/>
                    </a:lnTo>
                    <a:lnTo>
                      <a:pt x="3315" y="2681"/>
                    </a:lnTo>
                    <a:lnTo>
                      <a:pt x="3387" y="2664"/>
                    </a:lnTo>
                    <a:lnTo>
                      <a:pt x="3456" y="2640"/>
                    </a:lnTo>
                    <a:lnTo>
                      <a:pt x="3523" y="2609"/>
                    </a:lnTo>
                    <a:lnTo>
                      <a:pt x="3586" y="2574"/>
                    </a:lnTo>
                    <a:lnTo>
                      <a:pt x="3645" y="2533"/>
                    </a:lnTo>
                    <a:lnTo>
                      <a:pt x="3701" y="2487"/>
                    </a:lnTo>
                    <a:lnTo>
                      <a:pt x="3752" y="2436"/>
                    </a:lnTo>
                    <a:lnTo>
                      <a:pt x="3798" y="2380"/>
                    </a:lnTo>
                    <a:lnTo>
                      <a:pt x="3839" y="2322"/>
                    </a:lnTo>
                    <a:lnTo>
                      <a:pt x="3874" y="2258"/>
                    </a:lnTo>
                    <a:lnTo>
                      <a:pt x="3905" y="2191"/>
                    </a:lnTo>
                    <a:lnTo>
                      <a:pt x="3929" y="2123"/>
                    </a:lnTo>
                    <a:lnTo>
                      <a:pt x="3946" y="2051"/>
                    </a:lnTo>
                    <a:lnTo>
                      <a:pt x="3956" y="1976"/>
                    </a:lnTo>
                    <a:lnTo>
                      <a:pt x="3960" y="1899"/>
                    </a:lnTo>
                    <a:lnTo>
                      <a:pt x="3956" y="1822"/>
                    </a:lnTo>
                    <a:lnTo>
                      <a:pt x="3946" y="1748"/>
                    </a:lnTo>
                    <a:lnTo>
                      <a:pt x="3929" y="1676"/>
                    </a:lnTo>
                    <a:lnTo>
                      <a:pt x="3905" y="1607"/>
                    </a:lnTo>
                    <a:lnTo>
                      <a:pt x="3874" y="1540"/>
                    </a:lnTo>
                    <a:lnTo>
                      <a:pt x="3839" y="1477"/>
                    </a:lnTo>
                    <a:lnTo>
                      <a:pt x="3798" y="1418"/>
                    </a:lnTo>
                    <a:lnTo>
                      <a:pt x="3752" y="1362"/>
                    </a:lnTo>
                    <a:lnTo>
                      <a:pt x="3701" y="1312"/>
                    </a:lnTo>
                    <a:lnTo>
                      <a:pt x="3645" y="1265"/>
                    </a:lnTo>
                    <a:lnTo>
                      <a:pt x="3586" y="1224"/>
                    </a:lnTo>
                    <a:lnTo>
                      <a:pt x="3523" y="1189"/>
                    </a:lnTo>
                    <a:lnTo>
                      <a:pt x="3456" y="1159"/>
                    </a:lnTo>
                    <a:lnTo>
                      <a:pt x="3387" y="1134"/>
                    </a:lnTo>
                    <a:lnTo>
                      <a:pt x="3315" y="1117"/>
                    </a:lnTo>
                    <a:lnTo>
                      <a:pt x="3241" y="1107"/>
                    </a:lnTo>
                    <a:lnTo>
                      <a:pt x="3164" y="1103"/>
                    </a:lnTo>
                    <a:close/>
                    <a:moveTo>
                      <a:pt x="1867" y="909"/>
                    </a:moveTo>
                    <a:lnTo>
                      <a:pt x="1867" y="1317"/>
                    </a:lnTo>
                    <a:lnTo>
                      <a:pt x="2229" y="1317"/>
                    </a:lnTo>
                    <a:lnTo>
                      <a:pt x="2229" y="909"/>
                    </a:lnTo>
                    <a:lnTo>
                      <a:pt x="1867" y="909"/>
                    </a:lnTo>
                    <a:close/>
                    <a:moveTo>
                      <a:pt x="2839" y="265"/>
                    </a:moveTo>
                    <a:lnTo>
                      <a:pt x="2780" y="268"/>
                    </a:lnTo>
                    <a:lnTo>
                      <a:pt x="2723" y="280"/>
                    </a:lnTo>
                    <a:lnTo>
                      <a:pt x="2668" y="297"/>
                    </a:lnTo>
                    <a:lnTo>
                      <a:pt x="2617" y="321"/>
                    </a:lnTo>
                    <a:lnTo>
                      <a:pt x="2570" y="349"/>
                    </a:lnTo>
                    <a:lnTo>
                      <a:pt x="2525" y="384"/>
                    </a:lnTo>
                    <a:lnTo>
                      <a:pt x="2487" y="424"/>
                    </a:lnTo>
                    <a:lnTo>
                      <a:pt x="2452" y="467"/>
                    </a:lnTo>
                    <a:lnTo>
                      <a:pt x="2422" y="515"/>
                    </a:lnTo>
                    <a:lnTo>
                      <a:pt x="2398" y="567"/>
                    </a:lnTo>
                    <a:lnTo>
                      <a:pt x="2381" y="620"/>
                    </a:lnTo>
                    <a:lnTo>
                      <a:pt x="2371" y="678"/>
                    </a:lnTo>
                    <a:lnTo>
                      <a:pt x="2367" y="737"/>
                    </a:lnTo>
                    <a:lnTo>
                      <a:pt x="2367" y="1413"/>
                    </a:lnTo>
                    <a:lnTo>
                      <a:pt x="2411" y="1348"/>
                    </a:lnTo>
                    <a:lnTo>
                      <a:pt x="2459" y="1286"/>
                    </a:lnTo>
                    <a:lnTo>
                      <a:pt x="2513" y="1230"/>
                    </a:lnTo>
                    <a:lnTo>
                      <a:pt x="2571" y="1178"/>
                    </a:lnTo>
                    <a:lnTo>
                      <a:pt x="2635" y="1130"/>
                    </a:lnTo>
                    <a:lnTo>
                      <a:pt x="2701" y="1088"/>
                    </a:lnTo>
                    <a:lnTo>
                      <a:pt x="2770" y="1052"/>
                    </a:lnTo>
                    <a:lnTo>
                      <a:pt x="2844" y="1022"/>
                    </a:lnTo>
                    <a:lnTo>
                      <a:pt x="2920" y="997"/>
                    </a:lnTo>
                    <a:lnTo>
                      <a:pt x="2999" y="980"/>
                    </a:lnTo>
                    <a:lnTo>
                      <a:pt x="3080" y="969"/>
                    </a:lnTo>
                    <a:lnTo>
                      <a:pt x="3164" y="966"/>
                    </a:lnTo>
                    <a:lnTo>
                      <a:pt x="3239" y="969"/>
                    </a:lnTo>
                    <a:lnTo>
                      <a:pt x="3313" y="977"/>
                    </a:lnTo>
                    <a:lnTo>
                      <a:pt x="3384" y="992"/>
                    </a:lnTo>
                    <a:lnTo>
                      <a:pt x="3453" y="1012"/>
                    </a:lnTo>
                    <a:lnTo>
                      <a:pt x="3522" y="1037"/>
                    </a:lnTo>
                    <a:lnTo>
                      <a:pt x="3586" y="1067"/>
                    </a:lnTo>
                    <a:lnTo>
                      <a:pt x="3557" y="1018"/>
                    </a:lnTo>
                    <a:lnTo>
                      <a:pt x="3528" y="969"/>
                    </a:lnTo>
                    <a:lnTo>
                      <a:pt x="3499" y="921"/>
                    </a:lnTo>
                    <a:lnTo>
                      <a:pt x="3471" y="874"/>
                    </a:lnTo>
                    <a:lnTo>
                      <a:pt x="3443" y="827"/>
                    </a:lnTo>
                    <a:lnTo>
                      <a:pt x="3416" y="782"/>
                    </a:lnTo>
                    <a:lnTo>
                      <a:pt x="3391" y="740"/>
                    </a:lnTo>
                    <a:lnTo>
                      <a:pt x="3366" y="699"/>
                    </a:lnTo>
                    <a:lnTo>
                      <a:pt x="3344" y="660"/>
                    </a:lnTo>
                    <a:lnTo>
                      <a:pt x="3323" y="625"/>
                    </a:lnTo>
                    <a:lnTo>
                      <a:pt x="3304" y="593"/>
                    </a:lnTo>
                    <a:lnTo>
                      <a:pt x="3287" y="566"/>
                    </a:lnTo>
                    <a:lnTo>
                      <a:pt x="3273" y="541"/>
                    </a:lnTo>
                    <a:lnTo>
                      <a:pt x="3261" y="521"/>
                    </a:lnTo>
                    <a:lnTo>
                      <a:pt x="3251" y="505"/>
                    </a:lnTo>
                    <a:lnTo>
                      <a:pt x="3244" y="495"/>
                    </a:lnTo>
                    <a:lnTo>
                      <a:pt x="3242" y="490"/>
                    </a:lnTo>
                    <a:lnTo>
                      <a:pt x="3211" y="445"/>
                    </a:lnTo>
                    <a:lnTo>
                      <a:pt x="3175" y="404"/>
                    </a:lnTo>
                    <a:lnTo>
                      <a:pt x="3136" y="369"/>
                    </a:lnTo>
                    <a:lnTo>
                      <a:pt x="3093" y="338"/>
                    </a:lnTo>
                    <a:lnTo>
                      <a:pt x="3047" y="312"/>
                    </a:lnTo>
                    <a:lnTo>
                      <a:pt x="2998" y="292"/>
                    </a:lnTo>
                    <a:lnTo>
                      <a:pt x="2947" y="277"/>
                    </a:lnTo>
                    <a:lnTo>
                      <a:pt x="2894" y="267"/>
                    </a:lnTo>
                    <a:lnTo>
                      <a:pt x="2839" y="265"/>
                    </a:lnTo>
                    <a:close/>
                    <a:moveTo>
                      <a:pt x="2510" y="138"/>
                    </a:moveTo>
                    <a:lnTo>
                      <a:pt x="2478" y="142"/>
                    </a:lnTo>
                    <a:lnTo>
                      <a:pt x="2447" y="151"/>
                    </a:lnTo>
                    <a:lnTo>
                      <a:pt x="2421" y="169"/>
                    </a:lnTo>
                    <a:lnTo>
                      <a:pt x="2398" y="191"/>
                    </a:lnTo>
                    <a:lnTo>
                      <a:pt x="2381" y="217"/>
                    </a:lnTo>
                    <a:lnTo>
                      <a:pt x="2371" y="249"/>
                    </a:lnTo>
                    <a:lnTo>
                      <a:pt x="2367" y="281"/>
                    </a:lnTo>
                    <a:lnTo>
                      <a:pt x="2367" y="352"/>
                    </a:lnTo>
                    <a:lnTo>
                      <a:pt x="2407" y="308"/>
                    </a:lnTo>
                    <a:lnTo>
                      <a:pt x="2452" y="267"/>
                    </a:lnTo>
                    <a:lnTo>
                      <a:pt x="2499" y="231"/>
                    </a:lnTo>
                    <a:lnTo>
                      <a:pt x="2551" y="200"/>
                    </a:lnTo>
                    <a:lnTo>
                      <a:pt x="2606" y="174"/>
                    </a:lnTo>
                    <a:lnTo>
                      <a:pt x="2585" y="159"/>
                    </a:lnTo>
                    <a:lnTo>
                      <a:pt x="2563" y="147"/>
                    </a:lnTo>
                    <a:lnTo>
                      <a:pt x="2538" y="140"/>
                    </a:lnTo>
                    <a:lnTo>
                      <a:pt x="2510" y="138"/>
                    </a:lnTo>
                    <a:close/>
                    <a:moveTo>
                      <a:pt x="1586" y="138"/>
                    </a:moveTo>
                    <a:lnTo>
                      <a:pt x="1560" y="140"/>
                    </a:lnTo>
                    <a:lnTo>
                      <a:pt x="1535" y="147"/>
                    </a:lnTo>
                    <a:lnTo>
                      <a:pt x="1511" y="159"/>
                    </a:lnTo>
                    <a:lnTo>
                      <a:pt x="1492" y="174"/>
                    </a:lnTo>
                    <a:lnTo>
                      <a:pt x="1546" y="200"/>
                    </a:lnTo>
                    <a:lnTo>
                      <a:pt x="1597" y="231"/>
                    </a:lnTo>
                    <a:lnTo>
                      <a:pt x="1646" y="267"/>
                    </a:lnTo>
                    <a:lnTo>
                      <a:pt x="1691" y="308"/>
                    </a:lnTo>
                    <a:lnTo>
                      <a:pt x="1730" y="352"/>
                    </a:lnTo>
                    <a:lnTo>
                      <a:pt x="1730" y="281"/>
                    </a:lnTo>
                    <a:lnTo>
                      <a:pt x="1727" y="249"/>
                    </a:lnTo>
                    <a:lnTo>
                      <a:pt x="1715" y="217"/>
                    </a:lnTo>
                    <a:lnTo>
                      <a:pt x="1698" y="191"/>
                    </a:lnTo>
                    <a:lnTo>
                      <a:pt x="1677" y="169"/>
                    </a:lnTo>
                    <a:lnTo>
                      <a:pt x="1650" y="151"/>
                    </a:lnTo>
                    <a:lnTo>
                      <a:pt x="1620" y="142"/>
                    </a:lnTo>
                    <a:lnTo>
                      <a:pt x="1586" y="138"/>
                    </a:lnTo>
                    <a:close/>
                    <a:moveTo>
                      <a:pt x="1586" y="0"/>
                    </a:moveTo>
                    <a:lnTo>
                      <a:pt x="1632" y="3"/>
                    </a:lnTo>
                    <a:lnTo>
                      <a:pt x="1676" y="15"/>
                    </a:lnTo>
                    <a:lnTo>
                      <a:pt x="1715" y="32"/>
                    </a:lnTo>
                    <a:lnTo>
                      <a:pt x="1753" y="54"/>
                    </a:lnTo>
                    <a:lnTo>
                      <a:pt x="1785" y="83"/>
                    </a:lnTo>
                    <a:lnTo>
                      <a:pt x="1813" y="115"/>
                    </a:lnTo>
                    <a:lnTo>
                      <a:pt x="1836" y="153"/>
                    </a:lnTo>
                    <a:lnTo>
                      <a:pt x="1854" y="193"/>
                    </a:lnTo>
                    <a:lnTo>
                      <a:pt x="1864" y="236"/>
                    </a:lnTo>
                    <a:lnTo>
                      <a:pt x="1867" y="281"/>
                    </a:lnTo>
                    <a:lnTo>
                      <a:pt x="1867" y="772"/>
                    </a:lnTo>
                    <a:lnTo>
                      <a:pt x="2231" y="772"/>
                    </a:lnTo>
                    <a:lnTo>
                      <a:pt x="2231" y="281"/>
                    </a:lnTo>
                    <a:lnTo>
                      <a:pt x="2233" y="236"/>
                    </a:lnTo>
                    <a:lnTo>
                      <a:pt x="2244" y="193"/>
                    </a:lnTo>
                    <a:lnTo>
                      <a:pt x="2262" y="153"/>
                    </a:lnTo>
                    <a:lnTo>
                      <a:pt x="2284" y="115"/>
                    </a:lnTo>
                    <a:lnTo>
                      <a:pt x="2313" y="83"/>
                    </a:lnTo>
                    <a:lnTo>
                      <a:pt x="2345" y="54"/>
                    </a:lnTo>
                    <a:lnTo>
                      <a:pt x="2382" y="32"/>
                    </a:lnTo>
                    <a:lnTo>
                      <a:pt x="2422" y="15"/>
                    </a:lnTo>
                    <a:lnTo>
                      <a:pt x="2466" y="3"/>
                    </a:lnTo>
                    <a:lnTo>
                      <a:pt x="2510" y="0"/>
                    </a:lnTo>
                    <a:lnTo>
                      <a:pt x="2553" y="3"/>
                    </a:lnTo>
                    <a:lnTo>
                      <a:pt x="2593" y="12"/>
                    </a:lnTo>
                    <a:lnTo>
                      <a:pt x="2630" y="27"/>
                    </a:lnTo>
                    <a:lnTo>
                      <a:pt x="2665" y="46"/>
                    </a:lnTo>
                    <a:lnTo>
                      <a:pt x="2697" y="71"/>
                    </a:lnTo>
                    <a:lnTo>
                      <a:pt x="2726" y="100"/>
                    </a:lnTo>
                    <a:lnTo>
                      <a:pt x="2749" y="134"/>
                    </a:lnTo>
                    <a:lnTo>
                      <a:pt x="2751" y="134"/>
                    </a:lnTo>
                    <a:lnTo>
                      <a:pt x="2794" y="129"/>
                    </a:lnTo>
                    <a:lnTo>
                      <a:pt x="2839" y="128"/>
                    </a:lnTo>
                    <a:lnTo>
                      <a:pt x="2902" y="130"/>
                    </a:lnTo>
                    <a:lnTo>
                      <a:pt x="2964" y="140"/>
                    </a:lnTo>
                    <a:lnTo>
                      <a:pt x="3024" y="156"/>
                    </a:lnTo>
                    <a:lnTo>
                      <a:pt x="3081" y="178"/>
                    </a:lnTo>
                    <a:lnTo>
                      <a:pt x="3137" y="205"/>
                    </a:lnTo>
                    <a:lnTo>
                      <a:pt x="3188" y="237"/>
                    </a:lnTo>
                    <a:lnTo>
                      <a:pt x="3237" y="275"/>
                    </a:lnTo>
                    <a:lnTo>
                      <a:pt x="3282" y="318"/>
                    </a:lnTo>
                    <a:lnTo>
                      <a:pt x="3323" y="365"/>
                    </a:lnTo>
                    <a:lnTo>
                      <a:pt x="3359" y="418"/>
                    </a:lnTo>
                    <a:lnTo>
                      <a:pt x="3361" y="423"/>
                    </a:lnTo>
                    <a:lnTo>
                      <a:pt x="3369" y="434"/>
                    </a:lnTo>
                    <a:lnTo>
                      <a:pt x="3379" y="450"/>
                    </a:lnTo>
                    <a:lnTo>
                      <a:pt x="3391" y="471"/>
                    </a:lnTo>
                    <a:lnTo>
                      <a:pt x="3406" y="497"/>
                    </a:lnTo>
                    <a:lnTo>
                      <a:pt x="3425" y="527"/>
                    </a:lnTo>
                    <a:lnTo>
                      <a:pt x="3445" y="559"/>
                    </a:lnTo>
                    <a:lnTo>
                      <a:pt x="3467" y="597"/>
                    </a:lnTo>
                    <a:lnTo>
                      <a:pt x="3491" y="637"/>
                    </a:lnTo>
                    <a:lnTo>
                      <a:pt x="3517" y="679"/>
                    </a:lnTo>
                    <a:lnTo>
                      <a:pt x="3544" y="724"/>
                    </a:lnTo>
                    <a:lnTo>
                      <a:pt x="3572" y="770"/>
                    </a:lnTo>
                    <a:lnTo>
                      <a:pt x="3600" y="817"/>
                    </a:lnTo>
                    <a:lnTo>
                      <a:pt x="3630" y="867"/>
                    </a:lnTo>
                    <a:lnTo>
                      <a:pt x="3660" y="915"/>
                    </a:lnTo>
                    <a:lnTo>
                      <a:pt x="3690" y="965"/>
                    </a:lnTo>
                    <a:lnTo>
                      <a:pt x="3720" y="1015"/>
                    </a:lnTo>
                    <a:lnTo>
                      <a:pt x="3749" y="1064"/>
                    </a:lnTo>
                    <a:lnTo>
                      <a:pt x="3779" y="1113"/>
                    </a:lnTo>
                    <a:lnTo>
                      <a:pt x="3808" y="1160"/>
                    </a:lnTo>
                    <a:lnTo>
                      <a:pt x="3835" y="1205"/>
                    </a:lnTo>
                    <a:lnTo>
                      <a:pt x="3861" y="1248"/>
                    </a:lnTo>
                    <a:lnTo>
                      <a:pt x="3885" y="1290"/>
                    </a:lnTo>
                    <a:lnTo>
                      <a:pt x="3909" y="1328"/>
                    </a:lnTo>
                    <a:lnTo>
                      <a:pt x="3930" y="1364"/>
                    </a:lnTo>
                    <a:lnTo>
                      <a:pt x="3948" y="1395"/>
                    </a:lnTo>
                    <a:lnTo>
                      <a:pt x="3965" y="1423"/>
                    </a:lnTo>
                    <a:lnTo>
                      <a:pt x="3978" y="1446"/>
                    </a:lnTo>
                    <a:lnTo>
                      <a:pt x="3990" y="1465"/>
                    </a:lnTo>
                    <a:lnTo>
                      <a:pt x="3997" y="1479"/>
                    </a:lnTo>
                    <a:lnTo>
                      <a:pt x="4002" y="1487"/>
                    </a:lnTo>
                    <a:lnTo>
                      <a:pt x="4029" y="1551"/>
                    </a:lnTo>
                    <a:lnTo>
                      <a:pt x="4053" y="1617"/>
                    </a:lnTo>
                    <a:lnTo>
                      <a:pt x="4073" y="1685"/>
                    </a:lnTo>
                    <a:lnTo>
                      <a:pt x="4087" y="1755"/>
                    </a:lnTo>
                    <a:lnTo>
                      <a:pt x="4094" y="1826"/>
                    </a:lnTo>
                    <a:lnTo>
                      <a:pt x="4098" y="1899"/>
                    </a:lnTo>
                    <a:lnTo>
                      <a:pt x="4094" y="1984"/>
                    </a:lnTo>
                    <a:lnTo>
                      <a:pt x="4082" y="2067"/>
                    </a:lnTo>
                    <a:lnTo>
                      <a:pt x="4064" y="2146"/>
                    </a:lnTo>
                    <a:lnTo>
                      <a:pt x="4039" y="2225"/>
                    </a:lnTo>
                    <a:lnTo>
                      <a:pt x="4007" y="2299"/>
                    </a:lnTo>
                    <a:lnTo>
                      <a:pt x="3970" y="2370"/>
                    </a:lnTo>
                    <a:lnTo>
                      <a:pt x="3926" y="2437"/>
                    </a:lnTo>
                    <a:lnTo>
                      <a:pt x="3878" y="2500"/>
                    </a:lnTo>
                    <a:lnTo>
                      <a:pt x="3823" y="2559"/>
                    </a:lnTo>
                    <a:lnTo>
                      <a:pt x="3764" y="2613"/>
                    </a:lnTo>
                    <a:lnTo>
                      <a:pt x="3702" y="2661"/>
                    </a:lnTo>
                    <a:lnTo>
                      <a:pt x="3635" y="2705"/>
                    </a:lnTo>
                    <a:lnTo>
                      <a:pt x="3563" y="2742"/>
                    </a:lnTo>
                    <a:lnTo>
                      <a:pt x="3489" y="2775"/>
                    </a:lnTo>
                    <a:lnTo>
                      <a:pt x="3411" y="2799"/>
                    </a:lnTo>
                    <a:lnTo>
                      <a:pt x="3331" y="2817"/>
                    </a:lnTo>
                    <a:lnTo>
                      <a:pt x="3248" y="2829"/>
                    </a:lnTo>
                    <a:lnTo>
                      <a:pt x="3164" y="2833"/>
                    </a:lnTo>
                    <a:lnTo>
                      <a:pt x="3079" y="2829"/>
                    </a:lnTo>
                    <a:lnTo>
                      <a:pt x="2996" y="2817"/>
                    </a:lnTo>
                    <a:lnTo>
                      <a:pt x="2916" y="2799"/>
                    </a:lnTo>
                    <a:lnTo>
                      <a:pt x="2838" y="2775"/>
                    </a:lnTo>
                    <a:lnTo>
                      <a:pt x="2764" y="2742"/>
                    </a:lnTo>
                    <a:lnTo>
                      <a:pt x="2693" y="2705"/>
                    </a:lnTo>
                    <a:lnTo>
                      <a:pt x="2625" y="2661"/>
                    </a:lnTo>
                    <a:lnTo>
                      <a:pt x="2563" y="2613"/>
                    </a:lnTo>
                    <a:lnTo>
                      <a:pt x="2504" y="2559"/>
                    </a:lnTo>
                    <a:lnTo>
                      <a:pt x="2449" y="2500"/>
                    </a:lnTo>
                    <a:lnTo>
                      <a:pt x="2401" y="2437"/>
                    </a:lnTo>
                    <a:lnTo>
                      <a:pt x="2357" y="2370"/>
                    </a:lnTo>
                    <a:lnTo>
                      <a:pt x="2320" y="2299"/>
                    </a:lnTo>
                    <a:lnTo>
                      <a:pt x="2289" y="2225"/>
                    </a:lnTo>
                    <a:lnTo>
                      <a:pt x="2263" y="2146"/>
                    </a:lnTo>
                    <a:lnTo>
                      <a:pt x="2245" y="2067"/>
                    </a:lnTo>
                    <a:lnTo>
                      <a:pt x="2234" y="1984"/>
                    </a:lnTo>
                    <a:lnTo>
                      <a:pt x="2231" y="1899"/>
                    </a:lnTo>
                    <a:lnTo>
                      <a:pt x="2231" y="1717"/>
                    </a:lnTo>
                    <a:lnTo>
                      <a:pt x="1867" y="1717"/>
                    </a:lnTo>
                    <a:lnTo>
                      <a:pt x="1867" y="1899"/>
                    </a:lnTo>
                    <a:lnTo>
                      <a:pt x="1864" y="1984"/>
                    </a:lnTo>
                    <a:lnTo>
                      <a:pt x="1852" y="2067"/>
                    </a:lnTo>
                    <a:lnTo>
                      <a:pt x="1834" y="2146"/>
                    </a:lnTo>
                    <a:lnTo>
                      <a:pt x="1809" y="2225"/>
                    </a:lnTo>
                    <a:lnTo>
                      <a:pt x="1778" y="2299"/>
                    </a:lnTo>
                    <a:lnTo>
                      <a:pt x="1739" y="2370"/>
                    </a:lnTo>
                    <a:lnTo>
                      <a:pt x="1697" y="2437"/>
                    </a:lnTo>
                    <a:lnTo>
                      <a:pt x="1647" y="2500"/>
                    </a:lnTo>
                    <a:lnTo>
                      <a:pt x="1594" y="2559"/>
                    </a:lnTo>
                    <a:lnTo>
                      <a:pt x="1535" y="2613"/>
                    </a:lnTo>
                    <a:lnTo>
                      <a:pt x="1472" y="2661"/>
                    </a:lnTo>
                    <a:lnTo>
                      <a:pt x="1404" y="2705"/>
                    </a:lnTo>
                    <a:lnTo>
                      <a:pt x="1334" y="2742"/>
                    </a:lnTo>
                    <a:lnTo>
                      <a:pt x="1259" y="2775"/>
                    </a:lnTo>
                    <a:lnTo>
                      <a:pt x="1182" y="2799"/>
                    </a:lnTo>
                    <a:lnTo>
                      <a:pt x="1101" y="2817"/>
                    </a:lnTo>
                    <a:lnTo>
                      <a:pt x="1019" y="2829"/>
                    </a:lnTo>
                    <a:lnTo>
                      <a:pt x="934" y="2833"/>
                    </a:lnTo>
                    <a:lnTo>
                      <a:pt x="848" y="2829"/>
                    </a:lnTo>
                    <a:lnTo>
                      <a:pt x="766" y="2817"/>
                    </a:lnTo>
                    <a:lnTo>
                      <a:pt x="685" y="2799"/>
                    </a:lnTo>
                    <a:lnTo>
                      <a:pt x="608" y="2775"/>
                    </a:lnTo>
                    <a:lnTo>
                      <a:pt x="534" y="2742"/>
                    </a:lnTo>
                    <a:lnTo>
                      <a:pt x="463" y="2705"/>
                    </a:lnTo>
                    <a:lnTo>
                      <a:pt x="396" y="2661"/>
                    </a:lnTo>
                    <a:lnTo>
                      <a:pt x="332" y="2613"/>
                    </a:lnTo>
                    <a:lnTo>
                      <a:pt x="274" y="2559"/>
                    </a:lnTo>
                    <a:lnTo>
                      <a:pt x="220" y="2500"/>
                    </a:lnTo>
                    <a:lnTo>
                      <a:pt x="170" y="2437"/>
                    </a:lnTo>
                    <a:lnTo>
                      <a:pt x="128" y="2370"/>
                    </a:lnTo>
                    <a:lnTo>
                      <a:pt x="90" y="2299"/>
                    </a:lnTo>
                    <a:lnTo>
                      <a:pt x="58" y="2225"/>
                    </a:lnTo>
                    <a:lnTo>
                      <a:pt x="34" y="2146"/>
                    </a:lnTo>
                    <a:lnTo>
                      <a:pt x="15" y="2067"/>
                    </a:lnTo>
                    <a:lnTo>
                      <a:pt x="4" y="1984"/>
                    </a:lnTo>
                    <a:lnTo>
                      <a:pt x="0" y="1899"/>
                    </a:lnTo>
                    <a:lnTo>
                      <a:pt x="4" y="1814"/>
                    </a:lnTo>
                    <a:lnTo>
                      <a:pt x="15" y="1731"/>
                    </a:lnTo>
                    <a:lnTo>
                      <a:pt x="34" y="1650"/>
                    </a:lnTo>
                    <a:lnTo>
                      <a:pt x="58" y="1572"/>
                    </a:lnTo>
                    <a:lnTo>
                      <a:pt x="91" y="1497"/>
                    </a:lnTo>
                    <a:lnTo>
                      <a:pt x="97" y="1485"/>
                    </a:lnTo>
                    <a:lnTo>
                      <a:pt x="107" y="1466"/>
                    </a:lnTo>
                    <a:lnTo>
                      <a:pt x="121" y="1444"/>
                    </a:lnTo>
                    <a:lnTo>
                      <a:pt x="137" y="1416"/>
                    </a:lnTo>
                    <a:lnTo>
                      <a:pt x="156" y="1385"/>
                    </a:lnTo>
                    <a:lnTo>
                      <a:pt x="177" y="1350"/>
                    </a:lnTo>
                    <a:lnTo>
                      <a:pt x="199" y="1313"/>
                    </a:lnTo>
                    <a:lnTo>
                      <a:pt x="224" y="1273"/>
                    </a:lnTo>
                    <a:lnTo>
                      <a:pt x="249" y="1231"/>
                    </a:lnTo>
                    <a:lnTo>
                      <a:pt x="276" y="1186"/>
                    </a:lnTo>
                    <a:lnTo>
                      <a:pt x="304" y="1142"/>
                    </a:lnTo>
                    <a:lnTo>
                      <a:pt x="332" y="1095"/>
                    </a:lnTo>
                    <a:lnTo>
                      <a:pt x="361" y="1048"/>
                    </a:lnTo>
                    <a:lnTo>
                      <a:pt x="388" y="1002"/>
                    </a:lnTo>
                    <a:lnTo>
                      <a:pt x="417" y="956"/>
                    </a:lnTo>
                    <a:lnTo>
                      <a:pt x="444" y="911"/>
                    </a:lnTo>
                    <a:lnTo>
                      <a:pt x="470" y="868"/>
                    </a:lnTo>
                    <a:lnTo>
                      <a:pt x="495" y="826"/>
                    </a:lnTo>
                    <a:lnTo>
                      <a:pt x="506" y="812"/>
                    </a:lnTo>
                    <a:lnTo>
                      <a:pt x="521" y="801"/>
                    </a:lnTo>
                    <a:lnTo>
                      <a:pt x="537" y="795"/>
                    </a:lnTo>
                    <a:lnTo>
                      <a:pt x="555" y="793"/>
                    </a:lnTo>
                    <a:lnTo>
                      <a:pt x="572" y="796"/>
                    </a:lnTo>
                    <a:lnTo>
                      <a:pt x="588" y="802"/>
                    </a:lnTo>
                    <a:lnTo>
                      <a:pt x="603" y="814"/>
                    </a:lnTo>
                    <a:lnTo>
                      <a:pt x="613" y="828"/>
                    </a:lnTo>
                    <a:lnTo>
                      <a:pt x="621" y="844"/>
                    </a:lnTo>
                    <a:lnTo>
                      <a:pt x="622" y="862"/>
                    </a:lnTo>
                    <a:lnTo>
                      <a:pt x="620" y="879"/>
                    </a:lnTo>
                    <a:lnTo>
                      <a:pt x="612" y="896"/>
                    </a:lnTo>
                    <a:lnTo>
                      <a:pt x="561" y="982"/>
                    </a:lnTo>
                    <a:lnTo>
                      <a:pt x="511" y="1067"/>
                    </a:lnTo>
                    <a:lnTo>
                      <a:pt x="576" y="1037"/>
                    </a:lnTo>
                    <a:lnTo>
                      <a:pt x="643" y="1012"/>
                    </a:lnTo>
                    <a:lnTo>
                      <a:pt x="713" y="992"/>
                    </a:lnTo>
                    <a:lnTo>
                      <a:pt x="785" y="977"/>
                    </a:lnTo>
                    <a:lnTo>
                      <a:pt x="858" y="969"/>
                    </a:lnTo>
                    <a:lnTo>
                      <a:pt x="934" y="966"/>
                    </a:lnTo>
                    <a:lnTo>
                      <a:pt x="1016" y="969"/>
                    </a:lnTo>
                    <a:lnTo>
                      <a:pt x="1098" y="980"/>
                    </a:lnTo>
                    <a:lnTo>
                      <a:pt x="1177" y="997"/>
                    </a:lnTo>
                    <a:lnTo>
                      <a:pt x="1253" y="1022"/>
                    </a:lnTo>
                    <a:lnTo>
                      <a:pt x="1326" y="1052"/>
                    </a:lnTo>
                    <a:lnTo>
                      <a:pt x="1397" y="1088"/>
                    </a:lnTo>
                    <a:lnTo>
                      <a:pt x="1463" y="1130"/>
                    </a:lnTo>
                    <a:lnTo>
                      <a:pt x="1525" y="1178"/>
                    </a:lnTo>
                    <a:lnTo>
                      <a:pt x="1584" y="1230"/>
                    </a:lnTo>
                    <a:lnTo>
                      <a:pt x="1637" y="1286"/>
                    </a:lnTo>
                    <a:lnTo>
                      <a:pt x="1687" y="1348"/>
                    </a:lnTo>
                    <a:lnTo>
                      <a:pt x="1730" y="1413"/>
                    </a:lnTo>
                    <a:lnTo>
                      <a:pt x="1730" y="737"/>
                    </a:lnTo>
                    <a:lnTo>
                      <a:pt x="1727" y="678"/>
                    </a:lnTo>
                    <a:lnTo>
                      <a:pt x="1715" y="620"/>
                    </a:lnTo>
                    <a:lnTo>
                      <a:pt x="1698" y="567"/>
                    </a:lnTo>
                    <a:lnTo>
                      <a:pt x="1674" y="515"/>
                    </a:lnTo>
                    <a:lnTo>
                      <a:pt x="1646" y="467"/>
                    </a:lnTo>
                    <a:lnTo>
                      <a:pt x="1611" y="424"/>
                    </a:lnTo>
                    <a:lnTo>
                      <a:pt x="1571" y="384"/>
                    </a:lnTo>
                    <a:lnTo>
                      <a:pt x="1528" y="349"/>
                    </a:lnTo>
                    <a:lnTo>
                      <a:pt x="1479" y="321"/>
                    </a:lnTo>
                    <a:lnTo>
                      <a:pt x="1428" y="297"/>
                    </a:lnTo>
                    <a:lnTo>
                      <a:pt x="1375" y="280"/>
                    </a:lnTo>
                    <a:lnTo>
                      <a:pt x="1317" y="268"/>
                    </a:lnTo>
                    <a:lnTo>
                      <a:pt x="1258" y="265"/>
                    </a:lnTo>
                    <a:lnTo>
                      <a:pt x="1203" y="267"/>
                    </a:lnTo>
                    <a:lnTo>
                      <a:pt x="1151" y="277"/>
                    </a:lnTo>
                    <a:lnTo>
                      <a:pt x="1100" y="292"/>
                    </a:lnTo>
                    <a:lnTo>
                      <a:pt x="1051" y="312"/>
                    </a:lnTo>
                    <a:lnTo>
                      <a:pt x="1005" y="338"/>
                    </a:lnTo>
                    <a:lnTo>
                      <a:pt x="962" y="369"/>
                    </a:lnTo>
                    <a:lnTo>
                      <a:pt x="922" y="404"/>
                    </a:lnTo>
                    <a:lnTo>
                      <a:pt x="887" y="445"/>
                    </a:lnTo>
                    <a:lnTo>
                      <a:pt x="856" y="490"/>
                    </a:lnTo>
                    <a:lnTo>
                      <a:pt x="855" y="491"/>
                    </a:lnTo>
                    <a:lnTo>
                      <a:pt x="852" y="496"/>
                    </a:lnTo>
                    <a:lnTo>
                      <a:pt x="848" y="502"/>
                    </a:lnTo>
                    <a:lnTo>
                      <a:pt x="842" y="511"/>
                    </a:lnTo>
                    <a:lnTo>
                      <a:pt x="835" y="525"/>
                    </a:lnTo>
                    <a:lnTo>
                      <a:pt x="825" y="540"/>
                    </a:lnTo>
                    <a:lnTo>
                      <a:pt x="814" y="561"/>
                    </a:lnTo>
                    <a:lnTo>
                      <a:pt x="799" y="584"/>
                    </a:lnTo>
                    <a:lnTo>
                      <a:pt x="781" y="613"/>
                    </a:lnTo>
                    <a:lnTo>
                      <a:pt x="761" y="648"/>
                    </a:lnTo>
                    <a:lnTo>
                      <a:pt x="738" y="688"/>
                    </a:lnTo>
                    <a:lnTo>
                      <a:pt x="727" y="701"/>
                    </a:lnTo>
                    <a:lnTo>
                      <a:pt x="712" y="712"/>
                    </a:lnTo>
                    <a:lnTo>
                      <a:pt x="695" y="719"/>
                    </a:lnTo>
                    <a:lnTo>
                      <a:pt x="678" y="721"/>
                    </a:lnTo>
                    <a:lnTo>
                      <a:pt x="661" y="719"/>
                    </a:lnTo>
                    <a:lnTo>
                      <a:pt x="643" y="711"/>
                    </a:lnTo>
                    <a:lnTo>
                      <a:pt x="629" y="700"/>
                    </a:lnTo>
                    <a:lnTo>
                      <a:pt x="618" y="685"/>
                    </a:lnTo>
                    <a:lnTo>
                      <a:pt x="612" y="669"/>
                    </a:lnTo>
                    <a:lnTo>
                      <a:pt x="610" y="651"/>
                    </a:lnTo>
                    <a:lnTo>
                      <a:pt x="612" y="634"/>
                    </a:lnTo>
                    <a:lnTo>
                      <a:pt x="620" y="617"/>
                    </a:lnTo>
                    <a:lnTo>
                      <a:pt x="642" y="579"/>
                    </a:lnTo>
                    <a:lnTo>
                      <a:pt x="662" y="547"/>
                    </a:lnTo>
                    <a:lnTo>
                      <a:pt x="678" y="518"/>
                    </a:lnTo>
                    <a:lnTo>
                      <a:pt x="693" y="495"/>
                    </a:lnTo>
                    <a:lnTo>
                      <a:pt x="704" y="476"/>
                    </a:lnTo>
                    <a:lnTo>
                      <a:pt x="713" y="460"/>
                    </a:lnTo>
                    <a:lnTo>
                      <a:pt x="722" y="448"/>
                    </a:lnTo>
                    <a:lnTo>
                      <a:pt x="727" y="438"/>
                    </a:lnTo>
                    <a:lnTo>
                      <a:pt x="731" y="430"/>
                    </a:lnTo>
                    <a:lnTo>
                      <a:pt x="734" y="425"/>
                    </a:lnTo>
                    <a:lnTo>
                      <a:pt x="736" y="421"/>
                    </a:lnTo>
                    <a:lnTo>
                      <a:pt x="738" y="420"/>
                    </a:lnTo>
                    <a:lnTo>
                      <a:pt x="738" y="419"/>
                    </a:lnTo>
                    <a:lnTo>
                      <a:pt x="739" y="418"/>
                    </a:lnTo>
                    <a:lnTo>
                      <a:pt x="775" y="365"/>
                    </a:lnTo>
                    <a:lnTo>
                      <a:pt x="815" y="318"/>
                    </a:lnTo>
                    <a:lnTo>
                      <a:pt x="860" y="275"/>
                    </a:lnTo>
                    <a:lnTo>
                      <a:pt x="908" y="237"/>
                    </a:lnTo>
                    <a:lnTo>
                      <a:pt x="960" y="205"/>
                    </a:lnTo>
                    <a:lnTo>
                      <a:pt x="1015" y="178"/>
                    </a:lnTo>
                    <a:lnTo>
                      <a:pt x="1072" y="156"/>
                    </a:lnTo>
                    <a:lnTo>
                      <a:pt x="1133" y="140"/>
                    </a:lnTo>
                    <a:lnTo>
                      <a:pt x="1194" y="130"/>
                    </a:lnTo>
                    <a:lnTo>
                      <a:pt x="1258" y="128"/>
                    </a:lnTo>
                    <a:lnTo>
                      <a:pt x="1302" y="129"/>
                    </a:lnTo>
                    <a:lnTo>
                      <a:pt x="1347" y="134"/>
                    </a:lnTo>
                    <a:lnTo>
                      <a:pt x="1372" y="100"/>
                    </a:lnTo>
                    <a:lnTo>
                      <a:pt x="1401" y="71"/>
                    </a:lnTo>
                    <a:lnTo>
                      <a:pt x="1433" y="46"/>
                    </a:lnTo>
                    <a:lnTo>
                      <a:pt x="1468" y="27"/>
                    </a:lnTo>
                    <a:lnTo>
                      <a:pt x="1505" y="12"/>
                    </a:lnTo>
                    <a:lnTo>
                      <a:pt x="1545" y="3"/>
                    </a:lnTo>
                    <a:lnTo>
                      <a:pt x="15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40" name="Freeform 7"/>
              <p:cNvSpPr>
                <a:spLocks/>
              </p:cNvSpPr>
              <p:nvPr/>
            </p:nvSpPr>
            <p:spPr bwMode="auto">
              <a:xfrm>
                <a:off x="6845301" y="3181350"/>
                <a:ext cx="2027238" cy="2025650"/>
              </a:xfrm>
              <a:custGeom>
                <a:avLst/>
                <a:gdLst>
                  <a:gd name="T0" fmla="*/ 769 w 1277"/>
                  <a:gd name="T1" fmla="*/ 14 h 1276"/>
                  <a:gd name="T2" fmla="*/ 952 w 1277"/>
                  <a:gd name="T3" fmla="*/ 82 h 1276"/>
                  <a:gd name="T4" fmla="*/ 1106 w 1277"/>
                  <a:gd name="T5" fmla="*/ 203 h 1276"/>
                  <a:gd name="T6" fmla="*/ 1125 w 1277"/>
                  <a:gd name="T7" fmla="*/ 252 h 1276"/>
                  <a:gd name="T8" fmla="*/ 1103 w 1277"/>
                  <a:gd name="T9" fmla="*/ 300 h 1276"/>
                  <a:gd name="T10" fmla="*/ 1054 w 1277"/>
                  <a:gd name="T11" fmla="*/ 318 h 1276"/>
                  <a:gd name="T12" fmla="*/ 1006 w 1277"/>
                  <a:gd name="T13" fmla="*/ 296 h 1276"/>
                  <a:gd name="T14" fmla="*/ 885 w 1277"/>
                  <a:gd name="T15" fmla="*/ 201 h 1276"/>
                  <a:gd name="T16" fmla="*/ 742 w 1277"/>
                  <a:gd name="T17" fmla="*/ 148 h 1276"/>
                  <a:gd name="T18" fmla="*/ 576 w 1277"/>
                  <a:gd name="T19" fmla="*/ 140 h 1276"/>
                  <a:gd name="T20" fmla="*/ 403 w 1277"/>
                  <a:gd name="T21" fmla="*/ 195 h 1276"/>
                  <a:gd name="T22" fmla="*/ 264 w 1277"/>
                  <a:gd name="T23" fmla="*/ 305 h 1276"/>
                  <a:gd name="T24" fmla="*/ 171 w 1277"/>
                  <a:gd name="T25" fmla="*/ 456 h 1276"/>
                  <a:gd name="T26" fmla="*/ 137 w 1277"/>
                  <a:gd name="T27" fmla="*/ 638 h 1276"/>
                  <a:gd name="T28" fmla="*/ 171 w 1277"/>
                  <a:gd name="T29" fmla="*/ 820 h 1276"/>
                  <a:gd name="T30" fmla="*/ 264 w 1277"/>
                  <a:gd name="T31" fmla="*/ 971 h 1276"/>
                  <a:gd name="T32" fmla="*/ 403 w 1277"/>
                  <a:gd name="T33" fmla="*/ 1081 h 1276"/>
                  <a:gd name="T34" fmla="*/ 576 w 1277"/>
                  <a:gd name="T35" fmla="*/ 1135 h 1276"/>
                  <a:gd name="T36" fmla="*/ 762 w 1277"/>
                  <a:gd name="T37" fmla="*/ 1124 h 1276"/>
                  <a:gd name="T38" fmla="*/ 925 w 1277"/>
                  <a:gd name="T39" fmla="*/ 1050 h 1276"/>
                  <a:gd name="T40" fmla="*/ 1050 w 1277"/>
                  <a:gd name="T41" fmla="*/ 924 h 1276"/>
                  <a:gd name="T42" fmla="*/ 1125 w 1277"/>
                  <a:gd name="T43" fmla="*/ 761 h 1276"/>
                  <a:gd name="T44" fmla="*/ 1137 w 1277"/>
                  <a:gd name="T45" fmla="*/ 581 h 1276"/>
                  <a:gd name="T46" fmla="*/ 1106 w 1277"/>
                  <a:gd name="T47" fmla="*/ 450 h 1276"/>
                  <a:gd name="T48" fmla="*/ 1122 w 1277"/>
                  <a:gd name="T49" fmla="*/ 402 h 1276"/>
                  <a:gd name="T50" fmla="*/ 1170 w 1277"/>
                  <a:gd name="T51" fmla="*/ 377 h 1276"/>
                  <a:gd name="T52" fmla="*/ 1219 w 1277"/>
                  <a:gd name="T53" fmla="*/ 393 h 1276"/>
                  <a:gd name="T54" fmla="*/ 1256 w 1277"/>
                  <a:gd name="T55" fmla="*/ 475 h 1276"/>
                  <a:gd name="T56" fmla="*/ 1277 w 1277"/>
                  <a:gd name="T57" fmla="*/ 638 h 1276"/>
                  <a:gd name="T58" fmla="*/ 1244 w 1277"/>
                  <a:gd name="T59" fmla="*/ 839 h 1276"/>
                  <a:gd name="T60" fmla="*/ 1154 w 1277"/>
                  <a:gd name="T61" fmla="*/ 1015 h 1276"/>
                  <a:gd name="T62" fmla="*/ 1015 w 1277"/>
                  <a:gd name="T63" fmla="*/ 1153 h 1276"/>
                  <a:gd name="T64" fmla="*/ 840 w 1277"/>
                  <a:gd name="T65" fmla="*/ 1244 h 1276"/>
                  <a:gd name="T66" fmla="*/ 639 w 1277"/>
                  <a:gd name="T67" fmla="*/ 1276 h 1276"/>
                  <a:gd name="T68" fmla="*/ 437 w 1277"/>
                  <a:gd name="T69" fmla="*/ 1244 h 1276"/>
                  <a:gd name="T70" fmla="*/ 262 w 1277"/>
                  <a:gd name="T71" fmla="*/ 1153 h 1276"/>
                  <a:gd name="T72" fmla="*/ 124 w 1277"/>
                  <a:gd name="T73" fmla="*/ 1015 h 1276"/>
                  <a:gd name="T74" fmla="*/ 33 w 1277"/>
                  <a:gd name="T75" fmla="*/ 839 h 1276"/>
                  <a:gd name="T76" fmla="*/ 0 w 1277"/>
                  <a:gd name="T77" fmla="*/ 638 h 1276"/>
                  <a:gd name="T78" fmla="*/ 33 w 1277"/>
                  <a:gd name="T79" fmla="*/ 436 h 1276"/>
                  <a:gd name="T80" fmla="*/ 124 w 1277"/>
                  <a:gd name="T81" fmla="*/ 261 h 1276"/>
                  <a:gd name="T82" fmla="*/ 262 w 1277"/>
                  <a:gd name="T83" fmla="*/ 123 h 1276"/>
                  <a:gd name="T84" fmla="*/ 437 w 1277"/>
                  <a:gd name="T85" fmla="*/ 32 h 1276"/>
                  <a:gd name="T86" fmla="*/ 639 w 1277"/>
                  <a:gd name="T87"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7" h="1276">
                    <a:moveTo>
                      <a:pt x="639" y="0"/>
                    </a:moveTo>
                    <a:lnTo>
                      <a:pt x="704" y="2"/>
                    </a:lnTo>
                    <a:lnTo>
                      <a:pt x="769" y="14"/>
                    </a:lnTo>
                    <a:lnTo>
                      <a:pt x="833" y="30"/>
                    </a:lnTo>
                    <a:lnTo>
                      <a:pt x="894" y="53"/>
                    </a:lnTo>
                    <a:lnTo>
                      <a:pt x="952" y="82"/>
                    </a:lnTo>
                    <a:lnTo>
                      <a:pt x="1007" y="117"/>
                    </a:lnTo>
                    <a:lnTo>
                      <a:pt x="1059" y="157"/>
                    </a:lnTo>
                    <a:lnTo>
                      <a:pt x="1106" y="203"/>
                    </a:lnTo>
                    <a:lnTo>
                      <a:pt x="1116" y="218"/>
                    </a:lnTo>
                    <a:lnTo>
                      <a:pt x="1122" y="235"/>
                    </a:lnTo>
                    <a:lnTo>
                      <a:pt x="1125" y="252"/>
                    </a:lnTo>
                    <a:lnTo>
                      <a:pt x="1121" y="270"/>
                    </a:lnTo>
                    <a:lnTo>
                      <a:pt x="1115" y="286"/>
                    </a:lnTo>
                    <a:lnTo>
                      <a:pt x="1103" y="300"/>
                    </a:lnTo>
                    <a:lnTo>
                      <a:pt x="1088" y="311"/>
                    </a:lnTo>
                    <a:lnTo>
                      <a:pt x="1071" y="317"/>
                    </a:lnTo>
                    <a:lnTo>
                      <a:pt x="1054" y="318"/>
                    </a:lnTo>
                    <a:lnTo>
                      <a:pt x="1037" y="316"/>
                    </a:lnTo>
                    <a:lnTo>
                      <a:pt x="1020" y="308"/>
                    </a:lnTo>
                    <a:lnTo>
                      <a:pt x="1006" y="296"/>
                    </a:lnTo>
                    <a:lnTo>
                      <a:pt x="968" y="261"/>
                    </a:lnTo>
                    <a:lnTo>
                      <a:pt x="928" y="229"/>
                    </a:lnTo>
                    <a:lnTo>
                      <a:pt x="885" y="201"/>
                    </a:lnTo>
                    <a:lnTo>
                      <a:pt x="839" y="179"/>
                    </a:lnTo>
                    <a:lnTo>
                      <a:pt x="790" y="160"/>
                    </a:lnTo>
                    <a:lnTo>
                      <a:pt x="742" y="148"/>
                    </a:lnTo>
                    <a:lnTo>
                      <a:pt x="691" y="139"/>
                    </a:lnTo>
                    <a:lnTo>
                      <a:pt x="639" y="137"/>
                    </a:lnTo>
                    <a:lnTo>
                      <a:pt x="576" y="140"/>
                    </a:lnTo>
                    <a:lnTo>
                      <a:pt x="515" y="152"/>
                    </a:lnTo>
                    <a:lnTo>
                      <a:pt x="457" y="170"/>
                    </a:lnTo>
                    <a:lnTo>
                      <a:pt x="403" y="195"/>
                    </a:lnTo>
                    <a:lnTo>
                      <a:pt x="352" y="226"/>
                    </a:lnTo>
                    <a:lnTo>
                      <a:pt x="305" y="264"/>
                    </a:lnTo>
                    <a:lnTo>
                      <a:pt x="264" y="305"/>
                    </a:lnTo>
                    <a:lnTo>
                      <a:pt x="227" y="352"/>
                    </a:lnTo>
                    <a:lnTo>
                      <a:pt x="196" y="403"/>
                    </a:lnTo>
                    <a:lnTo>
                      <a:pt x="171" y="456"/>
                    </a:lnTo>
                    <a:lnTo>
                      <a:pt x="152" y="515"/>
                    </a:lnTo>
                    <a:lnTo>
                      <a:pt x="141" y="576"/>
                    </a:lnTo>
                    <a:lnTo>
                      <a:pt x="137" y="638"/>
                    </a:lnTo>
                    <a:lnTo>
                      <a:pt x="141" y="701"/>
                    </a:lnTo>
                    <a:lnTo>
                      <a:pt x="152" y="761"/>
                    </a:lnTo>
                    <a:lnTo>
                      <a:pt x="171" y="820"/>
                    </a:lnTo>
                    <a:lnTo>
                      <a:pt x="196" y="873"/>
                    </a:lnTo>
                    <a:lnTo>
                      <a:pt x="227" y="924"/>
                    </a:lnTo>
                    <a:lnTo>
                      <a:pt x="264" y="971"/>
                    </a:lnTo>
                    <a:lnTo>
                      <a:pt x="305" y="1012"/>
                    </a:lnTo>
                    <a:lnTo>
                      <a:pt x="352" y="1050"/>
                    </a:lnTo>
                    <a:lnTo>
                      <a:pt x="403" y="1081"/>
                    </a:lnTo>
                    <a:lnTo>
                      <a:pt x="457" y="1106"/>
                    </a:lnTo>
                    <a:lnTo>
                      <a:pt x="515" y="1124"/>
                    </a:lnTo>
                    <a:lnTo>
                      <a:pt x="576" y="1135"/>
                    </a:lnTo>
                    <a:lnTo>
                      <a:pt x="639" y="1139"/>
                    </a:lnTo>
                    <a:lnTo>
                      <a:pt x="702" y="1135"/>
                    </a:lnTo>
                    <a:lnTo>
                      <a:pt x="762" y="1124"/>
                    </a:lnTo>
                    <a:lnTo>
                      <a:pt x="820" y="1106"/>
                    </a:lnTo>
                    <a:lnTo>
                      <a:pt x="874" y="1081"/>
                    </a:lnTo>
                    <a:lnTo>
                      <a:pt x="925" y="1050"/>
                    </a:lnTo>
                    <a:lnTo>
                      <a:pt x="972" y="1012"/>
                    </a:lnTo>
                    <a:lnTo>
                      <a:pt x="1013" y="971"/>
                    </a:lnTo>
                    <a:lnTo>
                      <a:pt x="1050" y="924"/>
                    </a:lnTo>
                    <a:lnTo>
                      <a:pt x="1081" y="873"/>
                    </a:lnTo>
                    <a:lnTo>
                      <a:pt x="1106" y="820"/>
                    </a:lnTo>
                    <a:lnTo>
                      <a:pt x="1125" y="761"/>
                    </a:lnTo>
                    <a:lnTo>
                      <a:pt x="1136" y="701"/>
                    </a:lnTo>
                    <a:lnTo>
                      <a:pt x="1140" y="638"/>
                    </a:lnTo>
                    <a:lnTo>
                      <a:pt x="1137" y="581"/>
                    </a:lnTo>
                    <a:lnTo>
                      <a:pt x="1127" y="524"/>
                    </a:lnTo>
                    <a:lnTo>
                      <a:pt x="1111" y="469"/>
                    </a:lnTo>
                    <a:lnTo>
                      <a:pt x="1106" y="450"/>
                    </a:lnTo>
                    <a:lnTo>
                      <a:pt x="1108" y="433"/>
                    </a:lnTo>
                    <a:lnTo>
                      <a:pt x="1114" y="417"/>
                    </a:lnTo>
                    <a:lnTo>
                      <a:pt x="1122" y="402"/>
                    </a:lnTo>
                    <a:lnTo>
                      <a:pt x="1136" y="389"/>
                    </a:lnTo>
                    <a:lnTo>
                      <a:pt x="1152" y="380"/>
                    </a:lnTo>
                    <a:lnTo>
                      <a:pt x="1170" y="377"/>
                    </a:lnTo>
                    <a:lnTo>
                      <a:pt x="1187" y="378"/>
                    </a:lnTo>
                    <a:lnTo>
                      <a:pt x="1205" y="383"/>
                    </a:lnTo>
                    <a:lnTo>
                      <a:pt x="1219" y="393"/>
                    </a:lnTo>
                    <a:lnTo>
                      <a:pt x="1231" y="405"/>
                    </a:lnTo>
                    <a:lnTo>
                      <a:pt x="1239" y="422"/>
                    </a:lnTo>
                    <a:lnTo>
                      <a:pt x="1256" y="475"/>
                    </a:lnTo>
                    <a:lnTo>
                      <a:pt x="1268" y="529"/>
                    </a:lnTo>
                    <a:lnTo>
                      <a:pt x="1275" y="583"/>
                    </a:lnTo>
                    <a:lnTo>
                      <a:pt x="1277" y="638"/>
                    </a:lnTo>
                    <a:lnTo>
                      <a:pt x="1273" y="708"/>
                    </a:lnTo>
                    <a:lnTo>
                      <a:pt x="1263" y="775"/>
                    </a:lnTo>
                    <a:lnTo>
                      <a:pt x="1244" y="839"/>
                    </a:lnTo>
                    <a:lnTo>
                      <a:pt x="1221" y="902"/>
                    </a:lnTo>
                    <a:lnTo>
                      <a:pt x="1190" y="960"/>
                    </a:lnTo>
                    <a:lnTo>
                      <a:pt x="1154" y="1015"/>
                    </a:lnTo>
                    <a:lnTo>
                      <a:pt x="1112" y="1066"/>
                    </a:lnTo>
                    <a:lnTo>
                      <a:pt x="1066" y="1112"/>
                    </a:lnTo>
                    <a:lnTo>
                      <a:pt x="1015" y="1153"/>
                    </a:lnTo>
                    <a:lnTo>
                      <a:pt x="961" y="1189"/>
                    </a:lnTo>
                    <a:lnTo>
                      <a:pt x="902" y="1220"/>
                    </a:lnTo>
                    <a:lnTo>
                      <a:pt x="840" y="1244"/>
                    </a:lnTo>
                    <a:lnTo>
                      <a:pt x="775" y="1262"/>
                    </a:lnTo>
                    <a:lnTo>
                      <a:pt x="708" y="1272"/>
                    </a:lnTo>
                    <a:lnTo>
                      <a:pt x="639" y="1276"/>
                    </a:lnTo>
                    <a:lnTo>
                      <a:pt x="569" y="1272"/>
                    </a:lnTo>
                    <a:lnTo>
                      <a:pt x="502" y="1262"/>
                    </a:lnTo>
                    <a:lnTo>
                      <a:pt x="437" y="1244"/>
                    </a:lnTo>
                    <a:lnTo>
                      <a:pt x="375" y="1220"/>
                    </a:lnTo>
                    <a:lnTo>
                      <a:pt x="316" y="1189"/>
                    </a:lnTo>
                    <a:lnTo>
                      <a:pt x="262" y="1153"/>
                    </a:lnTo>
                    <a:lnTo>
                      <a:pt x="211" y="1112"/>
                    </a:lnTo>
                    <a:lnTo>
                      <a:pt x="165" y="1066"/>
                    </a:lnTo>
                    <a:lnTo>
                      <a:pt x="124" y="1015"/>
                    </a:lnTo>
                    <a:lnTo>
                      <a:pt x="87" y="960"/>
                    </a:lnTo>
                    <a:lnTo>
                      <a:pt x="56" y="902"/>
                    </a:lnTo>
                    <a:lnTo>
                      <a:pt x="33" y="839"/>
                    </a:lnTo>
                    <a:lnTo>
                      <a:pt x="15" y="775"/>
                    </a:lnTo>
                    <a:lnTo>
                      <a:pt x="4" y="708"/>
                    </a:lnTo>
                    <a:lnTo>
                      <a:pt x="0" y="638"/>
                    </a:lnTo>
                    <a:lnTo>
                      <a:pt x="4" y="568"/>
                    </a:lnTo>
                    <a:lnTo>
                      <a:pt x="15" y="501"/>
                    </a:lnTo>
                    <a:lnTo>
                      <a:pt x="33" y="436"/>
                    </a:lnTo>
                    <a:lnTo>
                      <a:pt x="56" y="374"/>
                    </a:lnTo>
                    <a:lnTo>
                      <a:pt x="87" y="316"/>
                    </a:lnTo>
                    <a:lnTo>
                      <a:pt x="124" y="261"/>
                    </a:lnTo>
                    <a:lnTo>
                      <a:pt x="165" y="210"/>
                    </a:lnTo>
                    <a:lnTo>
                      <a:pt x="211" y="164"/>
                    </a:lnTo>
                    <a:lnTo>
                      <a:pt x="262" y="123"/>
                    </a:lnTo>
                    <a:lnTo>
                      <a:pt x="316" y="87"/>
                    </a:lnTo>
                    <a:lnTo>
                      <a:pt x="375" y="56"/>
                    </a:lnTo>
                    <a:lnTo>
                      <a:pt x="437" y="32"/>
                    </a:lnTo>
                    <a:lnTo>
                      <a:pt x="502" y="15"/>
                    </a:lnTo>
                    <a:lnTo>
                      <a:pt x="569" y="4"/>
                    </a:lnTo>
                    <a:lnTo>
                      <a:pt x="6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41" name="Freeform 8"/>
              <p:cNvSpPr>
                <a:spLocks noEditPoints="1"/>
              </p:cNvSpPr>
              <p:nvPr/>
            </p:nvSpPr>
            <p:spPr bwMode="auto">
              <a:xfrm>
                <a:off x="3305176" y="3181350"/>
                <a:ext cx="2027238" cy="2025650"/>
              </a:xfrm>
              <a:custGeom>
                <a:avLst/>
                <a:gdLst>
                  <a:gd name="T0" fmla="*/ 576 w 1277"/>
                  <a:gd name="T1" fmla="*/ 140 h 1276"/>
                  <a:gd name="T2" fmla="*/ 458 w 1277"/>
                  <a:gd name="T3" fmla="*/ 170 h 1276"/>
                  <a:gd name="T4" fmla="*/ 352 w 1277"/>
                  <a:gd name="T5" fmla="*/ 226 h 1276"/>
                  <a:gd name="T6" fmla="*/ 264 w 1277"/>
                  <a:gd name="T7" fmla="*/ 305 h 1276"/>
                  <a:gd name="T8" fmla="*/ 196 w 1277"/>
                  <a:gd name="T9" fmla="*/ 403 h 1276"/>
                  <a:gd name="T10" fmla="*/ 153 w 1277"/>
                  <a:gd name="T11" fmla="*/ 515 h 1276"/>
                  <a:gd name="T12" fmla="*/ 137 w 1277"/>
                  <a:gd name="T13" fmla="*/ 638 h 1276"/>
                  <a:gd name="T14" fmla="*/ 153 w 1277"/>
                  <a:gd name="T15" fmla="*/ 761 h 1276"/>
                  <a:gd name="T16" fmla="*/ 196 w 1277"/>
                  <a:gd name="T17" fmla="*/ 873 h 1276"/>
                  <a:gd name="T18" fmla="*/ 264 w 1277"/>
                  <a:gd name="T19" fmla="*/ 971 h 1276"/>
                  <a:gd name="T20" fmla="*/ 352 w 1277"/>
                  <a:gd name="T21" fmla="*/ 1050 h 1276"/>
                  <a:gd name="T22" fmla="*/ 458 w 1277"/>
                  <a:gd name="T23" fmla="*/ 1106 h 1276"/>
                  <a:gd name="T24" fmla="*/ 576 w 1277"/>
                  <a:gd name="T25" fmla="*/ 1135 h 1276"/>
                  <a:gd name="T26" fmla="*/ 701 w 1277"/>
                  <a:gd name="T27" fmla="*/ 1135 h 1276"/>
                  <a:gd name="T28" fmla="*/ 820 w 1277"/>
                  <a:gd name="T29" fmla="*/ 1106 h 1276"/>
                  <a:gd name="T30" fmla="*/ 925 w 1277"/>
                  <a:gd name="T31" fmla="*/ 1050 h 1276"/>
                  <a:gd name="T32" fmla="*/ 1014 w 1277"/>
                  <a:gd name="T33" fmla="*/ 971 h 1276"/>
                  <a:gd name="T34" fmla="*/ 1081 w 1277"/>
                  <a:gd name="T35" fmla="*/ 873 h 1276"/>
                  <a:gd name="T36" fmla="*/ 1124 w 1277"/>
                  <a:gd name="T37" fmla="*/ 761 h 1276"/>
                  <a:gd name="T38" fmla="*/ 1141 w 1277"/>
                  <a:gd name="T39" fmla="*/ 638 h 1276"/>
                  <a:gd name="T40" fmla="*/ 1124 w 1277"/>
                  <a:gd name="T41" fmla="*/ 515 h 1276"/>
                  <a:gd name="T42" fmla="*/ 1081 w 1277"/>
                  <a:gd name="T43" fmla="*/ 403 h 1276"/>
                  <a:gd name="T44" fmla="*/ 1014 w 1277"/>
                  <a:gd name="T45" fmla="*/ 305 h 1276"/>
                  <a:gd name="T46" fmla="*/ 925 w 1277"/>
                  <a:gd name="T47" fmla="*/ 226 h 1276"/>
                  <a:gd name="T48" fmla="*/ 820 w 1277"/>
                  <a:gd name="T49" fmla="*/ 170 h 1276"/>
                  <a:gd name="T50" fmla="*/ 701 w 1277"/>
                  <a:gd name="T51" fmla="*/ 140 h 1276"/>
                  <a:gd name="T52" fmla="*/ 639 w 1277"/>
                  <a:gd name="T53" fmla="*/ 0 h 1276"/>
                  <a:gd name="T54" fmla="*/ 776 w 1277"/>
                  <a:gd name="T55" fmla="*/ 15 h 1276"/>
                  <a:gd name="T56" fmla="*/ 902 w 1277"/>
                  <a:gd name="T57" fmla="*/ 56 h 1276"/>
                  <a:gd name="T58" fmla="*/ 1016 w 1277"/>
                  <a:gd name="T59" fmla="*/ 123 h 1276"/>
                  <a:gd name="T60" fmla="*/ 1112 w 1277"/>
                  <a:gd name="T61" fmla="*/ 210 h 1276"/>
                  <a:gd name="T62" fmla="*/ 1190 w 1277"/>
                  <a:gd name="T63" fmla="*/ 316 h 1276"/>
                  <a:gd name="T64" fmla="*/ 1245 w 1277"/>
                  <a:gd name="T65" fmla="*/ 436 h 1276"/>
                  <a:gd name="T66" fmla="*/ 1274 w 1277"/>
                  <a:gd name="T67" fmla="*/ 568 h 1276"/>
                  <a:gd name="T68" fmla="*/ 1274 w 1277"/>
                  <a:gd name="T69" fmla="*/ 708 h 1276"/>
                  <a:gd name="T70" fmla="*/ 1245 w 1277"/>
                  <a:gd name="T71" fmla="*/ 839 h 1276"/>
                  <a:gd name="T72" fmla="*/ 1190 w 1277"/>
                  <a:gd name="T73" fmla="*/ 960 h 1276"/>
                  <a:gd name="T74" fmla="*/ 1113 w 1277"/>
                  <a:gd name="T75" fmla="*/ 1066 h 1276"/>
                  <a:gd name="T76" fmla="*/ 1016 w 1277"/>
                  <a:gd name="T77" fmla="*/ 1153 h 1276"/>
                  <a:gd name="T78" fmla="*/ 902 w 1277"/>
                  <a:gd name="T79" fmla="*/ 1220 h 1276"/>
                  <a:gd name="T80" fmla="*/ 776 w 1277"/>
                  <a:gd name="T81" fmla="*/ 1262 h 1276"/>
                  <a:gd name="T82" fmla="*/ 639 w 1277"/>
                  <a:gd name="T83" fmla="*/ 1276 h 1276"/>
                  <a:gd name="T84" fmla="*/ 502 w 1277"/>
                  <a:gd name="T85" fmla="*/ 1262 h 1276"/>
                  <a:gd name="T86" fmla="*/ 376 w 1277"/>
                  <a:gd name="T87" fmla="*/ 1220 h 1276"/>
                  <a:gd name="T88" fmla="*/ 262 w 1277"/>
                  <a:gd name="T89" fmla="*/ 1153 h 1276"/>
                  <a:gd name="T90" fmla="*/ 165 w 1277"/>
                  <a:gd name="T91" fmla="*/ 1066 h 1276"/>
                  <a:gd name="T92" fmla="*/ 87 w 1277"/>
                  <a:gd name="T93" fmla="*/ 960 h 1276"/>
                  <a:gd name="T94" fmla="*/ 32 w 1277"/>
                  <a:gd name="T95" fmla="*/ 839 h 1276"/>
                  <a:gd name="T96" fmla="*/ 4 w 1277"/>
                  <a:gd name="T97" fmla="*/ 708 h 1276"/>
                  <a:gd name="T98" fmla="*/ 4 w 1277"/>
                  <a:gd name="T99" fmla="*/ 568 h 1276"/>
                  <a:gd name="T100" fmla="*/ 32 w 1277"/>
                  <a:gd name="T101" fmla="*/ 436 h 1276"/>
                  <a:gd name="T102" fmla="*/ 87 w 1277"/>
                  <a:gd name="T103" fmla="*/ 316 h 1276"/>
                  <a:gd name="T104" fmla="*/ 165 w 1277"/>
                  <a:gd name="T105" fmla="*/ 210 h 1276"/>
                  <a:gd name="T106" fmla="*/ 262 w 1277"/>
                  <a:gd name="T107" fmla="*/ 123 h 1276"/>
                  <a:gd name="T108" fmla="*/ 376 w 1277"/>
                  <a:gd name="T109" fmla="*/ 56 h 1276"/>
                  <a:gd name="T110" fmla="*/ 502 w 1277"/>
                  <a:gd name="T111" fmla="*/ 15 h 1276"/>
                  <a:gd name="T112" fmla="*/ 639 w 1277"/>
                  <a:gd name="T113"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7" h="1276">
                    <a:moveTo>
                      <a:pt x="639" y="137"/>
                    </a:moveTo>
                    <a:lnTo>
                      <a:pt x="576" y="140"/>
                    </a:lnTo>
                    <a:lnTo>
                      <a:pt x="515" y="152"/>
                    </a:lnTo>
                    <a:lnTo>
                      <a:pt x="458" y="170"/>
                    </a:lnTo>
                    <a:lnTo>
                      <a:pt x="403" y="195"/>
                    </a:lnTo>
                    <a:lnTo>
                      <a:pt x="352" y="226"/>
                    </a:lnTo>
                    <a:lnTo>
                      <a:pt x="306" y="264"/>
                    </a:lnTo>
                    <a:lnTo>
                      <a:pt x="264" y="305"/>
                    </a:lnTo>
                    <a:lnTo>
                      <a:pt x="227" y="352"/>
                    </a:lnTo>
                    <a:lnTo>
                      <a:pt x="196" y="403"/>
                    </a:lnTo>
                    <a:lnTo>
                      <a:pt x="172" y="456"/>
                    </a:lnTo>
                    <a:lnTo>
                      <a:pt x="153" y="515"/>
                    </a:lnTo>
                    <a:lnTo>
                      <a:pt x="142" y="576"/>
                    </a:lnTo>
                    <a:lnTo>
                      <a:pt x="137" y="638"/>
                    </a:lnTo>
                    <a:lnTo>
                      <a:pt x="142" y="701"/>
                    </a:lnTo>
                    <a:lnTo>
                      <a:pt x="153" y="761"/>
                    </a:lnTo>
                    <a:lnTo>
                      <a:pt x="172" y="820"/>
                    </a:lnTo>
                    <a:lnTo>
                      <a:pt x="196" y="873"/>
                    </a:lnTo>
                    <a:lnTo>
                      <a:pt x="227" y="924"/>
                    </a:lnTo>
                    <a:lnTo>
                      <a:pt x="264" y="971"/>
                    </a:lnTo>
                    <a:lnTo>
                      <a:pt x="306" y="1012"/>
                    </a:lnTo>
                    <a:lnTo>
                      <a:pt x="352" y="1050"/>
                    </a:lnTo>
                    <a:lnTo>
                      <a:pt x="403" y="1081"/>
                    </a:lnTo>
                    <a:lnTo>
                      <a:pt x="458" y="1106"/>
                    </a:lnTo>
                    <a:lnTo>
                      <a:pt x="515" y="1124"/>
                    </a:lnTo>
                    <a:lnTo>
                      <a:pt x="576" y="1135"/>
                    </a:lnTo>
                    <a:lnTo>
                      <a:pt x="639" y="1139"/>
                    </a:lnTo>
                    <a:lnTo>
                      <a:pt x="701" y="1135"/>
                    </a:lnTo>
                    <a:lnTo>
                      <a:pt x="762" y="1124"/>
                    </a:lnTo>
                    <a:lnTo>
                      <a:pt x="820" y="1106"/>
                    </a:lnTo>
                    <a:lnTo>
                      <a:pt x="874" y="1081"/>
                    </a:lnTo>
                    <a:lnTo>
                      <a:pt x="925" y="1050"/>
                    </a:lnTo>
                    <a:lnTo>
                      <a:pt x="971" y="1012"/>
                    </a:lnTo>
                    <a:lnTo>
                      <a:pt x="1014" y="971"/>
                    </a:lnTo>
                    <a:lnTo>
                      <a:pt x="1050" y="924"/>
                    </a:lnTo>
                    <a:lnTo>
                      <a:pt x="1081" y="873"/>
                    </a:lnTo>
                    <a:lnTo>
                      <a:pt x="1107" y="820"/>
                    </a:lnTo>
                    <a:lnTo>
                      <a:pt x="1124" y="761"/>
                    </a:lnTo>
                    <a:lnTo>
                      <a:pt x="1137" y="701"/>
                    </a:lnTo>
                    <a:lnTo>
                      <a:pt x="1141" y="638"/>
                    </a:lnTo>
                    <a:lnTo>
                      <a:pt x="1137" y="576"/>
                    </a:lnTo>
                    <a:lnTo>
                      <a:pt x="1124" y="515"/>
                    </a:lnTo>
                    <a:lnTo>
                      <a:pt x="1107" y="456"/>
                    </a:lnTo>
                    <a:lnTo>
                      <a:pt x="1081" y="403"/>
                    </a:lnTo>
                    <a:lnTo>
                      <a:pt x="1050" y="352"/>
                    </a:lnTo>
                    <a:lnTo>
                      <a:pt x="1014" y="305"/>
                    </a:lnTo>
                    <a:lnTo>
                      <a:pt x="971" y="264"/>
                    </a:lnTo>
                    <a:lnTo>
                      <a:pt x="925" y="226"/>
                    </a:lnTo>
                    <a:lnTo>
                      <a:pt x="874" y="195"/>
                    </a:lnTo>
                    <a:lnTo>
                      <a:pt x="820" y="170"/>
                    </a:lnTo>
                    <a:lnTo>
                      <a:pt x="762" y="152"/>
                    </a:lnTo>
                    <a:lnTo>
                      <a:pt x="701" y="140"/>
                    </a:lnTo>
                    <a:lnTo>
                      <a:pt x="639" y="137"/>
                    </a:lnTo>
                    <a:close/>
                    <a:moveTo>
                      <a:pt x="639" y="0"/>
                    </a:moveTo>
                    <a:lnTo>
                      <a:pt x="708" y="4"/>
                    </a:lnTo>
                    <a:lnTo>
                      <a:pt x="776" y="15"/>
                    </a:lnTo>
                    <a:lnTo>
                      <a:pt x="841" y="32"/>
                    </a:lnTo>
                    <a:lnTo>
                      <a:pt x="902" y="56"/>
                    </a:lnTo>
                    <a:lnTo>
                      <a:pt x="960" y="87"/>
                    </a:lnTo>
                    <a:lnTo>
                      <a:pt x="1016" y="123"/>
                    </a:lnTo>
                    <a:lnTo>
                      <a:pt x="1066" y="164"/>
                    </a:lnTo>
                    <a:lnTo>
                      <a:pt x="1112" y="210"/>
                    </a:lnTo>
                    <a:lnTo>
                      <a:pt x="1154" y="261"/>
                    </a:lnTo>
                    <a:lnTo>
                      <a:pt x="1190" y="316"/>
                    </a:lnTo>
                    <a:lnTo>
                      <a:pt x="1220" y="374"/>
                    </a:lnTo>
                    <a:lnTo>
                      <a:pt x="1245" y="436"/>
                    </a:lnTo>
                    <a:lnTo>
                      <a:pt x="1263" y="501"/>
                    </a:lnTo>
                    <a:lnTo>
                      <a:pt x="1274" y="568"/>
                    </a:lnTo>
                    <a:lnTo>
                      <a:pt x="1277" y="638"/>
                    </a:lnTo>
                    <a:lnTo>
                      <a:pt x="1274" y="708"/>
                    </a:lnTo>
                    <a:lnTo>
                      <a:pt x="1263" y="775"/>
                    </a:lnTo>
                    <a:lnTo>
                      <a:pt x="1245" y="839"/>
                    </a:lnTo>
                    <a:lnTo>
                      <a:pt x="1220" y="902"/>
                    </a:lnTo>
                    <a:lnTo>
                      <a:pt x="1190" y="960"/>
                    </a:lnTo>
                    <a:lnTo>
                      <a:pt x="1154" y="1015"/>
                    </a:lnTo>
                    <a:lnTo>
                      <a:pt x="1113" y="1066"/>
                    </a:lnTo>
                    <a:lnTo>
                      <a:pt x="1066" y="1112"/>
                    </a:lnTo>
                    <a:lnTo>
                      <a:pt x="1016" y="1153"/>
                    </a:lnTo>
                    <a:lnTo>
                      <a:pt x="960" y="1189"/>
                    </a:lnTo>
                    <a:lnTo>
                      <a:pt x="902" y="1220"/>
                    </a:lnTo>
                    <a:lnTo>
                      <a:pt x="841" y="1244"/>
                    </a:lnTo>
                    <a:lnTo>
                      <a:pt x="776" y="1262"/>
                    </a:lnTo>
                    <a:lnTo>
                      <a:pt x="708" y="1272"/>
                    </a:lnTo>
                    <a:lnTo>
                      <a:pt x="639" y="1276"/>
                    </a:lnTo>
                    <a:lnTo>
                      <a:pt x="570" y="1272"/>
                    </a:lnTo>
                    <a:lnTo>
                      <a:pt x="502" y="1262"/>
                    </a:lnTo>
                    <a:lnTo>
                      <a:pt x="436" y="1244"/>
                    </a:lnTo>
                    <a:lnTo>
                      <a:pt x="376" y="1220"/>
                    </a:lnTo>
                    <a:lnTo>
                      <a:pt x="317" y="1189"/>
                    </a:lnTo>
                    <a:lnTo>
                      <a:pt x="262" y="1153"/>
                    </a:lnTo>
                    <a:lnTo>
                      <a:pt x="211" y="1112"/>
                    </a:lnTo>
                    <a:lnTo>
                      <a:pt x="165" y="1066"/>
                    </a:lnTo>
                    <a:lnTo>
                      <a:pt x="123" y="1015"/>
                    </a:lnTo>
                    <a:lnTo>
                      <a:pt x="87" y="960"/>
                    </a:lnTo>
                    <a:lnTo>
                      <a:pt x="57" y="902"/>
                    </a:lnTo>
                    <a:lnTo>
                      <a:pt x="32" y="839"/>
                    </a:lnTo>
                    <a:lnTo>
                      <a:pt x="15" y="775"/>
                    </a:lnTo>
                    <a:lnTo>
                      <a:pt x="4" y="708"/>
                    </a:lnTo>
                    <a:lnTo>
                      <a:pt x="0" y="638"/>
                    </a:lnTo>
                    <a:lnTo>
                      <a:pt x="4" y="568"/>
                    </a:lnTo>
                    <a:lnTo>
                      <a:pt x="15" y="501"/>
                    </a:lnTo>
                    <a:lnTo>
                      <a:pt x="32" y="436"/>
                    </a:lnTo>
                    <a:lnTo>
                      <a:pt x="57" y="374"/>
                    </a:lnTo>
                    <a:lnTo>
                      <a:pt x="87" y="316"/>
                    </a:lnTo>
                    <a:lnTo>
                      <a:pt x="123" y="261"/>
                    </a:lnTo>
                    <a:lnTo>
                      <a:pt x="165" y="210"/>
                    </a:lnTo>
                    <a:lnTo>
                      <a:pt x="211" y="164"/>
                    </a:lnTo>
                    <a:lnTo>
                      <a:pt x="262" y="123"/>
                    </a:lnTo>
                    <a:lnTo>
                      <a:pt x="317" y="87"/>
                    </a:lnTo>
                    <a:lnTo>
                      <a:pt x="376" y="56"/>
                    </a:lnTo>
                    <a:lnTo>
                      <a:pt x="436" y="32"/>
                    </a:lnTo>
                    <a:lnTo>
                      <a:pt x="502" y="15"/>
                    </a:lnTo>
                    <a:lnTo>
                      <a:pt x="570" y="4"/>
                    </a:lnTo>
                    <a:lnTo>
                      <a:pt x="6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sp>
        <p:nvSpPr>
          <p:cNvPr id="143" name="TextBox 142"/>
          <p:cNvSpPr txBox="1"/>
          <p:nvPr/>
        </p:nvSpPr>
        <p:spPr>
          <a:xfrm>
            <a:off x="3941393" y="341953"/>
            <a:ext cx="4102469" cy="954107"/>
          </a:xfrm>
          <a:prstGeom prst="rect">
            <a:avLst/>
          </a:prstGeom>
          <a:noFill/>
        </p:spPr>
        <p:txBody>
          <a:bodyPr wrap="square" rtlCol="0">
            <a:spAutoFit/>
          </a:bodyPr>
          <a:lstStyle/>
          <a:p>
            <a:pPr algn="ctr"/>
            <a:r>
              <a:rPr lang="en-GB" sz="2800" b="1" dirty="0">
                <a:solidFill>
                  <a:schemeClr val="tx1">
                    <a:lumMod val="75000"/>
                    <a:lumOff val="25000"/>
                  </a:schemeClr>
                </a:solidFill>
                <a:latin typeface="Arial" pitchFamily="34" charset="0"/>
                <a:cs typeface="Arial" pitchFamily="34" charset="0"/>
              </a:rPr>
              <a:t>UChicago Medicine Vision 2025</a:t>
            </a:r>
            <a:endParaRPr lang="en-IN" sz="2800" b="1" dirty="0">
              <a:solidFill>
                <a:schemeClr val="tx1">
                  <a:lumMod val="75000"/>
                  <a:lumOff val="25000"/>
                </a:schemeClr>
              </a:solidFill>
              <a:latin typeface="Arial" pitchFamily="34" charset="0"/>
              <a:cs typeface="Arial" pitchFamily="34" charset="0"/>
            </a:endParaRPr>
          </a:p>
        </p:txBody>
      </p:sp>
      <p:sp>
        <p:nvSpPr>
          <p:cNvPr id="40" name="Rounded Rectangle 39">
            <a:extLst>
              <a:ext uri="{FF2B5EF4-FFF2-40B4-BE49-F238E27FC236}">
                <a16:creationId xmlns:a16="http://schemas.microsoft.com/office/drawing/2014/main" id="{800D5921-95FC-A249-970A-63FABA6E2557}"/>
              </a:ext>
            </a:extLst>
          </p:cNvPr>
          <p:cNvSpPr/>
          <p:nvPr/>
        </p:nvSpPr>
        <p:spPr>
          <a:xfrm>
            <a:off x="4814150" y="4274938"/>
            <a:ext cx="2531614" cy="1315934"/>
          </a:xfrm>
          <a:prstGeom prst="roundRect">
            <a:avLst/>
          </a:prstGeom>
          <a:solidFill>
            <a:schemeClr val="accent5"/>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TextBox 42">
            <a:extLst>
              <a:ext uri="{FF2B5EF4-FFF2-40B4-BE49-F238E27FC236}">
                <a16:creationId xmlns:a16="http://schemas.microsoft.com/office/drawing/2014/main" id="{C840855E-B915-744E-B341-95D2286586FA}"/>
              </a:ext>
            </a:extLst>
          </p:cNvPr>
          <p:cNvSpPr txBox="1"/>
          <p:nvPr/>
        </p:nvSpPr>
        <p:spPr>
          <a:xfrm>
            <a:off x="4883808" y="4322307"/>
            <a:ext cx="1467068" cy="461665"/>
          </a:xfrm>
          <a:prstGeom prst="rect">
            <a:avLst/>
          </a:prstGeom>
          <a:noFill/>
        </p:spPr>
        <p:txBody>
          <a:bodyPr wrap="none" rtlCol="0">
            <a:spAutoFit/>
          </a:bodyPr>
          <a:lstStyle/>
          <a:p>
            <a:r>
              <a:rPr lang="en-GB" sz="2400" b="1" dirty="0">
                <a:solidFill>
                  <a:schemeClr val="bg1"/>
                </a:solidFill>
              </a:rPr>
              <a:t>Enhance</a:t>
            </a:r>
            <a:endParaRPr lang="en-IN" sz="2400" b="1" dirty="0">
              <a:solidFill>
                <a:schemeClr val="bg1"/>
              </a:solidFill>
            </a:endParaRPr>
          </a:p>
        </p:txBody>
      </p:sp>
      <p:sp>
        <p:nvSpPr>
          <p:cNvPr id="44" name="Rectangle 43">
            <a:extLst>
              <a:ext uri="{FF2B5EF4-FFF2-40B4-BE49-F238E27FC236}">
                <a16:creationId xmlns:a16="http://schemas.microsoft.com/office/drawing/2014/main" id="{F2B146CB-1372-F74F-8B24-E828DA166110}"/>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45" name="Rectangle 44">
            <a:extLst>
              <a:ext uri="{FF2B5EF4-FFF2-40B4-BE49-F238E27FC236}">
                <a16:creationId xmlns:a16="http://schemas.microsoft.com/office/drawing/2014/main" id="{CC423DA7-E336-074D-8CCF-3EA2C88CFFD4}"/>
              </a:ext>
            </a:extLst>
          </p:cNvPr>
          <p:cNvSpPr/>
          <p:nvPr/>
        </p:nvSpPr>
        <p:spPr>
          <a:xfrm>
            <a:off x="7435319" y="3502364"/>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47" name="Rectangle 46">
            <a:extLst>
              <a:ext uri="{FF2B5EF4-FFF2-40B4-BE49-F238E27FC236}">
                <a16:creationId xmlns:a16="http://schemas.microsoft.com/office/drawing/2014/main" id="{EE704FEA-6D91-AA4A-892B-575728AFBAE1}"/>
              </a:ext>
            </a:extLst>
          </p:cNvPr>
          <p:cNvSpPr/>
          <p:nvPr/>
        </p:nvSpPr>
        <p:spPr>
          <a:xfrm>
            <a:off x="7456979" y="2048256"/>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Signature Specialty Programs</a:t>
            </a:r>
          </a:p>
        </p:txBody>
      </p:sp>
      <p:sp>
        <p:nvSpPr>
          <p:cNvPr id="49" name="Freeform 5">
            <a:extLst>
              <a:ext uri="{FF2B5EF4-FFF2-40B4-BE49-F238E27FC236}">
                <a16:creationId xmlns:a16="http://schemas.microsoft.com/office/drawing/2014/main" id="{27BF9D2B-6788-8F4C-9A04-756AB29D2A71}"/>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50" name="Group 49">
            <a:extLst>
              <a:ext uri="{FF2B5EF4-FFF2-40B4-BE49-F238E27FC236}">
                <a16:creationId xmlns:a16="http://schemas.microsoft.com/office/drawing/2014/main" id="{8EA09510-102E-E14B-A1FC-6E5F0B5DA859}"/>
              </a:ext>
            </a:extLst>
          </p:cNvPr>
          <p:cNvGrpSpPr/>
          <p:nvPr/>
        </p:nvGrpSpPr>
        <p:grpSpPr>
          <a:xfrm>
            <a:off x="3719599" y="3188354"/>
            <a:ext cx="485982" cy="466672"/>
            <a:chOff x="1428750" y="5110163"/>
            <a:chExt cx="541337" cy="661987"/>
          </a:xfrm>
          <a:solidFill>
            <a:schemeClr val="bg1"/>
          </a:solidFill>
        </p:grpSpPr>
        <p:sp>
          <p:nvSpPr>
            <p:cNvPr id="51" name="Freeform 13">
              <a:extLst>
                <a:ext uri="{FF2B5EF4-FFF2-40B4-BE49-F238E27FC236}">
                  <a16:creationId xmlns:a16="http://schemas.microsoft.com/office/drawing/2014/main" id="{2275FF15-FBB7-A94E-B6A0-EA29451A262F}"/>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4">
              <a:extLst>
                <a:ext uri="{FF2B5EF4-FFF2-40B4-BE49-F238E27FC236}">
                  <a16:creationId xmlns:a16="http://schemas.microsoft.com/office/drawing/2014/main" id="{4CC9BA94-7943-C248-9CC1-6435B90E63FA}"/>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5">
              <a:extLst>
                <a:ext uri="{FF2B5EF4-FFF2-40B4-BE49-F238E27FC236}">
                  <a16:creationId xmlns:a16="http://schemas.microsoft.com/office/drawing/2014/main" id="{50F1E03E-8D06-7744-8480-B2E10E946F17}"/>
                </a:ext>
              </a:extLst>
            </p:cNvPr>
            <p:cNvSpPr>
              <a:spLocks/>
            </p:cNvSpPr>
            <p:nvPr/>
          </p:nvSpPr>
          <p:spPr bwMode="auto">
            <a:xfrm>
              <a:off x="1428750" y="5127625"/>
              <a:ext cx="541337" cy="644525"/>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53">
            <a:extLst>
              <a:ext uri="{FF2B5EF4-FFF2-40B4-BE49-F238E27FC236}">
                <a16:creationId xmlns:a16="http://schemas.microsoft.com/office/drawing/2014/main" id="{FEB1F763-9278-C44B-BF8F-D87C58E89C92}"/>
              </a:ext>
            </a:extLst>
          </p:cNvPr>
          <p:cNvGrpSpPr/>
          <p:nvPr/>
        </p:nvGrpSpPr>
        <p:grpSpPr>
          <a:xfrm>
            <a:off x="6326636" y="4348518"/>
            <a:ext cx="542892" cy="460922"/>
            <a:chOff x="7091363" y="5168900"/>
            <a:chExt cx="641350" cy="544513"/>
          </a:xfrm>
          <a:solidFill>
            <a:schemeClr val="bg1"/>
          </a:solidFill>
        </p:grpSpPr>
        <p:sp>
          <p:nvSpPr>
            <p:cNvPr id="55" name="Freeform 8">
              <a:extLst>
                <a:ext uri="{FF2B5EF4-FFF2-40B4-BE49-F238E27FC236}">
                  <a16:creationId xmlns:a16="http://schemas.microsoft.com/office/drawing/2014/main" id="{910F5061-1C2C-9545-B123-D86F9F93A24A}"/>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162EEA10-E371-B344-B8FC-9E890D2060E6}"/>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7" name="Freeform 49">
            <a:extLst>
              <a:ext uri="{FF2B5EF4-FFF2-40B4-BE49-F238E27FC236}">
                <a16:creationId xmlns:a16="http://schemas.microsoft.com/office/drawing/2014/main" id="{A2798249-3683-6646-B513-C5E9BC06C0AB}"/>
              </a:ext>
            </a:extLst>
          </p:cNvPr>
          <p:cNvSpPr>
            <a:spLocks/>
          </p:cNvSpPr>
          <p:nvPr/>
        </p:nvSpPr>
        <p:spPr bwMode="auto">
          <a:xfrm>
            <a:off x="3488681" y="1637525"/>
            <a:ext cx="706081" cy="428708"/>
          </a:xfrm>
          <a:custGeom>
            <a:avLst/>
            <a:gdLst/>
            <a:ahLst/>
            <a:cxnLst>
              <a:cxn ang="0">
                <a:pos x="510" y="24"/>
              </a:cxn>
              <a:cxn ang="0">
                <a:pos x="602" y="37"/>
              </a:cxn>
              <a:cxn ang="0">
                <a:pos x="695" y="32"/>
              </a:cxn>
              <a:cxn ang="0">
                <a:pos x="720" y="385"/>
              </a:cxn>
              <a:cxn ang="0">
                <a:pos x="714" y="454"/>
              </a:cxn>
              <a:cxn ang="0">
                <a:pos x="638" y="481"/>
              </a:cxn>
              <a:cxn ang="0">
                <a:pos x="625" y="519"/>
              </a:cxn>
              <a:cxn ang="0">
                <a:pos x="561" y="538"/>
              </a:cxn>
              <a:cxn ang="0">
                <a:pos x="550" y="569"/>
              </a:cxn>
              <a:cxn ang="0">
                <a:pos x="493" y="587"/>
              </a:cxn>
              <a:cxn ang="0">
                <a:pos x="464" y="610"/>
              </a:cxn>
              <a:cxn ang="0">
                <a:pos x="397" y="614"/>
              </a:cxn>
              <a:cxn ang="0">
                <a:pos x="358" y="597"/>
              </a:cxn>
              <a:cxn ang="0">
                <a:pos x="299" y="623"/>
              </a:cxn>
              <a:cxn ang="0">
                <a:pos x="258" y="584"/>
              </a:cxn>
              <a:cxn ang="0">
                <a:pos x="219" y="595"/>
              </a:cxn>
              <a:cxn ang="0">
                <a:pos x="177" y="548"/>
              </a:cxn>
              <a:cxn ang="0">
                <a:pos x="147" y="531"/>
              </a:cxn>
              <a:cxn ang="0">
                <a:pos x="114" y="487"/>
              </a:cxn>
              <a:cxn ang="0">
                <a:pos x="146" y="428"/>
              </a:cxn>
              <a:cxn ang="0">
                <a:pos x="116" y="424"/>
              </a:cxn>
              <a:cxn ang="0">
                <a:pos x="72" y="449"/>
              </a:cxn>
              <a:cxn ang="0">
                <a:pos x="27" y="403"/>
              </a:cxn>
              <a:cxn ang="0">
                <a:pos x="63" y="356"/>
              </a:cxn>
              <a:cxn ang="0">
                <a:pos x="156" y="407"/>
              </a:cxn>
              <a:cxn ang="0">
                <a:pos x="192" y="391"/>
              </a:cxn>
              <a:cxn ang="0">
                <a:pos x="243" y="421"/>
              </a:cxn>
              <a:cxn ang="0">
                <a:pos x="258" y="442"/>
              </a:cxn>
              <a:cxn ang="0">
                <a:pos x="313" y="467"/>
              </a:cxn>
              <a:cxn ang="0">
                <a:pos x="322" y="506"/>
              </a:cxn>
              <a:cxn ang="0">
                <a:pos x="364" y="546"/>
              </a:cxn>
              <a:cxn ang="0">
                <a:pos x="400" y="590"/>
              </a:cxn>
              <a:cxn ang="0">
                <a:pos x="451" y="587"/>
              </a:cxn>
              <a:cxn ang="0">
                <a:pos x="430" y="550"/>
              </a:cxn>
              <a:cxn ang="0">
                <a:pos x="383" y="506"/>
              </a:cxn>
              <a:cxn ang="0">
                <a:pos x="397" y="489"/>
              </a:cxn>
              <a:cxn ang="0">
                <a:pos x="496" y="556"/>
              </a:cxn>
              <a:cxn ang="0">
                <a:pos x="534" y="536"/>
              </a:cxn>
              <a:cxn ang="0">
                <a:pos x="486" y="485"/>
              </a:cxn>
              <a:cxn ang="0">
                <a:pos x="422" y="430"/>
              </a:cxn>
              <a:cxn ang="0">
                <a:pos x="438" y="411"/>
              </a:cxn>
              <a:cxn ang="0">
                <a:pos x="528" y="480"/>
              </a:cxn>
              <a:cxn ang="0">
                <a:pos x="604" y="500"/>
              </a:cxn>
              <a:cxn ang="0">
                <a:pos x="571" y="430"/>
              </a:cxn>
              <a:cxn ang="0">
                <a:pos x="481" y="345"/>
              </a:cxn>
              <a:cxn ang="0">
                <a:pos x="468" y="305"/>
              </a:cxn>
              <a:cxn ang="0">
                <a:pos x="520" y="345"/>
              </a:cxn>
              <a:cxn ang="0">
                <a:pos x="589" y="408"/>
              </a:cxn>
              <a:cxn ang="0">
                <a:pos x="643" y="447"/>
              </a:cxn>
              <a:cxn ang="0">
                <a:pos x="698" y="426"/>
              </a:cxn>
              <a:cxn ang="0">
                <a:pos x="669" y="362"/>
              </a:cxn>
              <a:cxn ang="0">
                <a:pos x="604" y="292"/>
              </a:cxn>
              <a:cxn ang="0">
                <a:pos x="511" y="189"/>
              </a:cxn>
              <a:cxn ang="0">
                <a:pos x="456" y="140"/>
              </a:cxn>
              <a:cxn ang="0">
                <a:pos x="371" y="134"/>
              </a:cxn>
              <a:cxn ang="0">
                <a:pos x="301" y="234"/>
              </a:cxn>
              <a:cxn ang="0">
                <a:pos x="235" y="254"/>
              </a:cxn>
              <a:cxn ang="0">
                <a:pos x="185" y="222"/>
              </a:cxn>
              <a:cxn ang="0">
                <a:pos x="215" y="179"/>
              </a:cxn>
              <a:cxn ang="0">
                <a:pos x="258" y="92"/>
              </a:cxn>
              <a:cxn ang="0">
                <a:pos x="384" y="2"/>
              </a:cxn>
            </a:cxnLst>
            <a:rect l="0" t="0" r="r" b="b"/>
            <a:pathLst>
              <a:path w="778" h="624">
                <a:moveTo>
                  <a:pt x="409" y="0"/>
                </a:moveTo>
                <a:lnTo>
                  <a:pt x="435" y="1"/>
                </a:lnTo>
                <a:lnTo>
                  <a:pt x="461" y="7"/>
                </a:lnTo>
                <a:lnTo>
                  <a:pt x="486" y="15"/>
                </a:lnTo>
                <a:lnTo>
                  <a:pt x="510" y="24"/>
                </a:lnTo>
                <a:lnTo>
                  <a:pt x="531" y="31"/>
                </a:lnTo>
                <a:lnTo>
                  <a:pt x="548" y="36"/>
                </a:lnTo>
                <a:lnTo>
                  <a:pt x="562" y="37"/>
                </a:lnTo>
                <a:lnTo>
                  <a:pt x="582" y="39"/>
                </a:lnTo>
                <a:lnTo>
                  <a:pt x="602" y="37"/>
                </a:lnTo>
                <a:lnTo>
                  <a:pt x="625" y="37"/>
                </a:lnTo>
                <a:lnTo>
                  <a:pt x="648" y="36"/>
                </a:lnTo>
                <a:lnTo>
                  <a:pt x="668" y="35"/>
                </a:lnTo>
                <a:lnTo>
                  <a:pt x="684" y="34"/>
                </a:lnTo>
                <a:lnTo>
                  <a:pt x="695" y="32"/>
                </a:lnTo>
                <a:lnTo>
                  <a:pt x="699" y="32"/>
                </a:lnTo>
                <a:lnTo>
                  <a:pt x="778" y="332"/>
                </a:lnTo>
                <a:lnTo>
                  <a:pt x="718" y="374"/>
                </a:lnTo>
                <a:lnTo>
                  <a:pt x="719" y="377"/>
                </a:lnTo>
                <a:lnTo>
                  <a:pt x="720" y="385"/>
                </a:lnTo>
                <a:lnTo>
                  <a:pt x="722" y="396"/>
                </a:lnTo>
                <a:lnTo>
                  <a:pt x="723" y="411"/>
                </a:lnTo>
                <a:lnTo>
                  <a:pt x="723" y="426"/>
                </a:lnTo>
                <a:lnTo>
                  <a:pt x="720" y="440"/>
                </a:lnTo>
                <a:lnTo>
                  <a:pt x="714" y="454"/>
                </a:lnTo>
                <a:lnTo>
                  <a:pt x="703" y="467"/>
                </a:lnTo>
                <a:lnTo>
                  <a:pt x="690" y="479"/>
                </a:lnTo>
                <a:lnTo>
                  <a:pt x="674" y="485"/>
                </a:lnTo>
                <a:lnTo>
                  <a:pt x="657" y="487"/>
                </a:lnTo>
                <a:lnTo>
                  <a:pt x="638" y="481"/>
                </a:lnTo>
                <a:lnTo>
                  <a:pt x="638" y="484"/>
                </a:lnTo>
                <a:lnTo>
                  <a:pt x="637" y="489"/>
                </a:lnTo>
                <a:lnTo>
                  <a:pt x="634" y="498"/>
                </a:lnTo>
                <a:lnTo>
                  <a:pt x="630" y="509"/>
                </a:lnTo>
                <a:lnTo>
                  <a:pt x="625" y="519"/>
                </a:lnTo>
                <a:lnTo>
                  <a:pt x="617" y="530"/>
                </a:lnTo>
                <a:lnTo>
                  <a:pt x="608" y="538"/>
                </a:lnTo>
                <a:lnTo>
                  <a:pt x="595" y="543"/>
                </a:lnTo>
                <a:lnTo>
                  <a:pt x="579" y="543"/>
                </a:lnTo>
                <a:lnTo>
                  <a:pt x="561" y="538"/>
                </a:lnTo>
                <a:lnTo>
                  <a:pt x="561" y="539"/>
                </a:lnTo>
                <a:lnTo>
                  <a:pt x="559" y="544"/>
                </a:lnTo>
                <a:lnTo>
                  <a:pt x="558" y="552"/>
                </a:lnTo>
                <a:lnTo>
                  <a:pt x="555" y="560"/>
                </a:lnTo>
                <a:lnTo>
                  <a:pt x="550" y="569"/>
                </a:lnTo>
                <a:lnTo>
                  <a:pt x="544" y="578"/>
                </a:lnTo>
                <a:lnTo>
                  <a:pt x="534" y="585"/>
                </a:lnTo>
                <a:lnTo>
                  <a:pt x="524" y="589"/>
                </a:lnTo>
                <a:lnTo>
                  <a:pt x="510" y="590"/>
                </a:lnTo>
                <a:lnTo>
                  <a:pt x="493" y="587"/>
                </a:lnTo>
                <a:lnTo>
                  <a:pt x="472" y="585"/>
                </a:lnTo>
                <a:lnTo>
                  <a:pt x="472" y="587"/>
                </a:lnTo>
                <a:lnTo>
                  <a:pt x="470" y="593"/>
                </a:lnTo>
                <a:lnTo>
                  <a:pt x="469" y="602"/>
                </a:lnTo>
                <a:lnTo>
                  <a:pt x="464" y="610"/>
                </a:lnTo>
                <a:lnTo>
                  <a:pt x="456" y="618"/>
                </a:lnTo>
                <a:lnTo>
                  <a:pt x="444" y="623"/>
                </a:lnTo>
                <a:lnTo>
                  <a:pt x="428" y="624"/>
                </a:lnTo>
                <a:lnTo>
                  <a:pt x="413" y="620"/>
                </a:lnTo>
                <a:lnTo>
                  <a:pt x="397" y="614"/>
                </a:lnTo>
                <a:lnTo>
                  <a:pt x="384" y="606"/>
                </a:lnTo>
                <a:lnTo>
                  <a:pt x="373" y="598"/>
                </a:lnTo>
                <a:lnTo>
                  <a:pt x="367" y="590"/>
                </a:lnTo>
                <a:lnTo>
                  <a:pt x="364" y="591"/>
                </a:lnTo>
                <a:lnTo>
                  <a:pt x="358" y="597"/>
                </a:lnTo>
                <a:lnTo>
                  <a:pt x="347" y="603"/>
                </a:lnTo>
                <a:lnTo>
                  <a:pt x="336" y="611"/>
                </a:lnTo>
                <a:lnTo>
                  <a:pt x="322" y="618"/>
                </a:lnTo>
                <a:lnTo>
                  <a:pt x="311" y="622"/>
                </a:lnTo>
                <a:lnTo>
                  <a:pt x="299" y="623"/>
                </a:lnTo>
                <a:lnTo>
                  <a:pt x="286" y="622"/>
                </a:lnTo>
                <a:lnTo>
                  <a:pt x="274" y="616"/>
                </a:lnTo>
                <a:lnTo>
                  <a:pt x="265" y="610"/>
                </a:lnTo>
                <a:lnTo>
                  <a:pt x="260" y="598"/>
                </a:lnTo>
                <a:lnTo>
                  <a:pt x="258" y="584"/>
                </a:lnTo>
                <a:lnTo>
                  <a:pt x="256" y="585"/>
                </a:lnTo>
                <a:lnTo>
                  <a:pt x="249" y="587"/>
                </a:lnTo>
                <a:lnTo>
                  <a:pt x="240" y="591"/>
                </a:lnTo>
                <a:lnTo>
                  <a:pt x="228" y="594"/>
                </a:lnTo>
                <a:lnTo>
                  <a:pt x="219" y="595"/>
                </a:lnTo>
                <a:lnTo>
                  <a:pt x="210" y="593"/>
                </a:lnTo>
                <a:lnTo>
                  <a:pt x="199" y="586"/>
                </a:lnTo>
                <a:lnTo>
                  <a:pt x="190" y="576"/>
                </a:lnTo>
                <a:lnTo>
                  <a:pt x="181" y="563"/>
                </a:lnTo>
                <a:lnTo>
                  <a:pt x="177" y="548"/>
                </a:lnTo>
                <a:lnTo>
                  <a:pt x="178" y="531"/>
                </a:lnTo>
                <a:lnTo>
                  <a:pt x="176" y="531"/>
                </a:lnTo>
                <a:lnTo>
                  <a:pt x="168" y="532"/>
                </a:lnTo>
                <a:lnTo>
                  <a:pt x="159" y="532"/>
                </a:lnTo>
                <a:lnTo>
                  <a:pt x="147" y="531"/>
                </a:lnTo>
                <a:lnTo>
                  <a:pt x="134" y="527"/>
                </a:lnTo>
                <a:lnTo>
                  <a:pt x="123" y="521"/>
                </a:lnTo>
                <a:lnTo>
                  <a:pt x="116" y="512"/>
                </a:lnTo>
                <a:lnTo>
                  <a:pt x="113" y="500"/>
                </a:lnTo>
                <a:lnTo>
                  <a:pt x="114" y="487"/>
                </a:lnTo>
                <a:lnTo>
                  <a:pt x="120" y="472"/>
                </a:lnTo>
                <a:lnTo>
                  <a:pt x="126" y="458"/>
                </a:lnTo>
                <a:lnTo>
                  <a:pt x="134" y="445"/>
                </a:lnTo>
                <a:lnTo>
                  <a:pt x="142" y="434"/>
                </a:lnTo>
                <a:lnTo>
                  <a:pt x="146" y="428"/>
                </a:lnTo>
                <a:lnTo>
                  <a:pt x="148" y="425"/>
                </a:lnTo>
                <a:lnTo>
                  <a:pt x="131" y="412"/>
                </a:lnTo>
                <a:lnTo>
                  <a:pt x="129" y="413"/>
                </a:lnTo>
                <a:lnTo>
                  <a:pt x="123" y="419"/>
                </a:lnTo>
                <a:lnTo>
                  <a:pt x="116" y="424"/>
                </a:lnTo>
                <a:lnTo>
                  <a:pt x="106" y="430"/>
                </a:lnTo>
                <a:lnTo>
                  <a:pt x="99" y="437"/>
                </a:lnTo>
                <a:lnTo>
                  <a:pt x="92" y="441"/>
                </a:lnTo>
                <a:lnTo>
                  <a:pt x="84" y="445"/>
                </a:lnTo>
                <a:lnTo>
                  <a:pt x="72" y="449"/>
                </a:lnTo>
                <a:lnTo>
                  <a:pt x="59" y="449"/>
                </a:lnTo>
                <a:lnTo>
                  <a:pt x="46" y="445"/>
                </a:lnTo>
                <a:lnTo>
                  <a:pt x="34" y="436"/>
                </a:lnTo>
                <a:lnTo>
                  <a:pt x="28" y="420"/>
                </a:lnTo>
                <a:lnTo>
                  <a:pt x="27" y="403"/>
                </a:lnTo>
                <a:lnTo>
                  <a:pt x="33" y="387"/>
                </a:lnTo>
                <a:lnTo>
                  <a:pt x="44" y="374"/>
                </a:lnTo>
                <a:lnTo>
                  <a:pt x="53" y="365"/>
                </a:lnTo>
                <a:lnTo>
                  <a:pt x="57" y="362"/>
                </a:lnTo>
                <a:lnTo>
                  <a:pt x="63" y="356"/>
                </a:lnTo>
                <a:lnTo>
                  <a:pt x="0" y="289"/>
                </a:lnTo>
                <a:lnTo>
                  <a:pt x="10" y="230"/>
                </a:lnTo>
                <a:lnTo>
                  <a:pt x="27" y="240"/>
                </a:lnTo>
                <a:lnTo>
                  <a:pt x="28" y="277"/>
                </a:lnTo>
                <a:lnTo>
                  <a:pt x="156" y="407"/>
                </a:lnTo>
                <a:lnTo>
                  <a:pt x="165" y="408"/>
                </a:lnTo>
                <a:lnTo>
                  <a:pt x="168" y="405"/>
                </a:lnTo>
                <a:lnTo>
                  <a:pt x="173" y="402"/>
                </a:lnTo>
                <a:lnTo>
                  <a:pt x="181" y="395"/>
                </a:lnTo>
                <a:lnTo>
                  <a:pt x="192" y="391"/>
                </a:lnTo>
                <a:lnTo>
                  <a:pt x="203" y="388"/>
                </a:lnTo>
                <a:lnTo>
                  <a:pt x="214" y="390"/>
                </a:lnTo>
                <a:lnTo>
                  <a:pt x="226" y="396"/>
                </a:lnTo>
                <a:lnTo>
                  <a:pt x="236" y="408"/>
                </a:lnTo>
                <a:lnTo>
                  <a:pt x="243" y="421"/>
                </a:lnTo>
                <a:lnTo>
                  <a:pt x="244" y="437"/>
                </a:lnTo>
                <a:lnTo>
                  <a:pt x="239" y="451"/>
                </a:lnTo>
                <a:lnTo>
                  <a:pt x="241" y="450"/>
                </a:lnTo>
                <a:lnTo>
                  <a:pt x="248" y="446"/>
                </a:lnTo>
                <a:lnTo>
                  <a:pt x="258" y="442"/>
                </a:lnTo>
                <a:lnTo>
                  <a:pt x="270" y="440"/>
                </a:lnTo>
                <a:lnTo>
                  <a:pt x="283" y="440"/>
                </a:lnTo>
                <a:lnTo>
                  <a:pt x="295" y="445"/>
                </a:lnTo>
                <a:lnTo>
                  <a:pt x="305" y="455"/>
                </a:lnTo>
                <a:lnTo>
                  <a:pt x="313" y="467"/>
                </a:lnTo>
                <a:lnTo>
                  <a:pt x="316" y="480"/>
                </a:lnTo>
                <a:lnTo>
                  <a:pt x="316" y="493"/>
                </a:lnTo>
                <a:lnTo>
                  <a:pt x="313" y="505"/>
                </a:lnTo>
                <a:lnTo>
                  <a:pt x="316" y="505"/>
                </a:lnTo>
                <a:lnTo>
                  <a:pt x="322" y="506"/>
                </a:lnTo>
                <a:lnTo>
                  <a:pt x="332" y="508"/>
                </a:lnTo>
                <a:lnTo>
                  <a:pt x="342" y="513"/>
                </a:lnTo>
                <a:lnTo>
                  <a:pt x="353" y="521"/>
                </a:lnTo>
                <a:lnTo>
                  <a:pt x="359" y="531"/>
                </a:lnTo>
                <a:lnTo>
                  <a:pt x="364" y="546"/>
                </a:lnTo>
                <a:lnTo>
                  <a:pt x="367" y="555"/>
                </a:lnTo>
                <a:lnTo>
                  <a:pt x="367" y="564"/>
                </a:lnTo>
                <a:lnTo>
                  <a:pt x="373" y="570"/>
                </a:lnTo>
                <a:lnTo>
                  <a:pt x="381" y="577"/>
                </a:lnTo>
                <a:lnTo>
                  <a:pt x="400" y="590"/>
                </a:lnTo>
                <a:lnTo>
                  <a:pt x="410" y="595"/>
                </a:lnTo>
                <a:lnTo>
                  <a:pt x="421" y="598"/>
                </a:lnTo>
                <a:lnTo>
                  <a:pt x="434" y="598"/>
                </a:lnTo>
                <a:lnTo>
                  <a:pt x="443" y="594"/>
                </a:lnTo>
                <a:lnTo>
                  <a:pt x="451" y="587"/>
                </a:lnTo>
                <a:lnTo>
                  <a:pt x="453" y="581"/>
                </a:lnTo>
                <a:lnTo>
                  <a:pt x="453" y="573"/>
                </a:lnTo>
                <a:lnTo>
                  <a:pt x="449" y="568"/>
                </a:lnTo>
                <a:lnTo>
                  <a:pt x="440" y="559"/>
                </a:lnTo>
                <a:lnTo>
                  <a:pt x="430" y="550"/>
                </a:lnTo>
                <a:lnTo>
                  <a:pt x="418" y="539"/>
                </a:lnTo>
                <a:lnTo>
                  <a:pt x="405" y="529"/>
                </a:lnTo>
                <a:lnTo>
                  <a:pt x="394" y="519"/>
                </a:lnTo>
                <a:lnTo>
                  <a:pt x="387" y="512"/>
                </a:lnTo>
                <a:lnTo>
                  <a:pt x="383" y="506"/>
                </a:lnTo>
                <a:lnTo>
                  <a:pt x="381" y="501"/>
                </a:lnTo>
                <a:lnTo>
                  <a:pt x="381" y="496"/>
                </a:lnTo>
                <a:lnTo>
                  <a:pt x="384" y="491"/>
                </a:lnTo>
                <a:lnTo>
                  <a:pt x="389" y="488"/>
                </a:lnTo>
                <a:lnTo>
                  <a:pt x="397" y="489"/>
                </a:lnTo>
                <a:lnTo>
                  <a:pt x="407" y="493"/>
                </a:lnTo>
                <a:lnTo>
                  <a:pt x="430" y="509"/>
                </a:lnTo>
                <a:lnTo>
                  <a:pt x="451" y="526"/>
                </a:lnTo>
                <a:lnTo>
                  <a:pt x="473" y="543"/>
                </a:lnTo>
                <a:lnTo>
                  <a:pt x="496" y="556"/>
                </a:lnTo>
                <a:lnTo>
                  <a:pt x="508" y="559"/>
                </a:lnTo>
                <a:lnTo>
                  <a:pt x="519" y="559"/>
                </a:lnTo>
                <a:lnTo>
                  <a:pt x="527" y="555"/>
                </a:lnTo>
                <a:lnTo>
                  <a:pt x="533" y="547"/>
                </a:lnTo>
                <a:lnTo>
                  <a:pt x="534" y="536"/>
                </a:lnTo>
                <a:lnTo>
                  <a:pt x="531" y="526"/>
                </a:lnTo>
                <a:lnTo>
                  <a:pt x="523" y="517"/>
                </a:lnTo>
                <a:lnTo>
                  <a:pt x="512" y="506"/>
                </a:lnTo>
                <a:lnTo>
                  <a:pt x="499" y="497"/>
                </a:lnTo>
                <a:lnTo>
                  <a:pt x="486" y="485"/>
                </a:lnTo>
                <a:lnTo>
                  <a:pt x="472" y="472"/>
                </a:lnTo>
                <a:lnTo>
                  <a:pt x="456" y="460"/>
                </a:lnTo>
                <a:lnTo>
                  <a:pt x="442" y="449"/>
                </a:lnTo>
                <a:lnTo>
                  <a:pt x="430" y="438"/>
                </a:lnTo>
                <a:lnTo>
                  <a:pt x="422" y="430"/>
                </a:lnTo>
                <a:lnTo>
                  <a:pt x="418" y="425"/>
                </a:lnTo>
                <a:lnTo>
                  <a:pt x="419" y="420"/>
                </a:lnTo>
                <a:lnTo>
                  <a:pt x="423" y="415"/>
                </a:lnTo>
                <a:lnTo>
                  <a:pt x="428" y="411"/>
                </a:lnTo>
                <a:lnTo>
                  <a:pt x="438" y="411"/>
                </a:lnTo>
                <a:lnTo>
                  <a:pt x="451" y="415"/>
                </a:lnTo>
                <a:lnTo>
                  <a:pt x="464" y="424"/>
                </a:lnTo>
                <a:lnTo>
                  <a:pt x="478" y="437"/>
                </a:lnTo>
                <a:lnTo>
                  <a:pt x="494" y="451"/>
                </a:lnTo>
                <a:lnTo>
                  <a:pt x="528" y="480"/>
                </a:lnTo>
                <a:lnTo>
                  <a:pt x="542" y="491"/>
                </a:lnTo>
                <a:lnTo>
                  <a:pt x="562" y="501"/>
                </a:lnTo>
                <a:lnTo>
                  <a:pt x="579" y="506"/>
                </a:lnTo>
                <a:lnTo>
                  <a:pt x="593" y="506"/>
                </a:lnTo>
                <a:lnTo>
                  <a:pt x="604" y="500"/>
                </a:lnTo>
                <a:lnTo>
                  <a:pt x="608" y="491"/>
                </a:lnTo>
                <a:lnTo>
                  <a:pt x="608" y="479"/>
                </a:lnTo>
                <a:lnTo>
                  <a:pt x="602" y="467"/>
                </a:lnTo>
                <a:lnTo>
                  <a:pt x="593" y="453"/>
                </a:lnTo>
                <a:lnTo>
                  <a:pt x="571" y="430"/>
                </a:lnTo>
                <a:lnTo>
                  <a:pt x="558" y="419"/>
                </a:lnTo>
                <a:lnTo>
                  <a:pt x="545" y="405"/>
                </a:lnTo>
                <a:lnTo>
                  <a:pt x="529" y="392"/>
                </a:lnTo>
                <a:lnTo>
                  <a:pt x="490" y="353"/>
                </a:lnTo>
                <a:lnTo>
                  <a:pt x="481" y="345"/>
                </a:lnTo>
                <a:lnTo>
                  <a:pt x="476" y="340"/>
                </a:lnTo>
                <a:lnTo>
                  <a:pt x="470" y="332"/>
                </a:lnTo>
                <a:lnTo>
                  <a:pt x="466" y="322"/>
                </a:lnTo>
                <a:lnTo>
                  <a:pt x="466" y="312"/>
                </a:lnTo>
                <a:lnTo>
                  <a:pt x="468" y="305"/>
                </a:lnTo>
                <a:lnTo>
                  <a:pt x="472" y="301"/>
                </a:lnTo>
                <a:lnTo>
                  <a:pt x="478" y="303"/>
                </a:lnTo>
                <a:lnTo>
                  <a:pt x="486" y="310"/>
                </a:lnTo>
                <a:lnTo>
                  <a:pt x="508" y="332"/>
                </a:lnTo>
                <a:lnTo>
                  <a:pt x="520" y="345"/>
                </a:lnTo>
                <a:lnTo>
                  <a:pt x="532" y="357"/>
                </a:lnTo>
                <a:lnTo>
                  <a:pt x="545" y="369"/>
                </a:lnTo>
                <a:lnTo>
                  <a:pt x="559" y="382"/>
                </a:lnTo>
                <a:lnTo>
                  <a:pt x="575" y="395"/>
                </a:lnTo>
                <a:lnTo>
                  <a:pt x="589" y="408"/>
                </a:lnTo>
                <a:lnTo>
                  <a:pt x="602" y="419"/>
                </a:lnTo>
                <a:lnTo>
                  <a:pt x="613" y="428"/>
                </a:lnTo>
                <a:lnTo>
                  <a:pt x="621" y="434"/>
                </a:lnTo>
                <a:lnTo>
                  <a:pt x="631" y="441"/>
                </a:lnTo>
                <a:lnTo>
                  <a:pt x="643" y="447"/>
                </a:lnTo>
                <a:lnTo>
                  <a:pt x="656" y="453"/>
                </a:lnTo>
                <a:lnTo>
                  <a:pt x="668" y="454"/>
                </a:lnTo>
                <a:lnTo>
                  <a:pt x="680" y="450"/>
                </a:lnTo>
                <a:lnTo>
                  <a:pt x="690" y="441"/>
                </a:lnTo>
                <a:lnTo>
                  <a:pt x="698" y="426"/>
                </a:lnTo>
                <a:lnTo>
                  <a:pt x="699" y="412"/>
                </a:lnTo>
                <a:lnTo>
                  <a:pt x="695" y="398"/>
                </a:lnTo>
                <a:lnTo>
                  <a:pt x="688" y="385"/>
                </a:lnTo>
                <a:lnTo>
                  <a:pt x="678" y="373"/>
                </a:lnTo>
                <a:lnTo>
                  <a:pt x="669" y="362"/>
                </a:lnTo>
                <a:lnTo>
                  <a:pt x="663" y="356"/>
                </a:lnTo>
                <a:lnTo>
                  <a:pt x="652" y="344"/>
                </a:lnTo>
                <a:lnTo>
                  <a:pt x="638" y="330"/>
                </a:lnTo>
                <a:lnTo>
                  <a:pt x="622" y="311"/>
                </a:lnTo>
                <a:lnTo>
                  <a:pt x="604" y="292"/>
                </a:lnTo>
                <a:lnTo>
                  <a:pt x="584" y="271"/>
                </a:lnTo>
                <a:lnTo>
                  <a:pt x="565" y="248"/>
                </a:lnTo>
                <a:lnTo>
                  <a:pt x="546" y="227"/>
                </a:lnTo>
                <a:lnTo>
                  <a:pt x="528" y="208"/>
                </a:lnTo>
                <a:lnTo>
                  <a:pt x="511" y="189"/>
                </a:lnTo>
                <a:lnTo>
                  <a:pt x="498" y="174"/>
                </a:lnTo>
                <a:lnTo>
                  <a:pt x="487" y="162"/>
                </a:lnTo>
                <a:lnTo>
                  <a:pt x="481" y="155"/>
                </a:lnTo>
                <a:lnTo>
                  <a:pt x="470" y="147"/>
                </a:lnTo>
                <a:lnTo>
                  <a:pt x="456" y="140"/>
                </a:lnTo>
                <a:lnTo>
                  <a:pt x="439" y="133"/>
                </a:lnTo>
                <a:lnTo>
                  <a:pt x="421" y="128"/>
                </a:lnTo>
                <a:lnTo>
                  <a:pt x="402" y="127"/>
                </a:lnTo>
                <a:lnTo>
                  <a:pt x="385" y="128"/>
                </a:lnTo>
                <a:lnTo>
                  <a:pt x="371" y="134"/>
                </a:lnTo>
                <a:lnTo>
                  <a:pt x="358" y="147"/>
                </a:lnTo>
                <a:lnTo>
                  <a:pt x="345" y="165"/>
                </a:lnTo>
                <a:lnTo>
                  <a:pt x="334" y="184"/>
                </a:lnTo>
                <a:lnTo>
                  <a:pt x="313" y="221"/>
                </a:lnTo>
                <a:lnTo>
                  <a:pt x="301" y="234"/>
                </a:lnTo>
                <a:lnTo>
                  <a:pt x="292" y="240"/>
                </a:lnTo>
                <a:lnTo>
                  <a:pt x="281" y="246"/>
                </a:lnTo>
                <a:lnTo>
                  <a:pt x="266" y="250"/>
                </a:lnTo>
                <a:lnTo>
                  <a:pt x="250" y="252"/>
                </a:lnTo>
                <a:lnTo>
                  <a:pt x="235" y="254"/>
                </a:lnTo>
                <a:lnTo>
                  <a:pt x="219" y="252"/>
                </a:lnTo>
                <a:lnTo>
                  <a:pt x="206" y="250"/>
                </a:lnTo>
                <a:lnTo>
                  <a:pt x="195" y="243"/>
                </a:lnTo>
                <a:lnTo>
                  <a:pt x="188" y="234"/>
                </a:lnTo>
                <a:lnTo>
                  <a:pt x="185" y="222"/>
                </a:lnTo>
                <a:lnTo>
                  <a:pt x="186" y="220"/>
                </a:lnTo>
                <a:lnTo>
                  <a:pt x="192" y="214"/>
                </a:lnTo>
                <a:lnTo>
                  <a:pt x="198" y="205"/>
                </a:lnTo>
                <a:lnTo>
                  <a:pt x="206" y="193"/>
                </a:lnTo>
                <a:lnTo>
                  <a:pt x="215" y="179"/>
                </a:lnTo>
                <a:lnTo>
                  <a:pt x="222" y="163"/>
                </a:lnTo>
                <a:lnTo>
                  <a:pt x="227" y="145"/>
                </a:lnTo>
                <a:lnTo>
                  <a:pt x="232" y="129"/>
                </a:lnTo>
                <a:lnTo>
                  <a:pt x="244" y="112"/>
                </a:lnTo>
                <a:lnTo>
                  <a:pt x="258" y="92"/>
                </a:lnTo>
                <a:lnTo>
                  <a:pt x="277" y="73"/>
                </a:lnTo>
                <a:lnTo>
                  <a:pt x="318" y="36"/>
                </a:lnTo>
                <a:lnTo>
                  <a:pt x="342" y="22"/>
                </a:lnTo>
                <a:lnTo>
                  <a:pt x="363" y="10"/>
                </a:lnTo>
                <a:lnTo>
                  <a:pt x="384" y="2"/>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27">
            <a:extLst>
              <a:ext uri="{FF2B5EF4-FFF2-40B4-BE49-F238E27FC236}">
                <a16:creationId xmlns:a16="http://schemas.microsoft.com/office/drawing/2014/main" id="{F89B85F5-9251-CC49-BEE5-A246EFC4A885}"/>
              </a:ext>
            </a:extLst>
          </p:cNvPr>
          <p:cNvSpPr>
            <a:spLocks noEditPoints="1"/>
          </p:cNvSpPr>
          <p:nvPr/>
        </p:nvSpPr>
        <p:spPr bwMode="auto">
          <a:xfrm>
            <a:off x="10321238" y="2924387"/>
            <a:ext cx="538493" cy="466368"/>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59" name="Freeform 27">
            <a:extLst>
              <a:ext uri="{FF2B5EF4-FFF2-40B4-BE49-F238E27FC236}">
                <a16:creationId xmlns:a16="http://schemas.microsoft.com/office/drawing/2014/main" id="{0200C158-1DED-8C49-80C0-A6A0AD315324}"/>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Tree>
    <p:extLst>
      <p:ext uri="{BB962C8B-B14F-4D97-AF65-F5344CB8AC3E}">
        <p14:creationId xmlns:p14="http://schemas.microsoft.com/office/powerpoint/2010/main" val="24728147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smtClean="0"/>
              <a:t>Joan Archie</a:t>
            </a:r>
            <a:r>
              <a:rPr lang="en-US" sz="3600" dirty="0"/>
              <a:t/>
            </a:r>
            <a:br>
              <a:rPr lang="en-US" sz="3600" dirty="0"/>
            </a:br>
            <a:r>
              <a:rPr lang="en-US" sz="3600" dirty="0" smtClean="0"/>
              <a:t>Executive Director </a:t>
            </a:r>
          </a:p>
          <a:p>
            <a:r>
              <a:rPr lang="en-US" sz="3600" dirty="0" smtClean="0"/>
              <a:t>Business Diversity &amp; Compliance</a:t>
            </a:r>
            <a:endParaRPr lang="en-US" sz="3600" dirty="0"/>
          </a:p>
        </p:txBody>
      </p:sp>
    </p:spTree>
    <p:extLst>
      <p:ext uri="{BB962C8B-B14F-4D97-AF65-F5344CB8AC3E}">
        <p14:creationId xmlns:p14="http://schemas.microsoft.com/office/powerpoint/2010/main" val="13605764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89" y="986763"/>
            <a:ext cx="10972800" cy="4620217"/>
          </a:xfrm>
        </p:spPr>
        <p:txBody>
          <a:bodyPr/>
          <a:lstStyle/>
          <a:p>
            <a:r>
              <a:rPr lang="en-US" dirty="0" smtClean="0"/>
              <a:t>Why Business Diversity at UCM</a:t>
            </a:r>
            <a:br>
              <a:rPr lang="en-US" dirty="0" smtClean="0"/>
            </a:br>
            <a:r>
              <a:rPr lang="en-US" dirty="0" smtClean="0"/>
              <a:t/>
            </a:r>
            <a:br>
              <a:rPr lang="en-US" dirty="0" smtClean="0"/>
            </a:br>
            <a:r>
              <a:rPr lang="en-US" sz="2400" dirty="0" smtClean="0">
                <a:solidFill>
                  <a:schemeClr val="tx1"/>
                </a:solidFill>
              </a:rPr>
              <a:t> </a:t>
            </a:r>
            <a:r>
              <a:rPr lang="en-US" sz="2400" dirty="0">
                <a:solidFill>
                  <a:schemeClr val="tx1"/>
                </a:solidFill>
              </a:rPr>
              <a:t>•	</a:t>
            </a:r>
            <a:r>
              <a:rPr lang="en-US" sz="2400" dirty="0" smtClean="0">
                <a:solidFill>
                  <a:schemeClr val="tx1"/>
                </a:solidFill>
              </a:rPr>
              <a:t>We </a:t>
            </a:r>
            <a:r>
              <a:rPr lang="en-US" sz="2400" dirty="0">
                <a:solidFill>
                  <a:schemeClr val="tx1"/>
                </a:solidFill>
              </a:rPr>
              <a:t>Value unique perspectives and creative solutions</a:t>
            </a:r>
            <a:br>
              <a:rPr lang="en-US" sz="2400" dirty="0">
                <a:solidFill>
                  <a:schemeClr val="tx1"/>
                </a:solidFill>
              </a:rPr>
            </a:br>
            <a:r>
              <a:rPr lang="en-US" sz="2400" dirty="0">
                <a:solidFill>
                  <a:schemeClr val="tx1"/>
                </a:solidFill>
              </a:rPr>
              <a:t> </a:t>
            </a:r>
            <a:br>
              <a:rPr lang="en-US" sz="2400" dirty="0">
                <a:solidFill>
                  <a:schemeClr val="tx1"/>
                </a:solidFill>
              </a:rPr>
            </a:br>
            <a:r>
              <a:rPr lang="en-US" sz="2400" dirty="0">
                <a:solidFill>
                  <a:schemeClr val="tx1"/>
                </a:solidFill>
              </a:rPr>
              <a:t>•	We want a competitive edge in the marketplace</a:t>
            </a:r>
            <a:br>
              <a:rPr lang="en-US" sz="2400" dirty="0">
                <a:solidFill>
                  <a:schemeClr val="tx1"/>
                </a:solidFill>
              </a:rPr>
            </a:br>
            <a:r>
              <a:rPr lang="en-US" sz="2400" dirty="0">
                <a:solidFill>
                  <a:schemeClr val="tx1"/>
                </a:solidFill>
              </a:rPr>
              <a:t/>
            </a:r>
            <a:br>
              <a:rPr lang="en-US" sz="2400" dirty="0">
                <a:solidFill>
                  <a:schemeClr val="tx1"/>
                </a:solidFill>
              </a:rPr>
            </a:br>
            <a:r>
              <a:rPr lang="en-US" sz="2400" dirty="0">
                <a:solidFill>
                  <a:schemeClr val="tx1"/>
                </a:solidFill>
              </a:rPr>
              <a:t>•	We </a:t>
            </a:r>
            <a:r>
              <a:rPr lang="en-US" sz="2400" dirty="0" smtClean="0">
                <a:solidFill>
                  <a:schemeClr val="tx1"/>
                </a:solidFill>
              </a:rPr>
              <a:t>want to mitigate risk</a:t>
            </a:r>
            <a:r>
              <a:rPr lang="en-US" sz="2400" dirty="0">
                <a:solidFill>
                  <a:schemeClr val="tx1"/>
                </a:solidFill>
              </a:rPr>
              <a:t/>
            </a:r>
            <a:br>
              <a:rPr lang="en-US" sz="2400" dirty="0">
                <a:solidFill>
                  <a:schemeClr val="tx1"/>
                </a:solidFill>
              </a:rPr>
            </a:br>
            <a:r>
              <a:rPr lang="en-US" sz="2400" dirty="0">
                <a:solidFill>
                  <a:schemeClr val="tx1"/>
                </a:solidFill>
              </a:rPr>
              <a:t/>
            </a:r>
            <a:br>
              <a:rPr lang="en-US" sz="2400" dirty="0">
                <a:solidFill>
                  <a:schemeClr val="tx1"/>
                </a:solidFill>
              </a:rPr>
            </a:br>
            <a:r>
              <a:rPr lang="en-US" sz="2400" dirty="0">
                <a:solidFill>
                  <a:schemeClr val="tx1"/>
                </a:solidFill>
              </a:rPr>
              <a:t>•	Economic Impact</a:t>
            </a:r>
            <a:br>
              <a:rPr lang="en-US" sz="2400" dirty="0">
                <a:solidFill>
                  <a:schemeClr val="tx1"/>
                </a:solidFill>
              </a:rPr>
            </a:br>
            <a:r>
              <a:rPr lang="en-US" sz="2400" dirty="0">
                <a:solidFill>
                  <a:schemeClr val="tx1"/>
                </a:solidFill>
              </a:rPr>
              <a:t/>
            </a:r>
            <a:br>
              <a:rPr lang="en-US" sz="2400" dirty="0">
                <a:solidFill>
                  <a:schemeClr val="tx1"/>
                </a:solidFill>
              </a:rPr>
            </a:br>
            <a:r>
              <a:rPr lang="en-US" sz="2400" dirty="0">
                <a:solidFill>
                  <a:schemeClr val="tx1"/>
                </a:solidFill>
              </a:rPr>
              <a:t>•	Strengthened local </a:t>
            </a:r>
            <a:r>
              <a:rPr lang="en-US" sz="2400" dirty="0" smtClean="0">
                <a:solidFill>
                  <a:schemeClr val="tx1"/>
                </a:solidFill>
              </a:rPr>
              <a:t>economies</a:t>
            </a:r>
            <a:r>
              <a:rPr lang="en-US" sz="3200" dirty="0" smtClean="0">
                <a:solidFill>
                  <a:schemeClr val="tx1"/>
                </a:solidFill>
              </a:rPr>
              <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dirty="0" smtClean="0"/>
              <a:t/>
            </a:r>
            <a:br>
              <a:rPr lang="en-US" dirty="0" smtClean="0"/>
            </a:br>
            <a:endParaRPr lang="en-US" dirty="0"/>
          </a:p>
        </p:txBody>
      </p:sp>
    </p:spTree>
    <p:extLst>
      <p:ext uri="{BB962C8B-B14F-4D97-AF65-F5344CB8AC3E}">
        <p14:creationId xmlns:p14="http://schemas.microsoft.com/office/powerpoint/2010/main" val="29605025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077685"/>
            <a:ext cx="11271385" cy="4598285"/>
          </a:xfrm>
        </p:spPr>
        <p:txBody>
          <a:bodyPr/>
          <a:lstStyle/>
          <a:p>
            <a:pPr marL="7937" indent="0">
              <a:buNone/>
            </a:pPr>
            <a:r>
              <a:rPr lang="en-US" sz="2800" b="1" dirty="0" smtClean="0"/>
              <a:t>Business Diversity:</a:t>
            </a:r>
          </a:p>
          <a:p>
            <a:r>
              <a:rPr lang="en-US" sz="2400" dirty="0" smtClean="0"/>
              <a:t>Last </a:t>
            </a:r>
            <a:r>
              <a:rPr lang="en-US" sz="2400" dirty="0"/>
              <a:t>fiscal year over $28 Million in contracts awarded and paid to minority and woman owned non construction firms</a:t>
            </a:r>
          </a:p>
          <a:p>
            <a:r>
              <a:rPr lang="en-US" sz="2400" dirty="0"/>
              <a:t>Over $150 Million was awarded and paid to firms with offices in the State of Illinois</a:t>
            </a:r>
            <a:r>
              <a:rPr lang="en-US" sz="2400" dirty="0" smtClean="0"/>
              <a:t>.</a:t>
            </a:r>
          </a:p>
          <a:p>
            <a:pPr marL="7937" indent="0">
              <a:buNone/>
            </a:pPr>
            <a:r>
              <a:rPr lang="en-US" sz="2400" b="1" dirty="0" smtClean="0"/>
              <a:t>Construction </a:t>
            </a:r>
            <a:r>
              <a:rPr lang="en-US" sz="2400" b="1" dirty="0"/>
              <a:t>Diversity:</a:t>
            </a:r>
          </a:p>
          <a:p>
            <a:r>
              <a:rPr lang="en-US" sz="2400" dirty="0"/>
              <a:t>Last reported fiscal year over $14 Million awarded and paid to certified minority and woman owned firms providing service on UCM construction </a:t>
            </a:r>
            <a:r>
              <a:rPr lang="en-US" sz="2400" dirty="0" smtClean="0"/>
              <a:t>projects</a:t>
            </a:r>
            <a:endParaRPr lang="en-US" sz="2400" dirty="0"/>
          </a:p>
          <a:p>
            <a:r>
              <a:rPr lang="en-US" sz="2400" dirty="0"/>
              <a:t>Over $1.3 Million dollars in wages paid to minority and female workers on these projects.</a:t>
            </a:r>
          </a:p>
          <a:p>
            <a:endParaRPr lang="en-US" sz="2400" dirty="0"/>
          </a:p>
        </p:txBody>
      </p:sp>
      <p:sp>
        <p:nvSpPr>
          <p:cNvPr id="4" name="Title 3"/>
          <p:cNvSpPr>
            <a:spLocks noGrp="1"/>
          </p:cNvSpPr>
          <p:nvPr>
            <p:ph type="title"/>
          </p:nvPr>
        </p:nvSpPr>
        <p:spPr>
          <a:xfrm>
            <a:off x="130927" y="111195"/>
            <a:ext cx="11271387" cy="1037058"/>
          </a:xfrm>
        </p:spPr>
        <p:txBody>
          <a:bodyPr/>
          <a:lstStyle/>
          <a:p>
            <a:r>
              <a:rPr lang="en-US" dirty="0" smtClean="0"/>
              <a:t>Components of Business Diversity at UCM</a:t>
            </a:r>
            <a:endParaRPr lang="en-US" dirty="0"/>
          </a:p>
        </p:txBody>
      </p:sp>
    </p:spTree>
    <p:extLst>
      <p:ext uri="{BB962C8B-B14F-4D97-AF65-F5344CB8AC3E}">
        <p14:creationId xmlns:p14="http://schemas.microsoft.com/office/powerpoint/2010/main" val="41193927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Current Major Initiatives</a:t>
            </a:r>
            <a:endParaRPr lang="en-US" dirty="0"/>
          </a:p>
        </p:txBody>
      </p:sp>
      <p:sp>
        <p:nvSpPr>
          <p:cNvPr id="2" name="Slide Number Placeholder 1"/>
          <p:cNvSpPr>
            <a:spLocks noGrp="1"/>
          </p:cNvSpPr>
          <p:nvPr>
            <p:ph type="sldNum" sz="quarter" idx="4294967295"/>
          </p:nvPr>
        </p:nvSpPr>
        <p:spPr>
          <a:xfrm>
            <a:off x="5276850" y="5986463"/>
            <a:ext cx="6915150" cy="603250"/>
          </a:xfrm>
        </p:spPr>
        <p:txBody>
          <a:bodyPr/>
          <a:lstStyle/>
          <a:p>
            <a:fld id="{0F467E3B-A5AC-2A43-BE2E-DFA99641A995}" type="slidenum">
              <a:rPr lang="en-US" smtClean="0"/>
              <a:pPr/>
              <a:t>113</a:t>
            </a:fld>
            <a:endParaRPr lang="en-US" dirty="0"/>
          </a:p>
        </p:txBody>
      </p:sp>
    </p:spTree>
    <p:extLst>
      <p:ext uri="{BB962C8B-B14F-4D97-AF65-F5344CB8AC3E}">
        <p14:creationId xmlns:p14="http://schemas.microsoft.com/office/powerpoint/2010/main" val="39491861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923380" y="3326063"/>
            <a:ext cx="4173855" cy="2347595"/>
          </a:xfrm>
          <a:prstGeom prst="rect">
            <a:avLst/>
          </a:prstGeom>
        </p:spPr>
      </p:pic>
      <p:sp>
        <p:nvSpPr>
          <p:cNvPr id="3" name="Title 2"/>
          <p:cNvSpPr>
            <a:spLocks noGrp="1"/>
          </p:cNvSpPr>
          <p:nvPr>
            <p:ph type="title"/>
          </p:nvPr>
        </p:nvSpPr>
        <p:spPr/>
        <p:txBody>
          <a:bodyPr/>
          <a:lstStyle/>
          <a:p>
            <a:r>
              <a:rPr lang="en-US" dirty="0" smtClean="0"/>
              <a:t>UChicago Medicine – Crown Point, IN</a:t>
            </a:r>
            <a:endParaRPr lang="en-US" dirty="0"/>
          </a:p>
        </p:txBody>
      </p:sp>
      <p:pic>
        <p:nvPicPr>
          <p:cNvPr id="5" name="Picture 4" descr="A group of people outside of a building&#10;&#10;Description automatically generated with medium confidence">
            <a:extLst>
              <a:ext uri="{FF2B5EF4-FFF2-40B4-BE49-F238E27FC236}">
                <a16:creationId xmlns:a16="http://schemas.microsoft.com/office/drawing/2014/main" id="{C04EA5AC-03E6-2D1B-1BA0-E5654B685E36}"/>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722870" y="1356465"/>
            <a:ext cx="3655644" cy="2390345"/>
          </a:xfrm>
          <a:prstGeom prst="rect">
            <a:avLst/>
          </a:prstGeom>
        </p:spPr>
      </p:pic>
      <p:pic>
        <p:nvPicPr>
          <p:cNvPr id="6" name="Picture 5" descr="A picture containing outdoor, tree, sky, grass&#10;&#10;Description automatically generat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127" y="1310229"/>
            <a:ext cx="3718721" cy="2436581"/>
          </a:xfrm>
          <a:prstGeom prst="rect">
            <a:avLst/>
          </a:prstGeom>
          <a:noFill/>
          <a:ln>
            <a:noFill/>
          </a:ln>
          <a:extLst/>
        </p:spPr>
      </p:pic>
    </p:spTree>
    <p:extLst>
      <p:ext uri="{BB962C8B-B14F-4D97-AF65-F5344CB8AC3E}">
        <p14:creationId xmlns:p14="http://schemas.microsoft.com/office/powerpoint/2010/main" val="26374882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Northwest Indiana – Community Vendor Fair</a:t>
            </a:r>
            <a:endParaRPr lang="en-US" dirty="0"/>
          </a:p>
        </p:txBody>
      </p:sp>
      <p:sp>
        <p:nvSpPr>
          <p:cNvPr id="2" name="TextBox 1"/>
          <p:cNvSpPr txBox="1"/>
          <p:nvPr/>
        </p:nvSpPr>
        <p:spPr>
          <a:xfrm>
            <a:off x="568712" y="1356465"/>
            <a:ext cx="10694020" cy="4247317"/>
          </a:xfrm>
          <a:prstGeom prst="rect">
            <a:avLst/>
          </a:prstGeom>
          <a:noFill/>
        </p:spPr>
        <p:txBody>
          <a:bodyPr wrap="square" rtlCol="0">
            <a:spAutoFit/>
          </a:bodyPr>
          <a:lstStyle/>
          <a:p>
            <a:r>
              <a:rPr lang="en-US" dirty="0" smtClean="0"/>
              <a:t>UChicago </a:t>
            </a:r>
            <a:r>
              <a:rPr lang="en-US" dirty="0"/>
              <a:t>Medicine has a strong desire to engage with local firms. </a:t>
            </a:r>
          </a:p>
          <a:p>
            <a:r>
              <a:rPr lang="en-US" dirty="0"/>
              <a:t>We believe this contributes to the growth of the region and fosters economic development. </a:t>
            </a:r>
          </a:p>
          <a:p>
            <a:r>
              <a:rPr lang="en-US" dirty="0"/>
              <a:t>To achieve our desire to connect with local firms we are hosting a vendor fair in September.  We are looking for firms that can provide specific services needed to support building </a:t>
            </a:r>
            <a:r>
              <a:rPr lang="en-US" dirty="0" smtClean="0"/>
              <a:t>operations based in the local community. </a:t>
            </a:r>
            <a:r>
              <a:rPr lang="en-US" dirty="0"/>
              <a:t>These services include:</a:t>
            </a:r>
          </a:p>
          <a:p>
            <a:r>
              <a:rPr lang="en-US" dirty="0"/>
              <a:t> </a:t>
            </a:r>
          </a:p>
          <a:p>
            <a:pPr lvl="0"/>
            <a:r>
              <a:rPr lang="en-US" dirty="0"/>
              <a:t>Ambulance </a:t>
            </a:r>
            <a:r>
              <a:rPr lang="en-US" dirty="0" smtClean="0"/>
              <a:t>Services</a:t>
            </a:r>
            <a:endParaRPr lang="en-US" dirty="0"/>
          </a:p>
          <a:p>
            <a:pPr lvl="0"/>
            <a:r>
              <a:rPr lang="en-US" dirty="0"/>
              <a:t>Catering/Food </a:t>
            </a:r>
            <a:r>
              <a:rPr lang="en-US" dirty="0" smtClean="0"/>
              <a:t>Services</a:t>
            </a:r>
            <a:endParaRPr lang="en-US" dirty="0"/>
          </a:p>
          <a:p>
            <a:pPr lvl="0"/>
            <a:r>
              <a:rPr lang="en-US" dirty="0"/>
              <a:t>Fire Alarm Services</a:t>
            </a:r>
          </a:p>
          <a:p>
            <a:pPr lvl="0"/>
            <a:r>
              <a:rPr lang="en-US" dirty="0"/>
              <a:t>Floor m</a:t>
            </a:r>
            <a:r>
              <a:rPr lang="en-US" dirty="0" smtClean="0"/>
              <a:t>at rentals</a:t>
            </a:r>
            <a:endParaRPr lang="en-US" dirty="0"/>
          </a:p>
          <a:p>
            <a:pPr lvl="0"/>
            <a:r>
              <a:rPr lang="en-US" dirty="0" smtClean="0"/>
              <a:t>HVAC/Mechanical, Electrical, </a:t>
            </a:r>
            <a:r>
              <a:rPr lang="en-US" dirty="0"/>
              <a:t>Plumbing</a:t>
            </a:r>
          </a:p>
          <a:p>
            <a:r>
              <a:rPr lang="en-US" dirty="0"/>
              <a:t>Lawn </a:t>
            </a:r>
            <a:r>
              <a:rPr lang="en-US" dirty="0" smtClean="0"/>
              <a:t>Care &amp; Landscaping, Flower </a:t>
            </a:r>
            <a:r>
              <a:rPr lang="en-US" dirty="0"/>
              <a:t>Bed </a:t>
            </a:r>
            <a:r>
              <a:rPr lang="en-US" dirty="0" smtClean="0"/>
              <a:t>Care</a:t>
            </a:r>
            <a:endParaRPr lang="en-US" dirty="0"/>
          </a:p>
          <a:p>
            <a:pPr lvl="0"/>
            <a:r>
              <a:rPr lang="en-US" dirty="0"/>
              <a:t>Linen Services</a:t>
            </a:r>
          </a:p>
          <a:p>
            <a:pPr lvl="0"/>
            <a:r>
              <a:rPr lang="en-US" dirty="0" smtClean="0"/>
              <a:t>Medical Facility Cleaning Services</a:t>
            </a:r>
          </a:p>
          <a:p>
            <a:r>
              <a:rPr lang="en-US" dirty="0"/>
              <a:t>Messenger/Courier </a:t>
            </a:r>
            <a:r>
              <a:rPr lang="en-US" dirty="0" smtClean="0"/>
              <a:t>Services</a:t>
            </a:r>
            <a:endParaRPr lang="en-US" dirty="0"/>
          </a:p>
        </p:txBody>
      </p:sp>
      <p:sp>
        <p:nvSpPr>
          <p:cNvPr id="4" name="TextBox 3"/>
          <p:cNvSpPr txBox="1"/>
          <p:nvPr/>
        </p:nvSpPr>
        <p:spPr>
          <a:xfrm>
            <a:off x="6092893" y="3204000"/>
            <a:ext cx="4471639" cy="3139321"/>
          </a:xfrm>
          <a:prstGeom prst="rect">
            <a:avLst/>
          </a:prstGeom>
          <a:noFill/>
        </p:spPr>
        <p:txBody>
          <a:bodyPr wrap="square" rtlCol="0">
            <a:spAutoFit/>
          </a:bodyPr>
          <a:lstStyle/>
          <a:p>
            <a:pPr lvl="0"/>
            <a:r>
              <a:rPr lang="en-US" dirty="0" smtClean="0"/>
              <a:t>Pest </a:t>
            </a:r>
            <a:r>
              <a:rPr lang="en-US" dirty="0"/>
              <a:t>Control</a:t>
            </a:r>
          </a:p>
          <a:p>
            <a:pPr lvl="0"/>
            <a:r>
              <a:rPr lang="en-US" dirty="0"/>
              <a:t>Sharps Removal Services</a:t>
            </a:r>
          </a:p>
          <a:p>
            <a:pPr lvl="0"/>
            <a:r>
              <a:rPr lang="en-US" dirty="0"/>
              <a:t>Snow Removal</a:t>
            </a:r>
          </a:p>
          <a:p>
            <a:pPr lvl="0"/>
            <a:r>
              <a:rPr lang="en-US" dirty="0"/>
              <a:t>Parking Lot Sweeping</a:t>
            </a:r>
          </a:p>
          <a:p>
            <a:pPr lvl="0"/>
            <a:r>
              <a:rPr lang="en-US" dirty="0"/>
              <a:t>Parking/Valet Services</a:t>
            </a:r>
          </a:p>
          <a:p>
            <a:pPr lvl="0"/>
            <a:r>
              <a:rPr lang="en-US" dirty="0"/>
              <a:t>Promotional Materials</a:t>
            </a:r>
          </a:p>
          <a:p>
            <a:pPr lvl="0"/>
            <a:r>
              <a:rPr lang="en-US" dirty="0" smtClean="0"/>
              <a:t>Trash </a:t>
            </a:r>
            <a:r>
              <a:rPr lang="en-US" dirty="0"/>
              <a:t>and Recycling Services</a:t>
            </a:r>
          </a:p>
          <a:p>
            <a:pPr lvl="0"/>
            <a:r>
              <a:rPr lang="en-US" dirty="0"/>
              <a:t>Window Washing </a:t>
            </a:r>
          </a:p>
          <a:p>
            <a:r>
              <a:rPr lang="en-US" dirty="0"/>
              <a:t> </a:t>
            </a:r>
          </a:p>
          <a:p>
            <a:endParaRPr lang="en-US" dirty="0"/>
          </a:p>
          <a:p>
            <a:endParaRPr lang="en-US" dirty="0"/>
          </a:p>
        </p:txBody>
      </p:sp>
    </p:spTree>
    <p:extLst>
      <p:ext uri="{BB962C8B-B14F-4D97-AF65-F5344CB8AC3E}">
        <p14:creationId xmlns:p14="http://schemas.microsoft.com/office/powerpoint/2010/main" val="1559164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UChicago Medicine – Hyde Park Cancer Center</a:t>
            </a:r>
            <a:endParaRPr lang="en-US" dirty="0"/>
          </a:p>
        </p:txBody>
      </p:sp>
      <p:sp>
        <p:nvSpPr>
          <p:cNvPr id="8" name="object 5"/>
          <p:cNvSpPr/>
          <p:nvPr/>
        </p:nvSpPr>
        <p:spPr>
          <a:xfrm>
            <a:off x="457200" y="1278208"/>
            <a:ext cx="3625850" cy="2628900"/>
          </a:xfrm>
          <a:prstGeom prst="rect">
            <a:avLst/>
          </a:prstGeom>
          <a:blipFill>
            <a:blip r:embed="rId2" cstate="print"/>
            <a:stretch>
              <a:fillRect/>
            </a:stretch>
          </a:blipFill>
        </p:spPr>
        <p:txBody>
          <a:bodyPr wrap="square" lIns="0" tIns="0" rIns="0" bIns="0" rtlCol="0"/>
          <a:lstStyle/>
          <a:p>
            <a:endParaRPr lang="en-US" dirty="0"/>
          </a:p>
        </p:txBody>
      </p:sp>
      <p:sp>
        <p:nvSpPr>
          <p:cNvPr id="9" name="object 3"/>
          <p:cNvSpPr/>
          <p:nvPr/>
        </p:nvSpPr>
        <p:spPr>
          <a:xfrm>
            <a:off x="7885151" y="1278208"/>
            <a:ext cx="3759200" cy="2622550"/>
          </a:xfrm>
          <a:prstGeom prst="rect">
            <a:avLst/>
          </a:prstGeom>
          <a:blipFill>
            <a:blip r:embed="rId3" cstate="print"/>
            <a:stretch>
              <a:fillRect/>
            </a:stretch>
          </a:blipFill>
        </p:spPr>
        <p:txBody>
          <a:bodyPr wrap="square" lIns="0" tIns="0" rIns="0" bIns="0" rtlCol="0"/>
          <a:lstStyle/>
          <a:p>
            <a:endParaRPr lang="en-US" dirty="0"/>
          </a:p>
        </p:txBody>
      </p:sp>
      <p:sp>
        <p:nvSpPr>
          <p:cNvPr id="10" name="object 3"/>
          <p:cNvSpPr/>
          <p:nvPr/>
        </p:nvSpPr>
        <p:spPr>
          <a:xfrm>
            <a:off x="4114025" y="3065618"/>
            <a:ext cx="3740150" cy="2644775"/>
          </a:xfrm>
          <a:prstGeom prst="rect">
            <a:avLst/>
          </a:prstGeom>
          <a:blipFill>
            <a:blip r:embed="rId4" cstate="print"/>
            <a:stretch>
              <a:fillRect/>
            </a:stretch>
          </a:blipFill>
        </p:spPr>
        <p:txBody>
          <a:bodyPr wrap="square" lIns="0" tIns="0" rIns="0" bIns="0" rtlCol="0"/>
          <a:lstStyle/>
          <a:p>
            <a:endParaRPr lang="en-US" dirty="0"/>
          </a:p>
        </p:txBody>
      </p:sp>
    </p:spTree>
    <p:extLst>
      <p:ext uri="{BB962C8B-B14F-4D97-AF65-F5344CB8AC3E}">
        <p14:creationId xmlns:p14="http://schemas.microsoft.com/office/powerpoint/2010/main" val="41473012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F467E3B-A5AC-2A43-BE2E-DFA99641A995}" type="slidenum">
              <a:rPr lang="en-US" smtClean="0"/>
              <a:pPr/>
              <a:t>117</a:t>
            </a:fld>
            <a:endParaRPr lang="en-US" dirty="0"/>
          </a:p>
        </p:txBody>
      </p:sp>
      <p:sp>
        <p:nvSpPr>
          <p:cNvPr id="3" name="Text Placeholder 2"/>
          <p:cNvSpPr>
            <a:spLocks noGrp="1"/>
          </p:cNvSpPr>
          <p:nvPr>
            <p:ph type="body" sz="quarter" idx="11"/>
          </p:nvPr>
        </p:nvSpPr>
        <p:spPr/>
        <p:txBody>
          <a:bodyPr/>
          <a:lstStyle/>
          <a:p>
            <a:pPr marL="7937" indent="0">
              <a:buNone/>
            </a:pPr>
            <a:r>
              <a:rPr lang="en-US" sz="1600" dirty="0"/>
              <a:t>Constructed to address longstanding disparities in care delivery and cancer outcomes.</a:t>
            </a:r>
          </a:p>
          <a:p>
            <a:pPr marL="7937" indent="0">
              <a:buNone/>
            </a:pPr>
            <a:r>
              <a:rPr lang="en-US" sz="1600" dirty="0"/>
              <a:t>Guiding </a:t>
            </a:r>
            <a:r>
              <a:rPr lang="en-US" sz="1600" dirty="0" smtClean="0"/>
              <a:t>Principals:</a:t>
            </a:r>
            <a:endParaRPr lang="en-US" sz="1600" dirty="0"/>
          </a:p>
          <a:p>
            <a:pPr lvl="1"/>
            <a:r>
              <a:rPr lang="en-US" sz="1400" dirty="0"/>
              <a:t>Provide a facility devoted to cancer research , prevention, detection, treatment and survival</a:t>
            </a:r>
          </a:p>
          <a:p>
            <a:pPr lvl="1"/>
            <a:r>
              <a:rPr lang="en-US" sz="1400" dirty="0"/>
              <a:t>Offer access to new diagnostic and treatment innovations in cancer</a:t>
            </a:r>
          </a:p>
          <a:p>
            <a:pPr lvl="1"/>
            <a:r>
              <a:rPr lang="en-US" sz="1400" dirty="0"/>
              <a:t>Address health inequities with a two-pronged approach to support a healthcare ecosystem for the South Side</a:t>
            </a:r>
          </a:p>
          <a:p>
            <a:pPr lvl="1"/>
            <a:r>
              <a:rPr lang="en-US" sz="1400" dirty="0"/>
              <a:t>Ensure South Side patients have the same access to healthcare as other communities in the City</a:t>
            </a:r>
          </a:p>
          <a:p>
            <a:pPr lvl="1"/>
            <a:r>
              <a:rPr lang="en-US" sz="1400" dirty="0"/>
              <a:t>The Cancer Pavilion is in the design phase with construction starting near the end of 2023 and continue through the end of 2027 </a:t>
            </a:r>
          </a:p>
          <a:p>
            <a:pPr lvl="1"/>
            <a:r>
              <a:rPr lang="en-US" sz="1400" dirty="0"/>
              <a:t>Construction activity is concentrated on the medical campus, bounded by East 56</a:t>
            </a:r>
            <a:r>
              <a:rPr lang="en-US" sz="1400" baseline="30000" dirty="0"/>
              <a:t>th</a:t>
            </a:r>
            <a:r>
              <a:rPr lang="en-US" sz="1400" dirty="0"/>
              <a:t> and East 57</a:t>
            </a:r>
            <a:r>
              <a:rPr lang="en-US" sz="1400" baseline="30000" dirty="0"/>
              <a:t>th</a:t>
            </a:r>
            <a:r>
              <a:rPr lang="en-US" sz="1400" dirty="0"/>
              <a:t> Streets and South Maryland and South Drexel Avenues </a:t>
            </a:r>
            <a:endParaRPr lang="en-US" sz="1400" dirty="0" smtClean="0"/>
          </a:p>
          <a:p>
            <a:r>
              <a:rPr lang="en-US" sz="1600" dirty="0"/>
              <a:t>In keeping with our economic development and diversity goals, at least 41% of construction contract dollars will go to minority- and woman-owned businesses.   </a:t>
            </a:r>
          </a:p>
          <a:p>
            <a:pPr lvl="1"/>
            <a:r>
              <a:rPr lang="en-US" sz="1400" dirty="0"/>
              <a:t>There are also on-site labor goals designed to increase economic benefit to minority and female construction workers.</a:t>
            </a:r>
          </a:p>
          <a:p>
            <a:pPr lvl="1"/>
            <a:r>
              <a:rPr lang="en-US" sz="1400" dirty="0"/>
              <a:t>On-site workforce residency goal is 40%, with emphasis on the surrounding eight (8) ZIP codes.   </a:t>
            </a:r>
          </a:p>
          <a:p>
            <a:pPr lvl="1"/>
            <a:r>
              <a:rPr lang="en-US" sz="1400" dirty="0"/>
              <a:t>Workforce diversity goals include 30% minority and 5% women journey workers and apprentices, and 40% minority and 5% women laborers. (Based on hours generated.) </a:t>
            </a:r>
          </a:p>
          <a:p>
            <a:pPr lvl="1"/>
            <a:endParaRPr lang="en-US" sz="1400" dirty="0"/>
          </a:p>
          <a:p>
            <a:pPr lvl="1"/>
            <a:endParaRPr lang="en-US" sz="1400" dirty="0"/>
          </a:p>
        </p:txBody>
      </p:sp>
      <p:sp>
        <p:nvSpPr>
          <p:cNvPr id="4" name="Title 3"/>
          <p:cNvSpPr>
            <a:spLocks noGrp="1"/>
          </p:cNvSpPr>
          <p:nvPr>
            <p:ph type="title"/>
          </p:nvPr>
        </p:nvSpPr>
        <p:spPr/>
        <p:txBody>
          <a:bodyPr/>
          <a:lstStyle/>
          <a:p>
            <a:r>
              <a:rPr lang="en-US" dirty="0"/>
              <a:t>UChicago Medicine – Hyde Park Cancer Center</a:t>
            </a:r>
          </a:p>
        </p:txBody>
      </p:sp>
    </p:spTree>
    <p:extLst>
      <p:ext uri="{BB962C8B-B14F-4D97-AF65-F5344CB8AC3E}">
        <p14:creationId xmlns:p14="http://schemas.microsoft.com/office/powerpoint/2010/main" val="32540150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Diverse Supplier of the Year</a:t>
            </a:r>
            <a:endParaRPr lang="en-US" dirty="0"/>
          </a:p>
        </p:txBody>
      </p:sp>
    </p:spTree>
    <p:extLst>
      <p:ext uri="{BB962C8B-B14F-4D97-AF65-F5344CB8AC3E}">
        <p14:creationId xmlns:p14="http://schemas.microsoft.com/office/powerpoint/2010/main" val="2557008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Diverse Supplier of the Year</a:t>
            </a:r>
            <a:endParaRPr lang="en-US" dirty="0"/>
          </a:p>
        </p:txBody>
      </p:sp>
      <p:pic>
        <p:nvPicPr>
          <p:cNvPr id="3" name="Picture 2"/>
          <p:cNvPicPr>
            <a:picLocks noChangeAspect="1"/>
          </p:cNvPicPr>
          <p:nvPr/>
        </p:nvPicPr>
        <p:blipFill>
          <a:blip r:embed="rId2"/>
          <a:stretch>
            <a:fillRect/>
          </a:stretch>
        </p:blipFill>
        <p:spPr>
          <a:xfrm>
            <a:off x="3087052" y="2098674"/>
            <a:ext cx="6017895" cy="1114425"/>
          </a:xfrm>
          <a:prstGeom prst="rect">
            <a:avLst/>
          </a:prstGeom>
        </p:spPr>
      </p:pic>
      <p:sp>
        <p:nvSpPr>
          <p:cNvPr id="4" name="TextBox 3"/>
          <p:cNvSpPr txBox="1"/>
          <p:nvPr/>
        </p:nvSpPr>
        <p:spPr>
          <a:xfrm>
            <a:off x="3087052" y="3311305"/>
            <a:ext cx="5918200" cy="646331"/>
          </a:xfrm>
          <a:prstGeom prst="rect">
            <a:avLst/>
          </a:prstGeom>
          <a:noFill/>
        </p:spPr>
        <p:txBody>
          <a:bodyPr wrap="square" rtlCol="0">
            <a:spAutoFit/>
          </a:bodyPr>
          <a:lstStyle/>
          <a:p>
            <a:pPr algn="ctr"/>
            <a:r>
              <a:rPr lang="en-US" sz="3600" b="1" dirty="0" smtClean="0"/>
              <a:t>R4 Services</a:t>
            </a:r>
            <a:endParaRPr lang="en-US" sz="3600" b="1" dirty="0"/>
          </a:p>
        </p:txBody>
      </p:sp>
    </p:spTree>
    <p:extLst>
      <p:ext uri="{BB962C8B-B14F-4D97-AF65-F5344CB8AC3E}">
        <p14:creationId xmlns:p14="http://schemas.microsoft.com/office/powerpoint/2010/main" val="158402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FB785D4-B0F4-C34B-A3C1-0D0E7D6B64F2}"/>
              </a:ext>
            </a:extLst>
          </p:cNvPr>
          <p:cNvSpPr txBox="1"/>
          <p:nvPr/>
        </p:nvSpPr>
        <p:spPr>
          <a:xfrm>
            <a:off x="4883808" y="4322307"/>
            <a:ext cx="1467068" cy="461665"/>
          </a:xfrm>
          <a:prstGeom prst="rect">
            <a:avLst/>
          </a:prstGeom>
          <a:noFill/>
        </p:spPr>
        <p:txBody>
          <a:bodyPr wrap="none" rtlCol="0">
            <a:spAutoFit/>
          </a:bodyPr>
          <a:lstStyle/>
          <a:p>
            <a:r>
              <a:rPr lang="en-GB" sz="2400" b="1" dirty="0">
                <a:solidFill>
                  <a:schemeClr val="bg1"/>
                </a:solidFill>
              </a:rPr>
              <a:t>Enhance</a:t>
            </a:r>
            <a:endParaRPr lang="en-IN" sz="2400" b="1" dirty="0">
              <a:solidFill>
                <a:schemeClr val="bg1"/>
              </a:solidFill>
            </a:endParaRPr>
          </a:p>
        </p:txBody>
      </p:sp>
      <p:sp>
        <p:nvSpPr>
          <p:cNvPr id="33" name="Rectangle 32">
            <a:extLst>
              <a:ext uri="{FF2B5EF4-FFF2-40B4-BE49-F238E27FC236}">
                <a16:creationId xmlns:a16="http://schemas.microsoft.com/office/drawing/2014/main" id="{EE5EA1FD-27A7-B640-94E9-D4D462D87A4D}"/>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34" name="Rectangle 33">
            <a:extLst>
              <a:ext uri="{FF2B5EF4-FFF2-40B4-BE49-F238E27FC236}">
                <a16:creationId xmlns:a16="http://schemas.microsoft.com/office/drawing/2014/main" id="{5B632FA8-629C-8A4E-8AC0-B4C58DBF2FDC}"/>
              </a:ext>
            </a:extLst>
          </p:cNvPr>
          <p:cNvSpPr/>
          <p:nvPr/>
        </p:nvSpPr>
        <p:spPr>
          <a:xfrm>
            <a:off x="7435319" y="3502364"/>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36" name="Freeform 5">
            <a:extLst>
              <a:ext uri="{FF2B5EF4-FFF2-40B4-BE49-F238E27FC236}">
                <a16:creationId xmlns:a16="http://schemas.microsoft.com/office/drawing/2014/main" id="{0B6C51BF-6264-FB46-8644-DEE1EE39810C}"/>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37" name="Group 36">
            <a:extLst>
              <a:ext uri="{FF2B5EF4-FFF2-40B4-BE49-F238E27FC236}">
                <a16:creationId xmlns:a16="http://schemas.microsoft.com/office/drawing/2014/main" id="{094A9C35-B845-C84D-BE0F-BDDA801142F6}"/>
              </a:ext>
            </a:extLst>
          </p:cNvPr>
          <p:cNvGrpSpPr/>
          <p:nvPr/>
        </p:nvGrpSpPr>
        <p:grpSpPr>
          <a:xfrm>
            <a:off x="4548745" y="3316746"/>
            <a:ext cx="485982" cy="466672"/>
            <a:chOff x="1428750" y="5110163"/>
            <a:chExt cx="541337" cy="661987"/>
          </a:xfrm>
          <a:solidFill>
            <a:schemeClr val="bg1"/>
          </a:solidFill>
        </p:grpSpPr>
        <p:sp>
          <p:nvSpPr>
            <p:cNvPr id="38" name="Freeform 13">
              <a:extLst>
                <a:ext uri="{FF2B5EF4-FFF2-40B4-BE49-F238E27FC236}">
                  <a16:creationId xmlns:a16="http://schemas.microsoft.com/office/drawing/2014/main" id="{7A37F39E-2A74-444C-8068-8DC55D5621C4}"/>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4">
              <a:extLst>
                <a:ext uri="{FF2B5EF4-FFF2-40B4-BE49-F238E27FC236}">
                  <a16:creationId xmlns:a16="http://schemas.microsoft.com/office/drawing/2014/main" id="{E429FF47-062E-AB4B-B786-C0210559804B}"/>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5">
              <a:extLst>
                <a:ext uri="{FF2B5EF4-FFF2-40B4-BE49-F238E27FC236}">
                  <a16:creationId xmlns:a16="http://schemas.microsoft.com/office/drawing/2014/main" id="{078BD6CF-CF1A-B240-AA7E-CED39534ED08}"/>
                </a:ext>
              </a:extLst>
            </p:cNvPr>
            <p:cNvSpPr>
              <a:spLocks/>
            </p:cNvSpPr>
            <p:nvPr/>
          </p:nvSpPr>
          <p:spPr bwMode="auto">
            <a:xfrm>
              <a:off x="1428750" y="5127625"/>
              <a:ext cx="541337" cy="644525"/>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63C9024A-F1BA-8440-9576-EBF6C2729854}"/>
              </a:ext>
            </a:extLst>
          </p:cNvPr>
          <p:cNvGrpSpPr/>
          <p:nvPr/>
        </p:nvGrpSpPr>
        <p:grpSpPr>
          <a:xfrm>
            <a:off x="6326636" y="4348518"/>
            <a:ext cx="542892" cy="460922"/>
            <a:chOff x="7091363" y="5168900"/>
            <a:chExt cx="641350" cy="544513"/>
          </a:xfrm>
          <a:solidFill>
            <a:schemeClr val="bg1"/>
          </a:solidFill>
        </p:grpSpPr>
        <p:sp>
          <p:nvSpPr>
            <p:cNvPr id="42" name="Freeform 8">
              <a:extLst>
                <a:ext uri="{FF2B5EF4-FFF2-40B4-BE49-F238E27FC236}">
                  <a16:creationId xmlns:a16="http://schemas.microsoft.com/office/drawing/2014/main" id="{95C03336-2485-6B4C-972E-1B3647803AE2}"/>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9">
              <a:extLst>
                <a:ext uri="{FF2B5EF4-FFF2-40B4-BE49-F238E27FC236}">
                  <a16:creationId xmlns:a16="http://schemas.microsoft.com/office/drawing/2014/main" id="{AD13B414-A447-9947-BBD6-DD63878B1184}"/>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5" name="Freeform 27">
            <a:extLst>
              <a:ext uri="{FF2B5EF4-FFF2-40B4-BE49-F238E27FC236}">
                <a16:creationId xmlns:a16="http://schemas.microsoft.com/office/drawing/2014/main" id="{95DC0E3D-44F8-2648-98FF-35C8305A5AA3}"/>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46" name="Title 3">
            <a:extLst>
              <a:ext uri="{FF2B5EF4-FFF2-40B4-BE49-F238E27FC236}">
                <a16:creationId xmlns:a16="http://schemas.microsoft.com/office/drawing/2014/main" id="{9BFD1889-465A-AE4F-A758-55E11574DAFC}"/>
              </a:ext>
            </a:extLst>
          </p:cNvPr>
          <p:cNvSpPr>
            <a:spLocks noGrp="1"/>
          </p:cNvSpPr>
          <p:nvPr>
            <p:ph type="title"/>
          </p:nvPr>
        </p:nvSpPr>
        <p:spPr>
          <a:xfrm>
            <a:off x="275422" y="488954"/>
            <a:ext cx="11271387" cy="1037058"/>
          </a:xfrm>
        </p:spPr>
        <p:txBody>
          <a:bodyPr/>
          <a:lstStyle/>
          <a:p>
            <a:r>
              <a:rPr lang="sv-SE" dirty="0"/>
              <a:t>UCM Vision 2025</a:t>
            </a:r>
            <a:endParaRPr lang="en-US" dirty="0"/>
          </a:p>
        </p:txBody>
      </p:sp>
      <p:sp>
        <p:nvSpPr>
          <p:cNvPr id="49" name="Rounded Rectangle 48">
            <a:extLst>
              <a:ext uri="{FF2B5EF4-FFF2-40B4-BE49-F238E27FC236}">
                <a16:creationId xmlns:a16="http://schemas.microsoft.com/office/drawing/2014/main" id="{9F475053-480D-D344-939E-126EAA488F61}"/>
              </a:ext>
            </a:extLst>
          </p:cNvPr>
          <p:cNvSpPr/>
          <p:nvPr/>
        </p:nvSpPr>
        <p:spPr>
          <a:xfrm>
            <a:off x="1767318" y="2013122"/>
            <a:ext cx="2531614" cy="1315934"/>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Rectangle 50">
            <a:extLst>
              <a:ext uri="{FF2B5EF4-FFF2-40B4-BE49-F238E27FC236}">
                <a16:creationId xmlns:a16="http://schemas.microsoft.com/office/drawing/2014/main" id="{B8769116-8C9A-6D45-B2B5-C9CF846A3AC5}"/>
              </a:ext>
            </a:extLst>
          </p:cNvPr>
          <p:cNvSpPr/>
          <p:nvPr/>
        </p:nvSpPr>
        <p:spPr>
          <a:xfrm>
            <a:off x="1927106" y="2529095"/>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Signature Specialty Programs</a:t>
            </a:r>
          </a:p>
        </p:txBody>
      </p:sp>
      <p:sp>
        <p:nvSpPr>
          <p:cNvPr id="52" name="Freeform 5">
            <a:extLst>
              <a:ext uri="{FF2B5EF4-FFF2-40B4-BE49-F238E27FC236}">
                <a16:creationId xmlns:a16="http://schemas.microsoft.com/office/drawing/2014/main" id="{E8DB7154-05AB-BF46-9F31-6E0CE83ECE35}"/>
              </a:ext>
            </a:extLst>
          </p:cNvPr>
          <p:cNvSpPr>
            <a:spLocks/>
          </p:cNvSpPr>
          <p:nvPr/>
        </p:nvSpPr>
        <p:spPr bwMode="auto">
          <a:xfrm>
            <a:off x="3290901" y="2114359"/>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3" name="TextBox 52">
            <a:extLst>
              <a:ext uri="{FF2B5EF4-FFF2-40B4-BE49-F238E27FC236}">
                <a16:creationId xmlns:a16="http://schemas.microsoft.com/office/drawing/2014/main" id="{2CBF46A4-3923-1946-A8C1-7C070439519C}"/>
              </a:ext>
            </a:extLst>
          </p:cNvPr>
          <p:cNvSpPr txBox="1"/>
          <p:nvPr/>
        </p:nvSpPr>
        <p:spPr>
          <a:xfrm>
            <a:off x="1927106" y="2128703"/>
            <a:ext cx="970137" cy="461665"/>
          </a:xfrm>
          <a:prstGeom prst="rect">
            <a:avLst/>
          </a:prstGeom>
          <a:noFill/>
        </p:spPr>
        <p:txBody>
          <a:bodyPr wrap="none" rtlCol="0">
            <a:spAutoFit/>
          </a:bodyPr>
          <a:lstStyle/>
          <a:p>
            <a:r>
              <a:rPr lang="en-GB" sz="2400" b="1" dirty="0">
                <a:solidFill>
                  <a:schemeClr val="bg1"/>
                </a:solidFill>
              </a:rPr>
              <a:t>Grow</a:t>
            </a:r>
            <a:endParaRPr lang="en-IN" sz="2400" b="1" dirty="0">
              <a:solidFill>
                <a:schemeClr val="bg1"/>
              </a:solidFill>
            </a:endParaRPr>
          </a:p>
        </p:txBody>
      </p:sp>
      <p:sp>
        <p:nvSpPr>
          <p:cNvPr id="54" name="Right Arrow 53">
            <a:extLst>
              <a:ext uri="{FF2B5EF4-FFF2-40B4-BE49-F238E27FC236}">
                <a16:creationId xmlns:a16="http://schemas.microsoft.com/office/drawing/2014/main" id="{DE8C05B9-B98C-8C4D-A761-A12ECFA52B4F}"/>
              </a:ext>
            </a:extLst>
          </p:cNvPr>
          <p:cNvSpPr/>
          <p:nvPr/>
        </p:nvSpPr>
        <p:spPr>
          <a:xfrm>
            <a:off x="4556717" y="2447439"/>
            <a:ext cx="1138547" cy="48400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E24F378-9902-8C42-A830-FB2C1D82E3A0}"/>
              </a:ext>
            </a:extLst>
          </p:cNvPr>
          <p:cNvSpPr txBox="1"/>
          <p:nvPr/>
        </p:nvSpPr>
        <p:spPr>
          <a:xfrm>
            <a:off x="5793601" y="650346"/>
            <a:ext cx="6165141" cy="5032147"/>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Ranked among the best in the country in 10 specialties by </a:t>
            </a:r>
            <a:r>
              <a:rPr lang="en-US" i="1" dirty="0"/>
              <a:t>USNWR; </a:t>
            </a:r>
            <a:r>
              <a:rPr lang="en-US" b="0" i="0" u="none" strike="noStrike" dirty="0">
                <a:effectLst/>
              </a:rPr>
              <a:t>one of just 24 hospitals in the country to have 10 or more specialties ranked in the top 50 and the </a:t>
            </a:r>
            <a:r>
              <a:rPr lang="en-US" dirty="0"/>
              <a:t>top</a:t>
            </a:r>
            <a:r>
              <a:rPr lang="en-US" b="0" i="0" u="none" strike="noStrike" dirty="0">
                <a:effectLst/>
              </a:rPr>
              <a:t> cancer </a:t>
            </a:r>
            <a:r>
              <a:rPr lang="en-US" dirty="0"/>
              <a:t>care program in Illinois</a:t>
            </a:r>
          </a:p>
          <a:p>
            <a:pPr marL="285750" indent="-285750">
              <a:spcAft>
                <a:spcPts val="300"/>
              </a:spcAft>
              <a:buFont typeface="Arial" panose="020B0604020202020204" pitchFamily="34" charset="0"/>
              <a:buChar char="•"/>
            </a:pPr>
            <a:r>
              <a:rPr lang="en-US" dirty="0"/>
              <a:t>Building Chicago’s first freestanding comprehensive cancer care and research center ($815M, </a:t>
            </a:r>
            <a:r>
              <a:rPr lang="en-US" b="0" i="0" u="none" strike="noStrike" dirty="0">
                <a:effectLst/>
              </a:rPr>
              <a:t>575,000-square-foot facility with future expansion opportunities)</a:t>
            </a:r>
            <a:endParaRPr lang="en-US" dirty="0"/>
          </a:p>
          <a:p>
            <a:pPr marL="285750" indent="-285750">
              <a:spcAft>
                <a:spcPts val="300"/>
              </a:spcAft>
              <a:buFont typeface="Arial" panose="020B0604020202020204" pitchFamily="34" charset="0"/>
              <a:buChar char="•"/>
            </a:pPr>
            <a:r>
              <a:rPr lang="en-US" dirty="0"/>
              <a:t>AMITA-UCM Cancer partnership</a:t>
            </a:r>
          </a:p>
          <a:p>
            <a:pPr marL="285750" indent="-285750">
              <a:spcAft>
                <a:spcPts val="300"/>
              </a:spcAft>
              <a:buFont typeface="Arial" panose="020B0604020202020204" pitchFamily="34" charset="0"/>
              <a:buChar char="•"/>
            </a:pPr>
            <a:r>
              <a:rPr lang="en-US" dirty="0"/>
              <a:t>Building Crown Point Cancer Center and LOI to acquire oncology practice</a:t>
            </a:r>
          </a:p>
          <a:p>
            <a:pPr marL="285750" indent="-285750">
              <a:spcAft>
                <a:spcPts val="300"/>
              </a:spcAft>
              <a:buFont typeface="Arial" panose="020B0604020202020204" pitchFamily="34" charset="0"/>
              <a:buChar char="•"/>
            </a:pPr>
            <a:r>
              <a:rPr lang="en-US" dirty="0"/>
              <a:t>Clinical neurosciences relationship with Silver Cross</a:t>
            </a:r>
          </a:p>
          <a:p>
            <a:pPr marL="285750" indent="-285750">
              <a:spcAft>
                <a:spcPts val="300"/>
              </a:spcAft>
              <a:buFont typeface="Arial" panose="020B0604020202020204" pitchFamily="34" charset="0"/>
              <a:buChar char="•"/>
            </a:pPr>
            <a:r>
              <a:rPr lang="en-US" dirty="0"/>
              <a:t>Expanding relationship with Advocate NorthShore Pediatric Partners – goal of becoming a top 10 children’s hospital</a:t>
            </a:r>
          </a:p>
          <a:p>
            <a:pPr marL="285750" indent="-285750">
              <a:spcAft>
                <a:spcPts val="300"/>
              </a:spcAft>
              <a:buFont typeface="Arial" panose="020B0604020202020204" pitchFamily="34" charset="0"/>
              <a:buChar char="•"/>
            </a:pPr>
            <a:r>
              <a:rPr lang="en-US" dirty="0"/>
              <a:t>Expanding behavioral health, obstetrics and other services at UChicago Medicine Ingalls Memorial to better meet community </a:t>
            </a:r>
            <a:r>
              <a:rPr lang="en-US" dirty="0" smtClean="0"/>
              <a:t>needs</a:t>
            </a:r>
            <a:endParaRPr lang="en-US" dirty="0"/>
          </a:p>
        </p:txBody>
      </p:sp>
    </p:spTree>
    <p:extLst>
      <p:ext uri="{BB962C8B-B14F-4D97-AF65-F5344CB8AC3E}">
        <p14:creationId xmlns:p14="http://schemas.microsoft.com/office/powerpoint/2010/main" val="3892539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2800" dirty="0" smtClean="0"/>
              <a:t>Atanas Ilchev</a:t>
            </a:r>
          </a:p>
          <a:p>
            <a:r>
              <a:rPr lang="en-US" sz="2800" dirty="0" smtClean="0"/>
              <a:t>System Director Supply Chain Operations</a:t>
            </a:r>
          </a:p>
        </p:txBody>
      </p:sp>
    </p:spTree>
    <p:extLst>
      <p:ext uri="{BB962C8B-B14F-4D97-AF65-F5344CB8AC3E}">
        <p14:creationId xmlns:p14="http://schemas.microsoft.com/office/powerpoint/2010/main" val="13824231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60288"/>
            <a:ext cx="10972800" cy="1143000"/>
          </a:xfrm>
        </p:spPr>
        <p:txBody>
          <a:bodyPr/>
          <a:lstStyle/>
          <a:p>
            <a:pPr>
              <a:defRPr/>
            </a:pPr>
            <a:r>
              <a:rPr lang="en-US" dirty="0" smtClean="0"/>
              <a:t>Continued Expansion</a:t>
            </a:r>
            <a:endParaRPr lang="en-US" dirty="0"/>
          </a:p>
        </p:txBody>
      </p:sp>
      <p:sp>
        <p:nvSpPr>
          <p:cNvPr id="7" name="TextBox 6"/>
          <p:cNvSpPr txBox="1"/>
          <p:nvPr/>
        </p:nvSpPr>
        <p:spPr>
          <a:xfrm>
            <a:off x="421777" y="1657140"/>
            <a:ext cx="5089847" cy="2577629"/>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US" dirty="0"/>
              <a:t>Glenview Uro/Gyne</a:t>
            </a:r>
          </a:p>
          <a:p>
            <a:pPr marL="285750" indent="-285750">
              <a:spcAft>
                <a:spcPts val="300"/>
              </a:spcAft>
              <a:buFont typeface="Wingdings" panose="05000000000000000000" pitchFamily="2" charset="2"/>
              <a:buChar char="Ø"/>
            </a:pPr>
            <a:r>
              <a:rPr lang="en-US" dirty="0"/>
              <a:t>Central Fill Pharmacy Calumet </a:t>
            </a:r>
            <a:r>
              <a:rPr lang="en-US" dirty="0" smtClean="0"/>
              <a:t>City</a:t>
            </a:r>
          </a:p>
          <a:p>
            <a:pPr marL="285750" indent="-285750">
              <a:spcAft>
                <a:spcPts val="300"/>
              </a:spcAft>
              <a:buFont typeface="Wingdings" panose="05000000000000000000" pitchFamily="2" charset="2"/>
              <a:buChar char="Ø"/>
            </a:pPr>
            <a:r>
              <a:rPr lang="en-US" dirty="0" smtClean="0"/>
              <a:t>Cal City Oncology</a:t>
            </a:r>
            <a:endParaRPr lang="en-US" dirty="0"/>
          </a:p>
          <a:p>
            <a:pPr marL="285750" indent="-285750">
              <a:spcAft>
                <a:spcPts val="300"/>
              </a:spcAft>
              <a:buFont typeface="Wingdings" panose="05000000000000000000" pitchFamily="2" charset="2"/>
              <a:buChar char="Ø"/>
            </a:pPr>
            <a:r>
              <a:rPr lang="en-US" dirty="0"/>
              <a:t>River East Urgent Care</a:t>
            </a:r>
          </a:p>
          <a:p>
            <a:pPr marL="285750" indent="-285750">
              <a:spcAft>
                <a:spcPts val="300"/>
              </a:spcAft>
              <a:buFont typeface="Wingdings" panose="05000000000000000000" pitchFamily="2" charset="2"/>
              <a:buChar char="Ø"/>
            </a:pPr>
            <a:r>
              <a:rPr lang="en-US" dirty="0"/>
              <a:t>River East Imaging Center</a:t>
            </a:r>
          </a:p>
          <a:p>
            <a:pPr marL="285750" indent="-285750">
              <a:spcAft>
                <a:spcPts val="300"/>
              </a:spcAft>
              <a:buFont typeface="Wingdings" panose="05000000000000000000" pitchFamily="2" charset="2"/>
              <a:buChar char="Ø"/>
            </a:pPr>
            <a:r>
              <a:rPr lang="en-US" dirty="0"/>
              <a:t>Dearborn Station Urgent Care</a:t>
            </a:r>
          </a:p>
          <a:p>
            <a:pPr marL="285750" indent="-285750">
              <a:spcAft>
                <a:spcPts val="300"/>
              </a:spcAft>
              <a:buFont typeface="Wingdings" panose="05000000000000000000" pitchFamily="2" charset="2"/>
              <a:buChar char="Ø"/>
            </a:pPr>
            <a:r>
              <a:rPr lang="en-US" dirty="0"/>
              <a:t>Homewood Urgent Care</a:t>
            </a:r>
          </a:p>
          <a:p>
            <a:pPr marL="285750" indent="-285750">
              <a:spcAft>
                <a:spcPts val="300"/>
              </a:spcAft>
              <a:buFont typeface="Wingdings" panose="05000000000000000000" pitchFamily="2" charset="2"/>
              <a:buChar char="Ø"/>
            </a:pPr>
            <a:r>
              <a:rPr lang="en-US" dirty="0"/>
              <a:t>Orland Park 4</a:t>
            </a:r>
            <a:r>
              <a:rPr lang="en-US" baseline="30000" dirty="0"/>
              <a:t>th</a:t>
            </a:r>
            <a:r>
              <a:rPr lang="en-US" dirty="0"/>
              <a:t> Procedures Floor Expansion</a:t>
            </a:r>
            <a:endParaRPr lang="en-US" sz="1600" dirty="0"/>
          </a:p>
        </p:txBody>
      </p:sp>
      <p:pic>
        <p:nvPicPr>
          <p:cNvPr id="4" name="Picture 3"/>
          <p:cNvPicPr>
            <a:picLocks noChangeAspect="1"/>
          </p:cNvPicPr>
          <p:nvPr/>
        </p:nvPicPr>
        <p:blipFill>
          <a:blip r:embed="rId2"/>
          <a:stretch>
            <a:fillRect/>
          </a:stretch>
        </p:blipFill>
        <p:spPr>
          <a:xfrm>
            <a:off x="5511625" y="1011545"/>
            <a:ext cx="5863109" cy="45139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574692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Technologies - Moxi</a:t>
            </a:r>
            <a:endParaRPr lang="en-US" dirty="0"/>
          </a:p>
        </p:txBody>
      </p:sp>
      <p:pic>
        <p:nvPicPr>
          <p:cNvPr id="5" name="Picture 4"/>
          <p:cNvPicPr>
            <a:picLocks noChangeAspect="1"/>
          </p:cNvPicPr>
          <p:nvPr/>
        </p:nvPicPr>
        <p:blipFill>
          <a:blip r:embed="rId2"/>
          <a:stretch>
            <a:fillRect/>
          </a:stretch>
        </p:blipFill>
        <p:spPr>
          <a:xfrm>
            <a:off x="7447114" y="1044779"/>
            <a:ext cx="4281471" cy="437179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3934196" y="1417322"/>
            <a:ext cx="2868284" cy="379853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35756" y="2027775"/>
            <a:ext cx="3307316" cy="2577629"/>
          </a:xfrm>
          <a:prstGeom prst="rect">
            <a:avLst/>
          </a:prstGeom>
          <a:noFill/>
        </p:spPr>
        <p:txBody>
          <a:bodyPr wrap="none" rtlCol="0">
            <a:spAutoFit/>
          </a:bodyPr>
          <a:lstStyle/>
          <a:p>
            <a:pPr marL="285750" indent="-285750">
              <a:spcAft>
                <a:spcPts val="300"/>
              </a:spcAft>
              <a:buFont typeface="Wingdings" panose="05000000000000000000" pitchFamily="2" charset="2"/>
              <a:buChar char="Ø"/>
            </a:pPr>
            <a:r>
              <a:rPr lang="en-US" dirty="0" smtClean="0"/>
              <a:t>Lab samples</a:t>
            </a:r>
          </a:p>
          <a:p>
            <a:pPr marL="285750" indent="-285750">
              <a:spcAft>
                <a:spcPts val="300"/>
              </a:spcAft>
              <a:buFont typeface="Wingdings" panose="05000000000000000000" pitchFamily="2" charset="2"/>
              <a:buChar char="Ø"/>
            </a:pPr>
            <a:r>
              <a:rPr lang="en-US" dirty="0" smtClean="0"/>
              <a:t>Pharmacy deliveries</a:t>
            </a:r>
          </a:p>
          <a:p>
            <a:pPr marL="285750" indent="-285750">
              <a:spcAft>
                <a:spcPts val="300"/>
              </a:spcAft>
              <a:buFont typeface="Wingdings" panose="05000000000000000000" pitchFamily="2" charset="2"/>
              <a:buChar char="Ø"/>
            </a:pPr>
            <a:r>
              <a:rPr lang="en-US" dirty="0" smtClean="0"/>
              <a:t>Discharge medications</a:t>
            </a:r>
          </a:p>
          <a:p>
            <a:pPr marL="285750" indent="-285750">
              <a:spcAft>
                <a:spcPts val="300"/>
              </a:spcAft>
              <a:buFont typeface="Wingdings" panose="05000000000000000000" pitchFamily="2" charset="2"/>
              <a:buChar char="Ø"/>
            </a:pPr>
            <a:r>
              <a:rPr lang="en-US" dirty="0" smtClean="0"/>
              <a:t>Infusion/Chemo</a:t>
            </a:r>
          </a:p>
          <a:p>
            <a:pPr marL="285750" indent="-285750">
              <a:spcAft>
                <a:spcPts val="300"/>
              </a:spcAft>
              <a:buFont typeface="Wingdings" panose="05000000000000000000" pitchFamily="2" charset="2"/>
              <a:buChar char="Ø"/>
            </a:pPr>
            <a:r>
              <a:rPr lang="en-US" dirty="0" smtClean="0"/>
              <a:t>Telemetry </a:t>
            </a:r>
          </a:p>
          <a:p>
            <a:pPr marL="285750" indent="-285750">
              <a:spcAft>
                <a:spcPts val="300"/>
              </a:spcAft>
              <a:buFont typeface="Wingdings" panose="05000000000000000000" pitchFamily="2" charset="2"/>
              <a:buChar char="Ø"/>
            </a:pPr>
            <a:r>
              <a:rPr lang="en-US" dirty="0" smtClean="0"/>
              <a:t>Lightweight equipment</a:t>
            </a:r>
          </a:p>
          <a:p>
            <a:pPr marL="285750" indent="-285750">
              <a:spcAft>
                <a:spcPts val="300"/>
              </a:spcAft>
              <a:buFont typeface="Wingdings" panose="05000000000000000000" pitchFamily="2" charset="2"/>
              <a:buChar char="Ø"/>
            </a:pPr>
            <a:r>
              <a:rPr lang="en-US" dirty="0" smtClean="0"/>
              <a:t>Supplies</a:t>
            </a:r>
          </a:p>
          <a:p>
            <a:pPr marL="285750" indent="-285750">
              <a:spcAft>
                <a:spcPts val="300"/>
              </a:spcAft>
              <a:buFont typeface="Wingdings" panose="05000000000000000000" pitchFamily="2" charset="2"/>
              <a:buChar char="Ø"/>
            </a:pPr>
            <a:r>
              <a:rPr lang="en-US" dirty="0" smtClean="0"/>
              <a:t>OR lab samples/blood bank</a:t>
            </a:r>
            <a:endParaRPr lang="en-US" dirty="0"/>
          </a:p>
        </p:txBody>
      </p:sp>
    </p:spTree>
    <p:extLst>
      <p:ext uri="{BB962C8B-B14F-4D97-AF65-F5344CB8AC3E}">
        <p14:creationId xmlns:p14="http://schemas.microsoft.com/office/powerpoint/2010/main" val="29854906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Technologies – Moxi Video</a:t>
            </a:r>
            <a:endParaRPr lang="en-US" dirty="0"/>
          </a:p>
        </p:txBody>
      </p:sp>
      <p:sp>
        <p:nvSpPr>
          <p:cNvPr id="5" name="Rectangle 4"/>
          <p:cNvSpPr/>
          <p:nvPr/>
        </p:nvSpPr>
        <p:spPr>
          <a:xfrm>
            <a:off x="4704754" y="2529069"/>
            <a:ext cx="2481770" cy="523220"/>
          </a:xfrm>
          <a:prstGeom prst="rect">
            <a:avLst/>
          </a:prstGeom>
        </p:spPr>
        <p:txBody>
          <a:bodyPr wrap="none">
            <a:spAutoFit/>
          </a:bodyPr>
          <a:lstStyle/>
          <a:p>
            <a:r>
              <a:rPr lang="en-US" sz="2800" b="1" u="sng" dirty="0" smtClean="0"/>
              <a:t>Link to Movie</a:t>
            </a:r>
            <a:endParaRPr lang="en-US" sz="2800" b="1" u="sng" dirty="0"/>
          </a:p>
        </p:txBody>
      </p:sp>
    </p:spTree>
    <p:extLst>
      <p:ext uri="{BB962C8B-B14F-4D97-AF65-F5344CB8AC3E}">
        <p14:creationId xmlns:p14="http://schemas.microsoft.com/office/powerpoint/2010/main" val="303817941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Technologies - eLabel</a:t>
            </a:r>
            <a:endParaRPr lang="en-US" dirty="0"/>
          </a:p>
        </p:txBody>
      </p:sp>
      <p:sp>
        <p:nvSpPr>
          <p:cNvPr id="4" name="Content Placeholder 9"/>
          <p:cNvSpPr txBox="1">
            <a:spLocks/>
          </p:cNvSpPr>
          <p:nvPr/>
        </p:nvSpPr>
        <p:spPr>
          <a:xfrm>
            <a:off x="446049" y="1583256"/>
            <a:ext cx="6270963" cy="3710132"/>
          </a:xfrm>
          <a:prstGeom prst="rect">
            <a:avLst/>
          </a:prstGeom>
        </p:spPr>
        <p:txBody>
          <a:bodyPr>
            <a:normAutofit fontScale="55000" lnSpcReduction="20000"/>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b="1" dirty="0" smtClean="0"/>
              <a:t>Next generation product information system</a:t>
            </a:r>
          </a:p>
          <a:p>
            <a:pPr marL="366713" lvl="3" indent="-342900">
              <a:spcBef>
                <a:spcPts val="1200"/>
              </a:spcBef>
              <a:buClrTx/>
              <a:buFont typeface="Wingdings" panose="05000000000000000000" pitchFamily="2" charset="2"/>
              <a:buChar char="Ø"/>
            </a:pPr>
            <a:r>
              <a:rPr lang="en-US" sz="2900" dirty="0" smtClean="0">
                <a:latin typeface="+mn-lt"/>
              </a:rPr>
              <a:t>Battery powered, Wi Fi enabled, programmable, high visibility multicolor electronic labels affixed to shelves and bins to display critical product information</a:t>
            </a:r>
          </a:p>
          <a:p>
            <a:pPr marL="366713" lvl="3" indent="-342900">
              <a:spcBef>
                <a:spcPts val="1200"/>
              </a:spcBef>
              <a:buClrTx/>
              <a:buFont typeface="Wingdings" panose="05000000000000000000" pitchFamily="2" charset="2"/>
              <a:buChar char="Ø"/>
            </a:pPr>
            <a:r>
              <a:rPr lang="en-US" sz="2900" dirty="0" smtClean="0">
                <a:latin typeface="+mn-lt"/>
              </a:rPr>
              <a:t>Full ERP integration for automatic item updates (i.e., product substitutes, item conversions, mfr. item number changes, par level adjustments, etc.)</a:t>
            </a:r>
          </a:p>
          <a:p>
            <a:pPr marL="366713" lvl="3" indent="-342900">
              <a:spcBef>
                <a:spcPts val="1200"/>
              </a:spcBef>
              <a:buClrTx/>
              <a:buFont typeface="Wingdings" panose="05000000000000000000" pitchFamily="2" charset="2"/>
              <a:buChar char="Ø"/>
            </a:pPr>
            <a:r>
              <a:rPr lang="en-US" sz="2900" dirty="0" smtClean="0">
                <a:latin typeface="+mn-lt"/>
              </a:rPr>
              <a:t>Multifunction, durable device with scratch resistant anti-glare coating and 5 to 7-year battery life</a:t>
            </a:r>
          </a:p>
          <a:p>
            <a:pPr marL="366713" lvl="3" indent="-342900">
              <a:spcBef>
                <a:spcPts val="1200"/>
              </a:spcBef>
              <a:buClrTx/>
              <a:buFont typeface="Wingdings" panose="05000000000000000000" pitchFamily="2" charset="2"/>
              <a:buChar char="Ø"/>
            </a:pPr>
            <a:r>
              <a:rPr lang="en-US" sz="2900" dirty="0" smtClean="0">
                <a:latin typeface="+mn-lt"/>
              </a:rPr>
              <a:t>Two programmable multifunction buttons increase flexibility</a:t>
            </a:r>
          </a:p>
          <a:p>
            <a:pPr marL="366713" lvl="3" indent="-342900">
              <a:spcBef>
                <a:spcPts val="1200"/>
              </a:spcBef>
              <a:buClrTx/>
              <a:buFont typeface="Wingdings" panose="05000000000000000000" pitchFamily="2" charset="2"/>
              <a:buChar char="Ø"/>
            </a:pPr>
            <a:r>
              <a:rPr lang="en-US" sz="2900" dirty="0" smtClean="0">
                <a:latin typeface="+mn-lt"/>
              </a:rPr>
              <a:t>“Paper-like” 180° viewing angle with matte and anti-glare finish</a:t>
            </a:r>
            <a:endParaRPr lang="en-US" sz="2900" dirty="0">
              <a:latin typeface="+mn-lt"/>
            </a:endParaRPr>
          </a:p>
        </p:txBody>
      </p:sp>
      <p:pic>
        <p:nvPicPr>
          <p:cNvPr id="3" name="Picture 2"/>
          <p:cNvPicPr>
            <a:picLocks noChangeAspect="1"/>
          </p:cNvPicPr>
          <p:nvPr/>
        </p:nvPicPr>
        <p:blipFill>
          <a:blip r:embed="rId2"/>
          <a:stretch>
            <a:fillRect/>
          </a:stretch>
        </p:blipFill>
        <p:spPr>
          <a:xfrm>
            <a:off x="7061464" y="1674851"/>
            <a:ext cx="4596782" cy="300558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028255" y="3295605"/>
            <a:ext cx="633045" cy="545806"/>
          </a:xfrm>
          <a:prstGeom prst="rect">
            <a:avLst/>
          </a:prstGeom>
          <a:solidFill>
            <a:srgbClr val="B0AEA6"/>
          </a:solidFill>
          <a:ln>
            <a:noFill/>
          </a:ln>
        </p:spPr>
        <p:txBody>
          <a:bodyPr wrap="square" rtlCol="0">
            <a:spAutoFit/>
          </a:bodyPr>
          <a:lstStyle/>
          <a:p>
            <a:endParaRPr lang="en-US" dirty="0"/>
          </a:p>
        </p:txBody>
      </p:sp>
      <p:sp>
        <p:nvSpPr>
          <p:cNvPr id="6" name="Rectangle 5"/>
          <p:cNvSpPr/>
          <p:nvPr/>
        </p:nvSpPr>
        <p:spPr>
          <a:xfrm>
            <a:off x="8508380" y="3969834"/>
            <a:ext cx="1519875" cy="1449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1467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Technologies – alEx Machine</a:t>
            </a:r>
            <a:endParaRPr lang="en-US" dirty="0"/>
          </a:p>
        </p:txBody>
      </p:sp>
      <p:pic>
        <p:nvPicPr>
          <p:cNvPr id="6" name="Picture 5"/>
          <p:cNvPicPr>
            <a:picLocks noChangeAspect="1"/>
          </p:cNvPicPr>
          <p:nvPr/>
        </p:nvPicPr>
        <p:blipFill>
          <a:blip r:embed="rId2"/>
          <a:stretch>
            <a:fillRect/>
          </a:stretch>
        </p:blipFill>
        <p:spPr>
          <a:xfrm>
            <a:off x="3886249" y="1367379"/>
            <a:ext cx="3650015" cy="420635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7693688" y="1367380"/>
            <a:ext cx="3888712" cy="420635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53151" y="2294840"/>
            <a:ext cx="3533098" cy="1323439"/>
          </a:xfrm>
          <a:prstGeom prst="rect">
            <a:avLst/>
          </a:prstGeom>
          <a:noFill/>
        </p:spPr>
        <p:txBody>
          <a:bodyPr wrap="square" rtlCol="0">
            <a:spAutoFit/>
          </a:bodyPr>
          <a:lstStyle/>
          <a:p>
            <a:r>
              <a:rPr lang="en-US" sz="1600" dirty="0" smtClean="0"/>
              <a:t>alEx Machine is a linen dispensing solution providing controlled access for authorized users only, analytics on linen usage and visibility into linen inventory. </a:t>
            </a:r>
            <a:endParaRPr lang="en-US" sz="1600" dirty="0"/>
          </a:p>
        </p:txBody>
      </p:sp>
    </p:spTree>
    <p:extLst>
      <p:ext uri="{BB962C8B-B14F-4D97-AF65-F5344CB8AC3E}">
        <p14:creationId xmlns:p14="http://schemas.microsoft.com/office/powerpoint/2010/main" val="383954166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17" y="274637"/>
            <a:ext cx="10972800" cy="1143000"/>
          </a:xfrm>
        </p:spPr>
        <p:txBody>
          <a:bodyPr/>
          <a:lstStyle/>
          <a:p>
            <a:pPr>
              <a:defRPr/>
            </a:pPr>
            <a:r>
              <a:rPr lang="en-US" dirty="0" smtClean="0"/>
              <a:t>New Technologies – Smart Locker</a:t>
            </a:r>
            <a:endParaRPr lang="en-US" dirty="0"/>
          </a:p>
        </p:txBody>
      </p:sp>
      <p:pic>
        <p:nvPicPr>
          <p:cNvPr id="10" name="Picture 9"/>
          <p:cNvPicPr>
            <a:picLocks noChangeAspect="1"/>
          </p:cNvPicPr>
          <p:nvPr/>
        </p:nvPicPr>
        <p:blipFill>
          <a:blip r:embed="rId2"/>
          <a:stretch>
            <a:fillRect/>
          </a:stretch>
        </p:blipFill>
        <p:spPr>
          <a:xfrm>
            <a:off x="6322522" y="1098406"/>
            <a:ext cx="4529698" cy="447635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9600" y="1945740"/>
            <a:ext cx="5171817" cy="2092881"/>
          </a:xfrm>
          <a:prstGeom prst="rect">
            <a:avLst/>
          </a:prstGeom>
          <a:noFill/>
        </p:spPr>
        <p:txBody>
          <a:bodyPr wrap="square" rtlCol="0">
            <a:spAutoFit/>
          </a:bodyPr>
          <a:lstStyle/>
          <a:p>
            <a:pPr fontAlgn="base"/>
            <a:r>
              <a:rPr lang="en-US" sz="1600" dirty="0"/>
              <a:t>I</a:t>
            </a:r>
            <a:r>
              <a:rPr lang="en-US" sz="1600" dirty="0" smtClean="0"/>
              <a:t>ndoor </a:t>
            </a:r>
            <a:r>
              <a:rPr lang="en-US" sz="1600" dirty="0"/>
              <a:t>smart lockers offer a </a:t>
            </a:r>
            <a:r>
              <a:rPr lang="en-US" sz="1600" b="1" dirty="0"/>
              <a:t>simple, robust solution for a variety of </a:t>
            </a:r>
            <a:r>
              <a:rPr lang="en-US" sz="1600" b="1" dirty="0" smtClean="0"/>
              <a:t>applications. </a:t>
            </a:r>
            <a:r>
              <a:rPr lang="en-US" sz="1600" b="1" dirty="0"/>
              <a:t> </a:t>
            </a:r>
            <a:endParaRPr lang="en-US" sz="1600" dirty="0"/>
          </a:p>
          <a:p>
            <a:pPr fontAlgn="base"/>
            <a:r>
              <a:rPr lang="en-US" sz="1600" dirty="0"/>
              <a:t>Whether you’re looking to streamline deliveries at a corporate mailroom, manage mail for multifamily residents, or provide contactless order pickups for customers, smart lockers provide a simple, secure, and easy-to-use solution. </a:t>
            </a:r>
          </a:p>
          <a:p>
            <a:endParaRPr lang="en-US" dirty="0"/>
          </a:p>
        </p:txBody>
      </p:sp>
    </p:spTree>
    <p:extLst>
      <p:ext uri="{BB962C8B-B14F-4D97-AF65-F5344CB8AC3E}">
        <p14:creationId xmlns:p14="http://schemas.microsoft.com/office/powerpoint/2010/main" val="29887779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Cardinal Health + UCM Health</a:t>
            </a:r>
            <a:endParaRPr lang="en-US" dirty="0"/>
          </a:p>
        </p:txBody>
      </p:sp>
      <p:pic>
        <p:nvPicPr>
          <p:cNvPr id="5" name="Picture 4"/>
          <p:cNvPicPr>
            <a:picLocks noChangeAspect="1"/>
          </p:cNvPicPr>
          <p:nvPr/>
        </p:nvPicPr>
        <p:blipFill>
          <a:blip r:embed="rId3"/>
          <a:stretch>
            <a:fillRect/>
          </a:stretch>
        </p:blipFill>
        <p:spPr>
          <a:xfrm>
            <a:off x="4378896" y="597474"/>
            <a:ext cx="4203178" cy="5381295"/>
          </a:xfrm>
          <a:prstGeom prst="rect">
            <a:avLst/>
          </a:prstGeom>
        </p:spPr>
      </p:pic>
      <p:cxnSp>
        <p:nvCxnSpPr>
          <p:cNvPr id="15" name="Straight Arrow Connector 14">
            <a:extLst>
              <a:ext uri="{FF2B5EF4-FFF2-40B4-BE49-F238E27FC236}">
                <a16:creationId xmlns:a16="http://schemas.microsoft.com/office/drawing/2014/main" id="{57EDC094-FEF3-D513-D665-501069D773A5}"/>
              </a:ext>
            </a:extLst>
          </p:cNvPr>
          <p:cNvCxnSpPr>
            <a:cxnSpLocks/>
          </p:cNvCxnSpPr>
          <p:nvPr/>
        </p:nvCxnSpPr>
        <p:spPr>
          <a:xfrm>
            <a:off x="3833983" y="3229416"/>
            <a:ext cx="1173400" cy="7508"/>
          </a:xfrm>
          <a:prstGeom prst="straightConnector1">
            <a:avLst/>
          </a:prstGeom>
          <a:ln w="1238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4502B9-C55E-85D6-7F0B-628F3281756D}"/>
              </a:ext>
            </a:extLst>
          </p:cNvPr>
          <p:cNvCxnSpPr>
            <a:cxnSpLocks/>
          </p:cNvCxnSpPr>
          <p:nvPr/>
        </p:nvCxnSpPr>
        <p:spPr>
          <a:xfrm flipV="1">
            <a:off x="8066055" y="2178378"/>
            <a:ext cx="1309057" cy="705092"/>
          </a:xfrm>
          <a:prstGeom prst="straightConnector1">
            <a:avLst/>
          </a:prstGeom>
          <a:ln w="1238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FDEE06-0FAF-07A9-4141-56B08A18CCD1}"/>
              </a:ext>
            </a:extLst>
          </p:cNvPr>
          <p:cNvCxnSpPr>
            <a:cxnSpLocks/>
          </p:cNvCxnSpPr>
          <p:nvPr/>
        </p:nvCxnSpPr>
        <p:spPr>
          <a:xfrm>
            <a:off x="8050209" y="3689698"/>
            <a:ext cx="1324903" cy="624655"/>
          </a:xfrm>
          <a:prstGeom prst="straightConnector1">
            <a:avLst/>
          </a:prstGeom>
          <a:ln w="12382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flipH="1">
            <a:off x="209117" y="1992264"/>
            <a:ext cx="860463" cy="64534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056" y="2362095"/>
            <a:ext cx="543001" cy="1971950"/>
          </a:xfrm>
          <a:prstGeom prst="rect">
            <a:avLst/>
          </a:prstGeom>
        </p:spPr>
      </p:pic>
      <p:pic>
        <p:nvPicPr>
          <p:cNvPr id="6" name="Picture 5"/>
          <p:cNvPicPr>
            <a:picLocks noChangeAspect="1"/>
          </p:cNvPicPr>
          <p:nvPr/>
        </p:nvPicPr>
        <p:blipFill>
          <a:blip r:embed="rId6"/>
          <a:stretch>
            <a:fillRect/>
          </a:stretch>
        </p:blipFill>
        <p:spPr>
          <a:xfrm>
            <a:off x="209118" y="3079450"/>
            <a:ext cx="824957" cy="824957"/>
          </a:xfrm>
          <a:prstGeom prst="rect">
            <a:avLst/>
          </a:prstGeom>
        </p:spPr>
      </p:pic>
      <p:pic>
        <p:nvPicPr>
          <p:cNvPr id="8" name="Picture 7"/>
          <p:cNvPicPr>
            <a:picLocks noChangeAspect="1"/>
          </p:cNvPicPr>
          <p:nvPr/>
        </p:nvPicPr>
        <p:blipFill>
          <a:blip r:embed="rId7"/>
          <a:stretch>
            <a:fillRect/>
          </a:stretch>
        </p:blipFill>
        <p:spPr>
          <a:xfrm flipH="1">
            <a:off x="266108" y="2529010"/>
            <a:ext cx="762000" cy="762000"/>
          </a:xfrm>
          <a:prstGeom prst="rect">
            <a:avLst/>
          </a:prstGeom>
        </p:spPr>
      </p:pic>
      <p:sp>
        <p:nvSpPr>
          <p:cNvPr id="9" name="TextBox 8"/>
          <p:cNvSpPr txBox="1"/>
          <p:nvPr/>
        </p:nvSpPr>
        <p:spPr>
          <a:xfrm>
            <a:off x="9497835" y="1109860"/>
            <a:ext cx="2143536" cy="307777"/>
          </a:xfrm>
          <a:prstGeom prst="rect">
            <a:avLst/>
          </a:prstGeom>
          <a:noFill/>
          <a:ln>
            <a:noFill/>
          </a:ln>
        </p:spPr>
        <p:txBody>
          <a:bodyPr wrap="none" rtlCol="0">
            <a:spAutoFit/>
          </a:bodyPr>
          <a:lstStyle/>
          <a:p>
            <a:r>
              <a:rPr lang="en-US" sz="1400" b="1" dirty="0" smtClean="0"/>
              <a:t>UCM Health Non-Acute</a:t>
            </a:r>
            <a:endParaRPr lang="en-US" sz="1400" b="1" dirty="0"/>
          </a:p>
        </p:txBody>
      </p:sp>
      <p:pic>
        <p:nvPicPr>
          <p:cNvPr id="10" name="Picture 9"/>
          <p:cNvPicPr>
            <a:picLocks noChangeAspect="1"/>
          </p:cNvPicPr>
          <p:nvPr/>
        </p:nvPicPr>
        <p:blipFill>
          <a:blip r:embed="rId8"/>
          <a:stretch>
            <a:fillRect/>
          </a:stretch>
        </p:blipFill>
        <p:spPr>
          <a:xfrm>
            <a:off x="272075" y="4050130"/>
            <a:ext cx="762000" cy="404402"/>
          </a:xfrm>
          <a:prstGeom prst="rect">
            <a:avLst/>
          </a:prstGeom>
        </p:spPr>
      </p:pic>
      <p:pic>
        <p:nvPicPr>
          <p:cNvPr id="14" name="Picture 13"/>
          <p:cNvPicPr>
            <a:picLocks noChangeAspect="1"/>
          </p:cNvPicPr>
          <p:nvPr/>
        </p:nvPicPr>
        <p:blipFill>
          <a:blip r:embed="rId9"/>
          <a:stretch>
            <a:fillRect/>
          </a:stretch>
        </p:blipFill>
        <p:spPr>
          <a:xfrm>
            <a:off x="1808973" y="2296398"/>
            <a:ext cx="1866037" cy="1866037"/>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10"/>
          <a:stretch>
            <a:fillRect/>
          </a:stretch>
        </p:blipFill>
        <p:spPr>
          <a:xfrm>
            <a:off x="1431073" y="1461107"/>
            <a:ext cx="2240568" cy="1013888"/>
          </a:xfrm>
          <a:prstGeom prst="rect">
            <a:avLst/>
          </a:prstGeom>
        </p:spPr>
      </p:pic>
      <p:pic>
        <p:nvPicPr>
          <p:cNvPr id="29" name="Picture 28"/>
          <p:cNvPicPr>
            <a:picLocks noChangeAspect="1"/>
          </p:cNvPicPr>
          <p:nvPr/>
        </p:nvPicPr>
        <p:blipFill>
          <a:blip r:embed="rId11"/>
          <a:stretch>
            <a:fillRect/>
          </a:stretch>
        </p:blipFill>
        <p:spPr>
          <a:xfrm>
            <a:off x="9497835" y="3474841"/>
            <a:ext cx="2290224" cy="1508265"/>
          </a:xfrm>
          <a:prstGeom prst="rect">
            <a:avLst/>
          </a:prstGeom>
          <a:ln>
            <a:noFill/>
          </a:ln>
          <a:effectLst>
            <a:outerShdw blurRad="292100" dist="139700" dir="2700000" algn="tl" rotWithShape="0">
              <a:srgbClr val="333333">
                <a:alpha val="65000"/>
              </a:srgbClr>
            </a:outerShdw>
          </a:effectLst>
        </p:spPr>
      </p:pic>
      <p:pic>
        <p:nvPicPr>
          <p:cNvPr id="26626" name="Picture 26625"/>
          <p:cNvPicPr>
            <a:picLocks noChangeAspect="1"/>
          </p:cNvPicPr>
          <p:nvPr/>
        </p:nvPicPr>
        <p:blipFill>
          <a:blip r:embed="rId12"/>
          <a:stretch>
            <a:fillRect/>
          </a:stretch>
        </p:blipFill>
        <p:spPr>
          <a:xfrm>
            <a:off x="9474184" y="1473286"/>
            <a:ext cx="2290224" cy="1410184"/>
          </a:xfrm>
          <a:prstGeom prst="rect">
            <a:avLst/>
          </a:prstGeom>
          <a:ln>
            <a:noFill/>
          </a:ln>
          <a:effectLst>
            <a:outerShdw blurRad="292100" dist="139700" dir="2700000" algn="tl" rotWithShape="0">
              <a:srgbClr val="333333">
                <a:alpha val="65000"/>
              </a:srgbClr>
            </a:outerShdw>
          </a:effectLst>
        </p:spPr>
      </p:pic>
      <p:pic>
        <p:nvPicPr>
          <p:cNvPr id="26628" name="Picture 26627"/>
          <p:cNvPicPr>
            <a:picLocks noChangeAspect="1"/>
          </p:cNvPicPr>
          <p:nvPr/>
        </p:nvPicPr>
        <p:blipFill>
          <a:blip r:embed="rId13"/>
          <a:stretch>
            <a:fillRect/>
          </a:stretch>
        </p:blipFill>
        <p:spPr>
          <a:xfrm>
            <a:off x="5065729" y="2319358"/>
            <a:ext cx="2842324" cy="1866037"/>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9704751" y="3133378"/>
            <a:ext cx="1729704" cy="307777"/>
          </a:xfrm>
          <a:prstGeom prst="rect">
            <a:avLst/>
          </a:prstGeom>
          <a:noFill/>
          <a:ln>
            <a:noFill/>
          </a:ln>
        </p:spPr>
        <p:txBody>
          <a:bodyPr wrap="none" rtlCol="0">
            <a:spAutoFit/>
          </a:bodyPr>
          <a:lstStyle/>
          <a:p>
            <a:r>
              <a:rPr lang="en-US" sz="1400" b="1" dirty="0" smtClean="0"/>
              <a:t>UCM Health Acute</a:t>
            </a:r>
            <a:endParaRPr lang="en-US" sz="1400" b="1" dirty="0"/>
          </a:p>
        </p:txBody>
      </p:sp>
    </p:spTree>
    <p:extLst>
      <p:ext uri="{BB962C8B-B14F-4D97-AF65-F5344CB8AC3E}">
        <p14:creationId xmlns:p14="http://schemas.microsoft.com/office/powerpoint/2010/main" val="394923621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200" dirty="0" smtClean="0"/>
              <a:t>Grace Sperr</a:t>
            </a:r>
          </a:p>
          <a:p>
            <a:r>
              <a:rPr lang="en-US" sz="2400" dirty="0" smtClean="0"/>
              <a:t>Lead Business System Analyst</a:t>
            </a:r>
          </a:p>
          <a:p>
            <a:r>
              <a:rPr lang="en-US" sz="3200" dirty="0" smtClean="0"/>
              <a:t>Nancy Olmos</a:t>
            </a:r>
          </a:p>
          <a:p>
            <a:r>
              <a:rPr lang="en-US" sz="2400" dirty="0" smtClean="0"/>
              <a:t>Assistant Director Purchasing</a:t>
            </a:r>
            <a:endParaRPr lang="en-US" sz="2400" dirty="0"/>
          </a:p>
        </p:txBody>
      </p:sp>
    </p:spTree>
    <p:extLst>
      <p:ext uri="{BB962C8B-B14F-4D97-AF65-F5344CB8AC3E}">
        <p14:creationId xmlns:p14="http://schemas.microsoft.com/office/powerpoint/2010/main" val="14230424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05D1D20-653B-9645-A059-F168F81DD66E}"/>
              </a:ext>
            </a:extLst>
          </p:cNvPr>
          <p:cNvSpPr/>
          <p:nvPr/>
        </p:nvSpPr>
        <p:spPr>
          <a:xfrm>
            <a:off x="809029" y="318246"/>
            <a:ext cx="851105" cy="842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6" name="Line">
            <a:extLst>
              <a:ext uri="{FF2B5EF4-FFF2-40B4-BE49-F238E27FC236}">
                <a16:creationId xmlns:a16="http://schemas.microsoft.com/office/drawing/2014/main" id="{583E4298-E863-FE4F-B4FD-B9C32D79A1DE}"/>
              </a:ext>
            </a:extLst>
          </p:cNvPr>
          <p:cNvSpPr/>
          <p:nvPr/>
        </p:nvSpPr>
        <p:spPr>
          <a:xfrm flipH="1">
            <a:off x="8810796" y="681182"/>
            <a:ext cx="29655"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99" name="Text Placeholder">
            <a:extLst>
              <a:ext uri="{FF2B5EF4-FFF2-40B4-BE49-F238E27FC236}">
                <a16:creationId xmlns:a16="http://schemas.microsoft.com/office/drawing/2014/main" id="{A071125D-7F90-C945-B64D-FE9A763D66D9}"/>
              </a:ext>
            </a:extLst>
          </p:cNvPr>
          <p:cNvSpPr txBox="1"/>
          <p:nvPr/>
        </p:nvSpPr>
        <p:spPr>
          <a:xfrm>
            <a:off x="294350" y="1297348"/>
            <a:ext cx="187458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Anurag (AJ) Jaiswal</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Executive Director, Supply Chain Systems &amp; Analytics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5" name="Oval 74">
            <a:extLst>
              <a:ext uri="{FF2B5EF4-FFF2-40B4-BE49-F238E27FC236}">
                <a16:creationId xmlns:a16="http://schemas.microsoft.com/office/drawing/2014/main" id="{CE36A77D-8D44-A74E-AE13-2CFABB4A9A00}"/>
              </a:ext>
            </a:extLst>
          </p:cNvPr>
          <p:cNvSpPr/>
          <p:nvPr/>
        </p:nvSpPr>
        <p:spPr>
          <a:xfrm>
            <a:off x="4399489" y="1415456"/>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4" name="Elbow Connector 3"/>
          <p:cNvCxnSpPr>
            <a:stCxn id="6" idx="6"/>
            <a:endCxn id="75" idx="0"/>
          </p:cNvCxnSpPr>
          <p:nvPr/>
        </p:nvCxnSpPr>
        <p:spPr>
          <a:xfrm>
            <a:off x="1660134" y="739634"/>
            <a:ext cx="3164908" cy="67582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8" name="Text Placeholder">
            <a:extLst>
              <a:ext uri="{FF2B5EF4-FFF2-40B4-BE49-F238E27FC236}">
                <a16:creationId xmlns:a16="http://schemas.microsoft.com/office/drawing/2014/main" id="{A071125D-7F90-C945-B64D-FE9A763D66D9}"/>
              </a:ext>
            </a:extLst>
          </p:cNvPr>
          <p:cNvSpPr txBox="1"/>
          <p:nvPr/>
        </p:nvSpPr>
        <p:spPr>
          <a:xfrm>
            <a:off x="5032967" y="1962720"/>
            <a:ext cx="1959864"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Hussam Bachour</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Manager, </a:t>
            </a: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t>
            </a: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Systems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118" name="Elbow Connector 117"/>
          <p:cNvCxnSpPr>
            <a:stCxn id="121" idx="0"/>
            <a:endCxn id="75" idx="2"/>
          </p:cNvCxnSpPr>
          <p:nvPr/>
        </p:nvCxnSpPr>
        <p:spPr>
          <a:xfrm rot="5400000" flipH="1" flipV="1">
            <a:off x="3299400" y="1004607"/>
            <a:ext cx="267851" cy="193232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19" name="Elbow Connector 118"/>
          <p:cNvCxnSpPr>
            <a:stCxn id="120" idx="0"/>
            <a:endCxn id="75" idx="6"/>
          </p:cNvCxnSpPr>
          <p:nvPr/>
        </p:nvCxnSpPr>
        <p:spPr>
          <a:xfrm rot="16200000" flipV="1">
            <a:off x="6412045" y="675394"/>
            <a:ext cx="266381" cy="258928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CE36A77D-8D44-A74E-AE13-2CFABB4A9A00}"/>
              </a:ext>
            </a:extLst>
          </p:cNvPr>
          <p:cNvSpPr/>
          <p:nvPr/>
        </p:nvSpPr>
        <p:spPr>
          <a:xfrm>
            <a:off x="7414322" y="2103225"/>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1" name="Oval 120">
            <a:extLst>
              <a:ext uri="{FF2B5EF4-FFF2-40B4-BE49-F238E27FC236}">
                <a16:creationId xmlns:a16="http://schemas.microsoft.com/office/drawing/2014/main" id="{CE36A77D-8D44-A74E-AE13-2CFABB4A9A00}"/>
              </a:ext>
            </a:extLst>
          </p:cNvPr>
          <p:cNvSpPr/>
          <p:nvPr/>
        </p:nvSpPr>
        <p:spPr>
          <a:xfrm>
            <a:off x="2041609" y="2104695"/>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2" name="Text Placeholder">
            <a:extLst>
              <a:ext uri="{FF2B5EF4-FFF2-40B4-BE49-F238E27FC236}">
                <a16:creationId xmlns:a16="http://schemas.microsoft.com/office/drawing/2014/main" id="{A071125D-7F90-C945-B64D-FE9A763D66D9}"/>
              </a:ext>
            </a:extLst>
          </p:cNvPr>
          <p:cNvSpPr txBox="1"/>
          <p:nvPr/>
        </p:nvSpPr>
        <p:spPr>
          <a:xfrm>
            <a:off x="1318647" y="2946000"/>
            <a:ext cx="2220148" cy="651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Maria Hernandez Velastegui</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Senior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3" name="Text Placeholder">
            <a:extLst>
              <a:ext uri="{FF2B5EF4-FFF2-40B4-BE49-F238E27FC236}">
                <a16:creationId xmlns:a16="http://schemas.microsoft.com/office/drawing/2014/main" id="{A071125D-7F90-C945-B64D-FE9A763D66D9}"/>
              </a:ext>
            </a:extLst>
          </p:cNvPr>
          <p:cNvSpPr txBox="1"/>
          <p:nvPr/>
        </p:nvSpPr>
        <p:spPr>
          <a:xfrm>
            <a:off x="8360361" y="2241377"/>
            <a:ext cx="175683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Grace Sperr</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Lead Business Systems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5" name="Oval 124">
            <a:extLst>
              <a:ext uri="{FF2B5EF4-FFF2-40B4-BE49-F238E27FC236}">
                <a16:creationId xmlns:a16="http://schemas.microsoft.com/office/drawing/2014/main" id="{CE36A77D-8D44-A74E-AE13-2CFABB4A9A00}"/>
              </a:ext>
            </a:extLst>
          </p:cNvPr>
          <p:cNvSpPr/>
          <p:nvPr/>
        </p:nvSpPr>
        <p:spPr>
          <a:xfrm>
            <a:off x="6102317" y="2963144"/>
            <a:ext cx="832123"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6" name="Oval 125">
            <a:extLst>
              <a:ext uri="{FF2B5EF4-FFF2-40B4-BE49-F238E27FC236}">
                <a16:creationId xmlns:a16="http://schemas.microsoft.com/office/drawing/2014/main" id="{CE36A77D-8D44-A74E-AE13-2CFABB4A9A00}"/>
              </a:ext>
            </a:extLst>
          </p:cNvPr>
          <p:cNvSpPr/>
          <p:nvPr/>
        </p:nvSpPr>
        <p:spPr>
          <a:xfrm>
            <a:off x="8614543" y="4461967"/>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7" name="Oval 126">
            <a:extLst>
              <a:ext uri="{FF2B5EF4-FFF2-40B4-BE49-F238E27FC236}">
                <a16:creationId xmlns:a16="http://schemas.microsoft.com/office/drawing/2014/main" id="{CE36A77D-8D44-A74E-AE13-2CFABB4A9A00}"/>
              </a:ext>
            </a:extLst>
          </p:cNvPr>
          <p:cNvSpPr/>
          <p:nvPr/>
        </p:nvSpPr>
        <p:spPr>
          <a:xfrm>
            <a:off x="8625169" y="3405438"/>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8" name="Oval 127">
            <a:extLst>
              <a:ext uri="{FF2B5EF4-FFF2-40B4-BE49-F238E27FC236}">
                <a16:creationId xmlns:a16="http://schemas.microsoft.com/office/drawing/2014/main" id="{CE36A77D-8D44-A74E-AE13-2CFABB4A9A00}"/>
              </a:ext>
            </a:extLst>
          </p:cNvPr>
          <p:cNvSpPr/>
          <p:nvPr/>
        </p:nvSpPr>
        <p:spPr>
          <a:xfrm>
            <a:off x="6083335" y="3920415"/>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9" name="Oval 128">
            <a:extLst>
              <a:ext uri="{FF2B5EF4-FFF2-40B4-BE49-F238E27FC236}">
                <a16:creationId xmlns:a16="http://schemas.microsoft.com/office/drawing/2014/main" id="{CE36A77D-8D44-A74E-AE13-2CFABB4A9A00}"/>
              </a:ext>
            </a:extLst>
          </p:cNvPr>
          <p:cNvSpPr/>
          <p:nvPr/>
        </p:nvSpPr>
        <p:spPr>
          <a:xfrm>
            <a:off x="6092825" y="4896922"/>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0" name="Text Placeholder">
            <a:extLst>
              <a:ext uri="{FF2B5EF4-FFF2-40B4-BE49-F238E27FC236}">
                <a16:creationId xmlns:a16="http://schemas.microsoft.com/office/drawing/2014/main" id="{A071125D-7F90-C945-B64D-FE9A763D66D9}"/>
              </a:ext>
            </a:extLst>
          </p:cNvPr>
          <p:cNvSpPr txBox="1"/>
          <p:nvPr/>
        </p:nvSpPr>
        <p:spPr>
          <a:xfrm>
            <a:off x="9519056" y="3524179"/>
            <a:ext cx="1756837"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Tierra Goldston</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1" name="Text Placeholder">
            <a:extLst>
              <a:ext uri="{FF2B5EF4-FFF2-40B4-BE49-F238E27FC236}">
                <a16:creationId xmlns:a16="http://schemas.microsoft.com/office/drawing/2014/main" id="{A071125D-7F90-C945-B64D-FE9A763D66D9}"/>
              </a:ext>
            </a:extLst>
          </p:cNvPr>
          <p:cNvSpPr txBox="1"/>
          <p:nvPr/>
        </p:nvSpPr>
        <p:spPr>
          <a:xfrm>
            <a:off x="9465648" y="4607128"/>
            <a:ext cx="1756837"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Jasmine Smith</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2" name="Text Placeholder">
            <a:extLst>
              <a:ext uri="{FF2B5EF4-FFF2-40B4-BE49-F238E27FC236}">
                <a16:creationId xmlns:a16="http://schemas.microsoft.com/office/drawing/2014/main" id="{A071125D-7F90-C945-B64D-FE9A763D66D9}"/>
              </a:ext>
            </a:extLst>
          </p:cNvPr>
          <p:cNvSpPr txBox="1"/>
          <p:nvPr/>
        </p:nvSpPr>
        <p:spPr>
          <a:xfrm>
            <a:off x="4256062" y="3157872"/>
            <a:ext cx="175683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Dhaneesh Sharma</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Intermediate</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3" name="Text Placeholder">
            <a:extLst>
              <a:ext uri="{FF2B5EF4-FFF2-40B4-BE49-F238E27FC236}">
                <a16:creationId xmlns:a16="http://schemas.microsoft.com/office/drawing/2014/main" id="{A071125D-7F90-C945-B64D-FE9A763D66D9}"/>
              </a:ext>
            </a:extLst>
          </p:cNvPr>
          <p:cNvSpPr txBox="1"/>
          <p:nvPr/>
        </p:nvSpPr>
        <p:spPr>
          <a:xfrm>
            <a:off x="4283716" y="4042753"/>
            <a:ext cx="175683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Anurag Makhloga</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a:t>
            </a: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Senior</a:t>
            </a:r>
            <a:endPar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4" name="Text Placeholder">
            <a:extLst>
              <a:ext uri="{FF2B5EF4-FFF2-40B4-BE49-F238E27FC236}">
                <a16:creationId xmlns:a16="http://schemas.microsoft.com/office/drawing/2014/main" id="{A071125D-7F90-C945-B64D-FE9A763D66D9}"/>
              </a:ext>
            </a:extLst>
          </p:cNvPr>
          <p:cNvSpPr txBox="1"/>
          <p:nvPr/>
        </p:nvSpPr>
        <p:spPr>
          <a:xfrm>
            <a:off x="4288053" y="5016295"/>
            <a:ext cx="175683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Grishma Dangol</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Business Systems Analyst, Intermediate</a:t>
            </a:r>
          </a:p>
        </p:txBody>
      </p:sp>
      <p:cxnSp>
        <p:nvCxnSpPr>
          <p:cNvPr id="153" name="Elbow Connector 152"/>
          <p:cNvCxnSpPr>
            <a:stCxn id="127" idx="2"/>
            <a:endCxn id="120" idx="4"/>
          </p:cNvCxnSpPr>
          <p:nvPr/>
        </p:nvCxnSpPr>
        <p:spPr>
          <a:xfrm rot="10800000">
            <a:off x="7839875" y="2946000"/>
            <a:ext cx="785294" cy="88082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8" name="Elbow Connector 157"/>
          <p:cNvCxnSpPr>
            <a:stCxn id="125" idx="6"/>
            <a:endCxn id="120" idx="4"/>
          </p:cNvCxnSpPr>
          <p:nvPr/>
        </p:nvCxnSpPr>
        <p:spPr>
          <a:xfrm flipV="1">
            <a:off x="6934440" y="2946000"/>
            <a:ext cx="905435" cy="43853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9" name="Elbow Connector 158"/>
          <p:cNvCxnSpPr>
            <a:stCxn id="126" idx="2"/>
            <a:endCxn id="120" idx="4"/>
          </p:cNvCxnSpPr>
          <p:nvPr/>
        </p:nvCxnSpPr>
        <p:spPr>
          <a:xfrm rot="10800000">
            <a:off x="7839875" y="2946001"/>
            <a:ext cx="774668" cy="193735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7" name="Elbow Connector 166"/>
          <p:cNvCxnSpPr>
            <a:stCxn id="129" idx="6"/>
            <a:endCxn id="120" idx="4"/>
          </p:cNvCxnSpPr>
          <p:nvPr/>
        </p:nvCxnSpPr>
        <p:spPr>
          <a:xfrm flipV="1">
            <a:off x="6943930" y="2946000"/>
            <a:ext cx="895945" cy="237231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128" idx="6"/>
            <a:endCxn id="120" idx="4"/>
          </p:cNvCxnSpPr>
          <p:nvPr/>
        </p:nvCxnSpPr>
        <p:spPr>
          <a:xfrm flipV="1">
            <a:off x="6934440" y="2946000"/>
            <a:ext cx="905435" cy="139580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83" name="Title 1"/>
          <p:cNvSpPr txBox="1">
            <a:spLocks/>
          </p:cNvSpPr>
          <p:nvPr/>
        </p:nvSpPr>
        <p:spPr>
          <a:xfrm>
            <a:off x="3962400" y="152231"/>
            <a:ext cx="8229600" cy="715962"/>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200" dirty="0" smtClean="0"/>
              <a:t>Supply Chain Business Process Team</a:t>
            </a:r>
            <a:endParaRPr lang="en-US" sz="3200" dirty="0"/>
          </a:p>
        </p:txBody>
      </p:sp>
      <p:pic>
        <p:nvPicPr>
          <p:cNvPr id="1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347" y="3861534"/>
            <a:ext cx="887975" cy="887975"/>
          </a:xfrm>
          <a:prstGeom prst="ellipse">
            <a:avLst/>
          </a:prstGeom>
          <a:noFill/>
          <a:ln w="38100">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5" name="Picture 184"/>
          <p:cNvPicPr>
            <a:picLocks noChangeAspect="1"/>
          </p:cNvPicPr>
          <p:nvPr/>
        </p:nvPicPr>
        <p:blipFill>
          <a:blip r:embed="rId4"/>
          <a:srcRect/>
          <a:stretch/>
        </p:blipFill>
        <p:spPr>
          <a:xfrm>
            <a:off x="6058227" y="2866440"/>
            <a:ext cx="898390" cy="898390"/>
          </a:xfrm>
          <a:prstGeom prst="ellipse">
            <a:avLst/>
          </a:prstGeom>
          <a:ln w="38100">
            <a:solidFill>
              <a:schemeClr val="bg1">
                <a:lumMod val="85000"/>
              </a:schemeClr>
            </a:solidFill>
          </a:ln>
        </p:spPr>
      </p:pic>
      <p:pic>
        <p:nvPicPr>
          <p:cNvPr id="186" name="Picture 185"/>
          <p:cNvPicPr>
            <a:picLocks noChangeAspect="1"/>
          </p:cNvPicPr>
          <p:nvPr/>
        </p:nvPicPr>
        <p:blipFill rotWithShape="1">
          <a:blip r:embed="rId5"/>
          <a:srcRect l="7505" t="3568" r="10305" b="2670"/>
          <a:stretch/>
        </p:blipFill>
        <p:spPr>
          <a:xfrm>
            <a:off x="4317047" y="1239011"/>
            <a:ext cx="975133" cy="975133"/>
          </a:xfrm>
          <a:prstGeom prst="ellipse">
            <a:avLst/>
          </a:prstGeom>
          <a:ln w="38100">
            <a:solidFill>
              <a:schemeClr val="bg1">
                <a:lumMod val="85000"/>
              </a:schemeClr>
            </a:solidFill>
          </a:ln>
        </p:spPr>
      </p:pic>
      <p:pic>
        <p:nvPicPr>
          <p:cNvPr id="187" name="Picture 186"/>
          <p:cNvPicPr>
            <a:picLocks noChangeAspect="1"/>
          </p:cNvPicPr>
          <p:nvPr/>
        </p:nvPicPr>
        <p:blipFill rotWithShape="1">
          <a:blip r:embed="rId6">
            <a:extLst>
              <a:ext uri="{28A0092B-C50C-407E-A947-70E740481C1C}">
                <a14:useLocalDpi xmlns:a14="http://schemas.microsoft.com/office/drawing/2010/main" val="0"/>
              </a:ext>
            </a:extLst>
          </a:blip>
          <a:srcRect l="-966" r="1058" b="5563"/>
          <a:stretch/>
        </p:blipFill>
        <p:spPr>
          <a:xfrm>
            <a:off x="2001055" y="2031697"/>
            <a:ext cx="932214" cy="931447"/>
          </a:xfrm>
          <a:prstGeom prst="ellipse">
            <a:avLst/>
          </a:prstGeom>
          <a:ln w="38100">
            <a:solidFill>
              <a:schemeClr val="bg1">
                <a:lumMod val="85000"/>
              </a:schemeClr>
            </a:solidFill>
          </a:ln>
        </p:spPr>
      </p:pic>
      <p:pic>
        <p:nvPicPr>
          <p:cNvPr id="188" name="Picture 187"/>
          <p:cNvPicPr>
            <a:picLocks noChangeAspect="1"/>
          </p:cNvPicPr>
          <p:nvPr/>
        </p:nvPicPr>
        <p:blipFill rotWithShape="1">
          <a:blip r:embed="rId7">
            <a:extLst>
              <a:ext uri="{28A0092B-C50C-407E-A947-70E740481C1C}">
                <a14:useLocalDpi xmlns:a14="http://schemas.microsoft.com/office/drawing/2010/main" val="0"/>
              </a:ext>
            </a:extLst>
          </a:blip>
          <a:srcRect l="-1" t="5322" r="1062" b="19714"/>
          <a:stretch/>
        </p:blipFill>
        <p:spPr>
          <a:xfrm>
            <a:off x="683554" y="252448"/>
            <a:ext cx="1018884" cy="986563"/>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89" name="Picture 188"/>
          <p:cNvPicPr>
            <a:picLocks noChangeAspect="1"/>
          </p:cNvPicPr>
          <p:nvPr/>
        </p:nvPicPr>
        <p:blipFill rotWithShape="1">
          <a:blip r:embed="rId8">
            <a:extLst>
              <a:ext uri="{28A0092B-C50C-407E-A947-70E740481C1C}">
                <a14:useLocalDpi xmlns:a14="http://schemas.microsoft.com/office/drawing/2010/main" val="0"/>
              </a:ext>
            </a:extLst>
          </a:blip>
          <a:srcRect l="6317" t="13028" r="12388" b="9972"/>
          <a:stretch/>
        </p:blipFill>
        <p:spPr>
          <a:xfrm>
            <a:off x="7319388" y="2047824"/>
            <a:ext cx="949049" cy="908375"/>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90" name="Picture 189"/>
          <p:cNvPicPr>
            <a:picLocks noChangeAspect="1"/>
          </p:cNvPicPr>
          <p:nvPr/>
        </p:nvPicPr>
        <p:blipFill rotWithShape="1">
          <a:blip r:embed="rId9">
            <a:extLst>
              <a:ext uri="{28A0092B-C50C-407E-A947-70E740481C1C}">
                <a14:useLocalDpi xmlns:a14="http://schemas.microsoft.com/office/drawing/2010/main" val="0"/>
              </a:ext>
            </a:extLst>
          </a:blip>
          <a:srcRect l="6458" t="23173" r="6947" b="30446"/>
          <a:stretch/>
        </p:blipFill>
        <p:spPr>
          <a:xfrm>
            <a:off x="6012899" y="4883087"/>
            <a:ext cx="900082" cy="856610"/>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91" name="Picture 190"/>
          <p:cNvPicPr>
            <a:picLocks noChangeAspect="1"/>
          </p:cNvPicPr>
          <p:nvPr/>
        </p:nvPicPr>
        <p:blipFill rotWithShape="1">
          <a:blip r:embed="rId10">
            <a:extLst>
              <a:ext uri="{28A0092B-C50C-407E-A947-70E740481C1C}">
                <a14:useLocalDpi xmlns:a14="http://schemas.microsoft.com/office/drawing/2010/main" val="0"/>
              </a:ext>
            </a:extLst>
          </a:blip>
          <a:srcRect l="7993" r="17224" b="54263"/>
          <a:stretch/>
        </p:blipFill>
        <p:spPr>
          <a:xfrm>
            <a:off x="8668743" y="4461967"/>
            <a:ext cx="850313" cy="869473"/>
          </a:xfrm>
          <a:prstGeom prst="ellipse">
            <a:avLst/>
          </a:prstGeom>
          <a:ln w="63500" cap="rnd">
            <a:solidFill>
              <a:schemeClr val="bg1">
                <a:lumMod val="85000"/>
              </a:schemeClr>
            </a:solidFill>
          </a:ln>
          <a:effectLst/>
        </p:spPr>
      </p:pic>
      <p:pic>
        <p:nvPicPr>
          <p:cNvPr id="192" name="Picture 191"/>
          <p:cNvPicPr>
            <a:picLocks noChangeAspect="1"/>
          </p:cNvPicPr>
          <p:nvPr/>
        </p:nvPicPr>
        <p:blipFill rotWithShape="1">
          <a:blip r:embed="rId11">
            <a:extLst>
              <a:ext uri="{28A0092B-C50C-407E-A947-70E740481C1C}">
                <a14:useLocalDpi xmlns:a14="http://schemas.microsoft.com/office/drawing/2010/main" val="0"/>
              </a:ext>
            </a:extLst>
          </a:blip>
          <a:srcRect t="10944" b="6293"/>
          <a:stretch/>
        </p:blipFill>
        <p:spPr>
          <a:xfrm>
            <a:off x="8581546" y="3342382"/>
            <a:ext cx="1024705" cy="927073"/>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22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B50C49-1E9F-ED46-8773-E784EB3AA950}"/>
              </a:ext>
            </a:extLst>
          </p:cNvPr>
          <p:cNvGrpSpPr/>
          <p:nvPr/>
        </p:nvGrpSpPr>
        <p:grpSpPr>
          <a:xfrm>
            <a:off x="2092729" y="2003100"/>
            <a:ext cx="2531614" cy="1315934"/>
            <a:chOff x="8027634" y="3469269"/>
            <a:chExt cx="3041112" cy="1580771"/>
          </a:xfrm>
        </p:grpSpPr>
        <p:sp>
          <p:nvSpPr>
            <p:cNvPr id="10" name="Rounded Rectangle 9">
              <a:extLst>
                <a:ext uri="{FF2B5EF4-FFF2-40B4-BE49-F238E27FC236}">
                  <a16:creationId xmlns:a16="http://schemas.microsoft.com/office/drawing/2014/main" id="{DD5548FD-2DE4-3D4A-81EB-C9E1EA9B5AE1}"/>
                </a:ext>
              </a:extLst>
            </p:cNvPr>
            <p:cNvSpPr/>
            <p:nvPr/>
          </p:nvSpPr>
          <p:spPr>
            <a:xfrm>
              <a:off x="8027634" y="3469269"/>
              <a:ext cx="3041112" cy="1580771"/>
            </a:xfrm>
            <a:prstGeom prst="roundRect">
              <a:avLst/>
            </a:prstGeom>
            <a:solidFill>
              <a:schemeClr val="accent4"/>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a:extLst>
                <a:ext uri="{FF2B5EF4-FFF2-40B4-BE49-F238E27FC236}">
                  <a16:creationId xmlns:a16="http://schemas.microsoft.com/office/drawing/2014/main" id="{BC66E428-B6A9-5A4E-908B-0027AE0D7036}"/>
                </a:ext>
              </a:extLst>
            </p:cNvPr>
            <p:cNvSpPr txBox="1"/>
            <p:nvPr/>
          </p:nvSpPr>
          <p:spPr>
            <a:xfrm>
              <a:off x="8156596" y="3590489"/>
              <a:ext cx="1556281" cy="554577"/>
            </a:xfrm>
            <a:prstGeom prst="rect">
              <a:avLst/>
            </a:prstGeom>
            <a:noFill/>
          </p:spPr>
          <p:txBody>
            <a:bodyPr wrap="none" rtlCol="0">
              <a:spAutoFit/>
            </a:bodyPr>
            <a:lstStyle/>
            <a:p>
              <a:r>
                <a:rPr lang="en-GB" sz="2400" b="1" dirty="0">
                  <a:solidFill>
                    <a:schemeClr val="bg1"/>
                  </a:solidFill>
                </a:rPr>
                <a:t>Expand</a:t>
              </a:r>
              <a:endParaRPr lang="en-IN" sz="2400" b="1" dirty="0">
                <a:solidFill>
                  <a:schemeClr val="bg1"/>
                </a:solidFill>
              </a:endParaRPr>
            </a:p>
          </p:txBody>
        </p:sp>
        <p:grpSp>
          <p:nvGrpSpPr>
            <p:cNvPr id="12" name="Group 11">
              <a:extLst>
                <a:ext uri="{FF2B5EF4-FFF2-40B4-BE49-F238E27FC236}">
                  <a16:creationId xmlns:a16="http://schemas.microsoft.com/office/drawing/2014/main" id="{7AD0502A-B129-894A-90AA-AF09CEA38569}"/>
                </a:ext>
              </a:extLst>
            </p:cNvPr>
            <p:cNvGrpSpPr/>
            <p:nvPr/>
          </p:nvGrpSpPr>
          <p:grpSpPr>
            <a:xfrm>
              <a:off x="10475242" y="4095637"/>
              <a:ext cx="215787" cy="214085"/>
              <a:chOff x="609600" y="5592763"/>
              <a:chExt cx="2817813" cy="2795587"/>
            </a:xfrm>
            <a:solidFill>
              <a:schemeClr val="bg1"/>
            </a:solidFill>
          </p:grpSpPr>
          <p:sp>
            <p:nvSpPr>
              <p:cNvPr id="13" name="Freeform 11">
                <a:extLst>
                  <a:ext uri="{FF2B5EF4-FFF2-40B4-BE49-F238E27FC236}">
                    <a16:creationId xmlns:a16="http://schemas.microsoft.com/office/drawing/2014/main" id="{91252CC0-E350-8A40-9F89-D9E434DCCB81}"/>
                  </a:ext>
                </a:extLst>
              </p:cNvPr>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4" name="Freeform 12">
                <a:extLst>
                  <a:ext uri="{FF2B5EF4-FFF2-40B4-BE49-F238E27FC236}">
                    <a16:creationId xmlns:a16="http://schemas.microsoft.com/office/drawing/2014/main" id="{AC64059D-F9C8-E340-A9C1-2FB0C6DC18DA}"/>
                  </a:ext>
                </a:extLst>
              </p:cNvPr>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sp>
        <p:nvSpPr>
          <p:cNvPr id="33" name="Rectangle 32">
            <a:extLst>
              <a:ext uri="{FF2B5EF4-FFF2-40B4-BE49-F238E27FC236}">
                <a16:creationId xmlns:a16="http://schemas.microsoft.com/office/drawing/2014/main" id="{B26E9264-16EC-CB46-ABC2-F9E37DE22682}"/>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34" name="Rectangle 33">
            <a:extLst>
              <a:ext uri="{FF2B5EF4-FFF2-40B4-BE49-F238E27FC236}">
                <a16:creationId xmlns:a16="http://schemas.microsoft.com/office/drawing/2014/main" id="{C22EE4D6-58D3-014B-A2B8-F93DA23D0342}"/>
              </a:ext>
            </a:extLst>
          </p:cNvPr>
          <p:cNvSpPr/>
          <p:nvPr/>
        </p:nvSpPr>
        <p:spPr>
          <a:xfrm>
            <a:off x="2182285" y="2539080"/>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36" name="Freeform 5">
            <a:extLst>
              <a:ext uri="{FF2B5EF4-FFF2-40B4-BE49-F238E27FC236}">
                <a16:creationId xmlns:a16="http://schemas.microsoft.com/office/drawing/2014/main" id="{93167EA3-999F-1946-89AA-B43EB2F44A60}"/>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41" name="Group 40">
            <a:extLst>
              <a:ext uri="{FF2B5EF4-FFF2-40B4-BE49-F238E27FC236}">
                <a16:creationId xmlns:a16="http://schemas.microsoft.com/office/drawing/2014/main" id="{A18B8BBE-74C7-484E-9615-9550DB9AA0ED}"/>
              </a:ext>
            </a:extLst>
          </p:cNvPr>
          <p:cNvGrpSpPr/>
          <p:nvPr/>
        </p:nvGrpSpPr>
        <p:grpSpPr>
          <a:xfrm>
            <a:off x="6326636" y="4348518"/>
            <a:ext cx="542892" cy="460922"/>
            <a:chOff x="7091363" y="5168900"/>
            <a:chExt cx="641350" cy="544513"/>
          </a:xfrm>
          <a:solidFill>
            <a:schemeClr val="bg1"/>
          </a:solidFill>
        </p:grpSpPr>
        <p:sp>
          <p:nvSpPr>
            <p:cNvPr id="42" name="Freeform 8">
              <a:extLst>
                <a:ext uri="{FF2B5EF4-FFF2-40B4-BE49-F238E27FC236}">
                  <a16:creationId xmlns:a16="http://schemas.microsoft.com/office/drawing/2014/main" id="{85FDDFE6-C88E-A543-A4DC-4017D833F7F8}"/>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9">
              <a:extLst>
                <a:ext uri="{FF2B5EF4-FFF2-40B4-BE49-F238E27FC236}">
                  <a16:creationId xmlns:a16="http://schemas.microsoft.com/office/drawing/2014/main" id="{C14A1BB5-7736-C247-B2EE-83B4CFC67E67}"/>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6" name="Freeform 27">
            <a:extLst>
              <a:ext uri="{FF2B5EF4-FFF2-40B4-BE49-F238E27FC236}">
                <a16:creationId xmlns:a16="http://schemas.microsoft.com/office/drawing/2014/main" id="{264923B5-99B4-5F43-B130-B4C5F4083A13}"/>
              </a:ext>
            </a:extLst>
          </p:cNvPr>
          <p:cNvSpPr>
            <a:spLocks noEditPoints="1"/>
          </p:cNvSpPr>
          <p:nvPr/>
        </p:nvSpPr>
        <p:spPr bwMode="auto">
          <a:xfrm>
            <a:off x="8989766" y="32469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47" name="Right Arrow 46">
            <a:extLst>
              <a:ext uri="{FF2B5EF4-FFF2-40B4-BE49-F238E27FC236}">
                <a16:creationId xmlns:a16="http://schemas.microsoft.com/office/drawing/2014/main" id="{F6C3FFAE-502D-F749-8E0D-281554D2E26F}"/>
              </a:ext>
            </a:extLst>
          </p:cNvPr>
          <p:cNvSpPr/>
          <p:nvPr/>
        </p:nvSpPr>
        <p:spPr>
          <a:xfrm>
            <a:off x="4939447" y="2419066"/>
            <a:ext cx="1138547" cy="48400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30B5B7E-0401-9D4B-8FCF-296CD581830C}"/>
              </a:ext>
            </a:extLst>
          </p:cNvPr>
          <p:cNvSpPr txBox="1"/>
          <p:nvPr/>
        </p:nvSpPr>
        <p:spPr>
          <a:xfrm>
            <a:off x="6360229" y="1356465"/>
            <a:ext cx="5457913" cy="392415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cs typeface="Calibri" panose="020F0502020204030204" pitchFamily="34" charset="0"/>
              </a:rPr>
              <a:t>Western suburbs market presence through AdventHealth joint venture; </a:t>
            </a:r>
            <a:r>
              <a:rPr lang="en-US" b="0" i="0" u="none" strike="noStrike" dirty="0">
                <a:effectLst/>
              </a:rPr>
              <a:t>four hospitals in Bolingbrook, Glendale Heights, Hinsdale and La Grange along with a network of nearly 50 physicians’ offices and outpatient locations</a:t>
            </a:r>
            <a:endParaRPr lang="en-US" dirty="0">
              <a:cs typeface="Calibri" panose="020F0502020204030204" pitchFamily="34" charset="0"/>
            </a:endParaRPr>
          </a:p>
          <a:p>
            <a:pPr marL="285750" indent="-285750">
              <a:spcAft>
                <a:spcPts val="300"/>
              </a:spcAft>
              <a:buFont typeface="Arial" panose="020B0604020202020204" pitchFamily="34" charset="0"/>
              <a:buChar char="•"/>
            </a:pPr>
            <a:r>
              <a:rPr lang="en-IN" dirty="0">
                <a:cs typeface="Calibri" panose="020F0502020204030204" pitchFamily="34" charset="0"/>
              </a:rPr>
              <a:t>Northwest Indiana multispecialty center and micro-hospital construction</a:t>
            </a:r>
          </a:p>
          <a:p>
            <a:pPr marL="285750" indent="-285750">
              <a:spcAft>
                <a:spcPts val="300"/>
              </a:spcAft>
              <a:buFont typeface="Arial" panose="020B0604020202020204" pitchFamily="34" charset="0"/>
              <a:buChar char="•"/>
            </a:pPr>
            <a:r>
              <a:rPr lang="en-IN" dirty="0">
                <a:cs typeface="Calibri" panose="020F0502020204030204" pitchFamily="34" charset="0"/>
              </a:rPr>
              <a:t>Building a Medicare Advantage strategy</a:t>
            </a:r>
          </a:p>
          <a:p>
            <a:pPr marL="285750" indent="-285750">
              <a:spcAft>
                <a:spcPts val="300"/>
              </a:spcAft>
              <a:buFont typeface="Arial" panose="020B0604020202020204" pitchFamily="34" charset="0"/>
              <a:buChar char="•"/>
            </a:pPr>
            <a:r>
              <a:rPr lang="en-IN" dirty="0">
                <a:cs typeface="Calibri" panose="020F0502020204030204" pitchFamily="34" charset="0"/>
              </a:rPr>
              <a:t>New PCPs added to Care Network</a:t>
            </a:r>
          </a:p>
          <a:p>
            <a:pPr marL="285750" indent="-285750">
              <a:spcAft>
                <a:spcPts val="300"/>
              </a:spcAft>
              <a:buFont typeface="Arial" panose="020B0604020202020204" pitchFamily="34" charset="0"/>
              <a:buChar char="•"/>
            </a:pPr>
            <a:r>
              <a:rPr lang="en-IN" dirty="0">
                <a:cs typeface="Calibri" panose="020F0502020204030204" pitchFamily="34" charset="0"/>
              </a:rPr>
              <a:t>Two new Care Network locations in Dearborn Station and Homewood</a:t>
            </a:r>
          </a:p>
          <a:p>
            <a:pPr marL="285750" indent="-285750">
              <a:spcAft>
                <a:spcPts val="300"/>
              </a:spcAft>
              <a:buFont typeface="Arial" panose="020B0604020202020204" pitchFamily="34" charset="0"/>
              <a:buChar char="•"/>
            </a:pPr>
            <a:r>
              <a:rPr lang="en-IN" dirty="0">
                <a:cs typeface="Calibri" panose="020F0502020204030204" pitchFamily="34" charset="0"/>
              </a:rPr>
              <a:t>Developing a post-acute </a:t>
            </a:r>
            <a:r>
              <a:rPr lang="en-IN" dirty="0" smtClean="0">
                <a:cs typeface="Calibri" panose="020F0502020204030204" pitchFamily="34" charset="0"/>
              </a:rPr>
              <a:t>strategy</a:t>
            </a:r>
            <a:endParaRPr lang="en-US" dirty="0"/>
          </a:p>
          <a:p>
            <a:pPr marL="285750" indent="-285750">
              <a:spcAft>
                <a:spcPts val="300"/>
              </a:spcAft>
              <a:buFont typeface="Arial" panose="020B0604020202020204" pitchFamily="34" charset="0"/>
              <a:buChar char="•"/>
            </a:pPr>
            <a:endParaRPr lang="en-US" dirty="0"/>
          </a:p>
        </p:txBody>
      </p:sp>
      <p:sp>
        <p:nvSpPr>
          <p:cNvPr id="38" name="Freeform 27">
            <a:extLst>
              <a:ext uri="{FF2B5EF4-FFF2-40B4-BE49-F238E27FC236}">
                <a16:creationId xmlns:a16="http://schemas.microsoft.com/office/drawing/2014/main" id="{E0093F3B-F158-F14F-B219-F7DFAD5DBAA9}"/>
              </a:ext>
            </a:extLst>
          </p:cNvPr>
          <p:cNvSpPr>
            <a:spLocks noEditPoints="1"/>
          </p:cNvSpPr>
          <p:nvPr/>
        </p:nvSpPr>
        <p:spPr bwMode="auto">
          <a:xfrm>
            <a:off x="3635936" y="2132045"/>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29" name="Title 3">
            <a:extLst>
              <a:ext uri="{FF2B5EF4-FFF2-40B4-BE49-F238E27FC236}">
                <a16:creationId xmlns:a16="http://schemas.microsoft.com/office/drawing/2014/main" id="{9BFD1889-465A-AE4F-A758-55E11574DAFC}"/>
              </a:ext>
            </a:extLst>
          </p:cNvPr>
          <p:cNvSpPr txBox="1">
            <a:spLocks/>
          </p:cNvSpPr>
          <p:nvPr/>
        </p:nvSpPr>
        <p:spPr>
          <a:xfrm>
            <a:off x="275422" y="488954"/>
            <a:ext cx="11271387" cy="1037058"/>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sv-SE" smtClean="0"/>
              <a:t>UCM Vision 2025</a:t>
            </a:r>
            <a:endParaRPr lang="en-US" dirty="0"/>
          </a:p>
        </p:txBody>
      </p:sp>
    </p:spTree>
    <p:extLst>
      <p:ext uri="{BB962C8B-B14F-4D97-AF65-F5344CB8AC3E}">
        <p14:creationId xmlns:p14="http://schemas.microsoft.com/office/powerpoint/2010/main" val="18974082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274637"/>
            <a:ext cx="10908632" cy="1143000"/>
          </a:xfrm>
        </p:spPr>
        <p:txBody>
          <a:bodyPr/>
          <a:lstStyle/>
          <a:p>
            <a:r>
              <a:rPr lang="en-US" sz="3200" dirty="0"/>
              <a:t>FY22-23 Supply Chain </a:t>
            </a:r>
            <a:r>
              <a:rPr lang="en-US" sz="3200" dirty="0" smtClean="0"/>
              <a:t>System </a:t>
            </a:r>
            <a:r>
              <a:rPr lang="en-US" sz="3200" dirty="0"/>
              <a:t>Priorities</a:t>
            </a:r>
          </a:p>
        </p:txBody>
      </p:sp>
      <p:sp>
        <p:nvSpPr>
          <p:cNvPr id="6" name="Right Arrow 5"/>
          <p:cNvSpPr/>
          <p:nvPr/>
        </p:nvSpPr>
        <p:spPr>
          <a:xfrm>
            <a:off x="1600200" y="3072734"/>
            <a:ext cx="8991600" cy="754096"/>
          </a:xfrm>
          <a:prstGeom prst="rightArrow">
            <a:avLst/>
          </a:prstGeom>
          <a:solidFill>
            <a:srgbClr val="800000"/>
          </a:solidFill>
          <a:ln w="19050">
            <a:solidFill>
              <a:srgbClr val="D8E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FY22 – FY23</a:t>
            </a:r>
          </a:p>
        </p:txBody>
      </p:sp>
      <p:sp>
        <p:nvSpPr>
          <p:cNvPr id="7" name="TextBox 6"/>
          <p:cNvSpPr txBox="1"/>
          <p:nvPr/>
        </p:nvSpPr>
        <p:spPr>
          <a:xfrm>
            <a:off x="6345329" y="2232239"/>
            <a:ext cx="2197100" cy="707886"/>
          </a:xfrm>
          <a:prstGeom prst="rect">
            <a:avLst/>
          </a:prstGeom>
          <a:noFill/>
        </p:spPr>
        <p:txBody>
          <a:bodyPr wrap="square" rtlCol="0">
            <a:spAutoFit/>
          </a:bodyPr>
          <a:lstStyle/>
          <a:p>
            <a:pPr algn="ctr"/>
            <a:r>
              <a:rPr lang="en-US" sz="2000" b="1" dirty="0"/>
              <a:t>SOAR Implementation</a:t>
            </a:r>
          </a:p>
        </p:txBody>
      </p:sp>
      <p:sp>
        <p:nvSpPr>
          <p:cNvPr id="11" name="TextBox 10"/>
          <p:cNvSpPr txBox="1"/>
          <p:nvPr/>
        </p:nvSpPr>
        <p:spPr>
          <a:xfrm>
            <a:off x="7340257" y="4127500"/>
            <a:ext cx="2505075" cy="707886"/>
          </a:xfrm>
          <a:prstGeom prst="rect">
            <a:avLst/>
          </a:prstGeom>
          <a:noFill/>
        </p:spPr>
        <p:txBody>
          <a:bodyPr wrap="square" rtlCol="0">
            <a:spAutoFit/>
          </a:bodyPr>
          <a:lstStyle/>
          <a:p>
            <a:pPr algn="ctr"/>
            <a:r>
              <a:rPr lang="en-US" sz="2000" b="1" dirty="0"/>
              <a:t>Bill Only Process Improvement</a:t>
            </a:r>
          </a:p>
        </p:txBody>
      </p:sp>
      <p:sp>
        <p:nvSpPr>
          <p:cNvPr id="16" name="TextBox 15"/>
          <p:cNvSpPr txBox="1"/>
          <p:nvPr/>
        </p:nvSpPr>
        <p:spPr>
          <a:xfrm>
            <a:off x="1515720" y="4099482"/>
            <a:ext cx="3022600" cy="707886"/>
          </a:xfrm>
          <a:prstGeom prst="rect">
            <a:avLst/>
          </a:prstGeom>
          <a:noFill/>
        </p:spPr>
        <p:txBody>
          <a:bodyPr wrap="square" rtlCol="0">
            <a:spAutoFit/>
          </a:bodyPr>
          <a:lstStyle/>
          <a:p>
            <a:pPr algn="ctr"/>
            <a:r>
              <a:rPr lang="en-US" sz="2000" b="1" dirty="0"/>
              <a:t>Ingalls Supply Chain Transformation</a:t>
            </a:r>
          </a:p>
        </p:txBody>
      </p:sp>
      <p:cxnSp>
        <p:nvCxnSpPr>
          <p:cNvPr id="10" name="Straight Connector 9"/>
          <p:cNvCxnSpPr/>
          <p:nvPr/>
        </p:nvCxnSpPr>
        <p:spPr>
          <a:xfrm flipV="1">
            <a:off x="7474164" y="2954301"/>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92795" y="3634542"/>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27020" y="3645843"/>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022633" y="4165418"/>
            <a:ext cx="1441450" cy="585731"/>
          </a:xfrm>
          <a:prstGeom prst="rect">
            <a:avLst/>
          </a:prstGeom>
        </p:spPr>
      </p:pic>
      <p:pic>
        <p:nvPicPr>
          <p:cNvPr id="12" name="Picture 11"/>
          <p:cNvPicPr>
            <a:picLocks noChangeAspect="1"/>
          </p:cNvPicPr>
          <p:nvPr/>
        </p:nvPicPr>
        <p:blipFill>
          <a:blip r:embed="rId4"/>
          <a:stretch>
            <a:fillRect/>
          </a:stretch>
        </p:blipFill>
        <p:spPr>
          <a:xfrm>
            <a:off x="252069" y="4043128"/>
            <a:ext cx="1422399" cy="758298"/>
          </a:xfrm>
          <a:prstGeom prst="rect">
            <a:avLst/>
          </a:prstGeom>
        </p:spPr>
      </p:pic>
      <p:sp>
        <p:nvSpPr>
          <p:cNvPr id="19" name="TextBox 18"/>
          <p:cNvSpPr txBox="1"/>
          <p:nvPr/>
        </p:nvSpPr>
        <p:spPr>
          <a:xfrm>
            <a:off x="2733535" y="2148550"/>
            <a:ext cx="2510887" cy="707886"/>
          </a:xfrm>
          <a:prstGeom prst="rect">
            <a:avLst/>
          </a:prstGeom>
          <a:noFill/>
        </p:spPr>
        <p:txBody>
          <a:bodyPr wrap="square" rtlCol="0">
            <a:spAutoFit/>
          </a:bodyPr>
          <a:lstStyle/>
          <a:p>
            <a:pPr algn="ctr"/>
            <a:r>
              <a:rPr lang="en-US" sz="2000" b="1" dirty="0"/>
              <a:t>Ingalls One Epic </a:t>
            </a:r>
            <a:r>
              <a:rPr lang="en-US" sz="2000" b="1" dirty="0" smtClean="0"/>
              <a:t>Implementation</a:t>
            </a:r>
            <a:endParaRPr lang="en-US" sz="2000" b="1" dirty="0"/>
          </a:p>
        </p:txBody>
      </p:sp>
      <p:cxnSp>
        <p:nvCxnSpPr>
          <p:cNvPr id="20" name="Straight Connector 19"/>
          <p:cNvCxnSpPr/>
          <p:nvPr/>
        </p:nvCxnSpPr>
        <p:spPr>
          <a:xfrm flipV="1">
            <a:off x="3832086" y="2925573"/>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pic>
        <p:nvPicPr>
          <p:cNvPr id="6150" name="Picture 6" descr="Vascular surgeons at UChicago Medic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254978"/>
            <a:ext cx="1079772" cy="56319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488393" y="1525041"/>
            <a:ext cx="1106904" cy="1709209"/>
            <a:chOff x="20183" y="1622700"/>
            <a:chExt cx="1106904" cy="1709209"/>
          </a:xfrm>
        </p:grpSpPr>
        <p:pic>
          <p:nvPicPr>
            <p:cNvPr id="18" name="Picture 17"/>
            <p:cNvPicPr>
              <a:picLocks noChangeAspect="1"/>
            </p:cNvPicPr>
            <p:nvPr/>
          </p:nvPicPr>
          <p:blipFill>
            <a:blip r:embed="rId6"/>
            <a:stretch>
              <a:fillRect/>
            </a:stretch>
          </p:blipFill>
          <p:spPr>
            <a:xfrm>
              <a:off x="20183" y="1622700"/>
              <a:ext cx="1106904" cy="644431"/>
            </a:xfrm>
            <a:prstGeom prst="rect">
              <a:avLst/>
            </a:prstGeom>
          </p:spPr>
        </p:pic>
        <p:pic>
          <p:nvPicPr>
            <p:cNvPr id="22" name="Picture 5" descr="Kronos_logo copy 16x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5" y="2387233"/>
              <a:ext cx="898100" cy="5051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a:stretch>
              <a:fillRect/>
            </a:stretch>
          </p:blipFill>
          <p:spPr>
            <a:xfrm>
              <a:off x="50387" y="2933328"/>
              <a:ext cx="972297" cy="398581"/>
            </a:xfrm>
            <a:prstGeom prst="rect">
              <a:avLst/>
            </a:prstGeom>
          </p:spPr>
        </p:pic>
      </p:grpSp>
      <p:sp>
        <p:nvSpPr>
          <p:cNvPr id="25" name="TextBox 24"/>
          <p:cNvSpPr txBox="1"/>
          <p:nvPr/>
        </p:nvSpPr>
        <p:spPr>
          <a:xfrm>
            <a:off x="4897863" y="2107059"/>
            <a:ext cx="649913" cy="769441"/>
          </a:xfrm>
          <a:prstGeom prst="rect">
            <a:avLst/>
          </a:prstGeom>
          <a:noFill/>
        </p:spPr>
        <p:txBody>
          <a:bodyPr wrap="square" rtlCol="0">
            <a:spAutoFit/>
          </a:bodyPr>
          <a:lstStyle/>
          <a:p>
            <a:pPr algn="ctr"/>
            <a:r>
              <a:rPr lang="en-US" sz="4400" b="1" dirty="0" smtClean="0">
                <a:solidFill>
                  <a:srgbClr val="00B050"/>
                </a:solidFill>
                <a:sym typeface="Wingdings" panose="05000000000000000000" pitchFamily="2" charset="2"/>
              </a:rPr>
              <a:t></a:t>
            </a:r>
            <a:endParaRPr lang="en-US" sz="3200" b="1" dirty="0">
              <a:solidFill>
                <a:srgbClr val="00B050"/>
              </a:solidFill>
            </a:endParaRPr>
          </a:p>
        </p:txBody>
      </p:sp>
      <p:sp>
        <p:nvSpPr>
          <p:cNvPr id="26" name="TextBox 25"/>
          <p:cNvSpPr txBox="1"/>
          <p:nvPr/>
        </p:nvSpPr>
        <p:spPr>
          <a:xfrm>
            <a:off x="4182406" y="4099482"/>
            <a:ext cx="649913" cy="769441"/>
          </a:xfrm>
          <a:prstGeom prst="rect">
            <a:avLst/>
          </a:prstGeom>
          <a:noFill/>
        </p:spPr>
        <p:txBody>
          <a:bodyPr wrap="square" rtlCol="0">
            <a:spAutoFit/>
          </a:bodyPr>
          <a:lstStyle/>
          <a:p>
            <a:pPr algn="ctr"/>
            <a:r>
              <a:rPr lang="en-US" sz="4400" b="1" dirty="0" smtClean="0">
                <a:solidFill>
                  <a:srgbClr val="00B050"/>
                </a:solidFill>
                <a:sym typeface="Wingdings" panose="05000000000000000000" pitchFamily="2" charset="2"/>
              </a:rPr>
              <a:t></a:t>
            </a:r>
            <a:endParaRPr lang="en-US" sz="3200" b="1" dirty="0">
              <a:solidFill>
                <a:srgbClr val="00B050"/>
              </a:solidFill>
            </a:endParaRPr>
          </a:p>
        </p:txBody>
      </p:sp>
      <p:sp>
        <p:nvSpPr>
          <p:cNvPr id="27" name="TextBox 26"/>
          <p:cNvSpPr txBox="1"/>
          <p:nvPr/>
        </p:nvSpPr>
        <p:spPr>
          <a:xfrm>
            <a:off x="9559334" y="4127500"/>
            <a:ext cx="649913" cy="769441"/>
          </a:xfrm>
          <a:prstGeom prst="rect">
            <a:avLst/>
          </a:prstGeom>
          <a:noFill/>
        </p:spPr>
        <p:txBody>
          <a:bodyPr wrap="square" rtlCol="0">
            <a:spAutoFit/>
          </a:bodyPr>
          <a:lstStyle/>
          <a:p>
            <a:pPr algn="ctr"/>
            <a:r>
              <a:rPr lang="en-US" sz="4400" b="1" dirty="0" smtClean="0">
                <a:solidFill>
                  <a:srgbClr val="00B050"/>
                </a:solidFill>
                <a:sym typeface="Wingdings" panose="05000000000000000000" pitchFamily="2" charset="2"/>
              </a:rPr>
              <a:t></a:t>
            </a:r>
            <a:endParaRPr lang="en-US" sz="3200" b="1" dirty="0">
              <a:solidFill>
                <a:srgbClr val="00B050"/>
              </a:solidFill>
            </a:endParaRPr>
          </a:p>
        </p:txBody>
      </p:sp>
      <p:sp>
        <p:nvSpPr>
          <p:cNvPr id="28" name="TextBox 27"/>
          <p:cNvSpPr txBox="1"/>
          <p:nvPr/>
        </p:nvSpPr>
        <p:spPr>
          <a:xfrm>
            <a:off x="7892516" y="2047590"/>
            <a:ext cx="649913" cy="769441"/>
          </a:xfrm>
          <a:prstGeom prst="rect">
            <a:avLst/>
          </a:prstGeom>
          <a:noFill/>
        </p:spPr>
        <p:txBody>
          <a:bodyPr wrap="square" rtlCol="0">
            <a:spAutoFit/>
          </a:bodyPr>
          <a:lstStyle/>
          <a:p>
            <a:pPr algn="ctr"/>
            <a:r>
              <a:rPr lang="en-US" sz="4400" b="1" dirty="0" smtClean="0">
                <a:solidFill>
                  <a:srgbClr val="00B050"/>
                </a:solidFill>
                <a:sym typeface="Wingdings" panose="05000000000000000000" pitchFamily="2" charset="2"/>
              </a:rPr>
              <a:t></a:t>
            </a:r>
            <a:endParaRPr lang="en-US" sz="3200" b="1" dirty="0">
              <a:solidFill>
                <a:srgbClr val="00B050"/>
              </a:solidFill>
            </a:endParaRPr>
          </a:p>
        </p:txBody>
      </p:sp>
    </p:spTree>
    <p:extLst>
      <p:ext uri="{BB962C8B-B14F-4D97-AF65-F5344CB8AC3E}">
        <p14:creationId xmlns:p14="http://schemas.microsoft.com/office/powerpoint/2010/main" val="29762469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64" y="311872"/>
            <a:ext cx="8229600" cy="715962"/>
          </a:xfrm>
        </p:spPr>
        <p:txBody>
          <a:bodyPr/>
          <a:lstStyle/>
          <a:p>
            <a:r>
              <a:rPr lang="en-US" sz="3200" dirty="0"/>
              <a:t>Project SOAR Impact to Procure-to-Pay</a:t>
            </a:r>
          </a:p>
        </p:txBody>
      </p:sp>
      <p:pic>
        <p:nvPicPr>
          <p:cNvPr id="5" name="Picture 4"/>
          <p:cNvPicPr>
            <a:picLocks noChangeAspect="1"/>
          </p:cNvPicPr>
          <p:nvPr/>
        </p:nvPicPr>
        <p:blipFill>
          <a:blip r:embed="rId3"/>
          <a:stretch>
            <a:fillRect/>
          </a:stretch>
        </p:blipFill>
        <p:spPr>
          <a:xfrm>
            <a:off x="1808159" y="1110916"/>
            <a:ext cx="8944649" cy="3369681"/>
          </a:xfrm>
          <a:prstGeom prst="rect">
            <a:avLst/>
          </a:prstGeom>
        </p:spPr>
      </p:pic>
      <p:grpSp>
        <p:nvGrpSpPr>
          <p:cNvPr id="6" name="Group 5"/>
          <p:cNvGrpSpPr/>
          <p:nvPr/>
        </p:nvGrpSpPr>
        <p:grpSpPr>
          <a:xfrm>
            <a:off x="2953607" y="4578938"/>
            <a:ext cx="6848707" cy="922269"/>
            <a:chOff x="1066800" y="4123021"/>
            <a:chExt cx="7601415" cy="1061307"/>
          </a:xfrm>
        </p:grpSpPr>
        <p:pic>
          <p:nvPicPr>
            <p:cNvPr id="7" name="Picture 6"/>
            <p:cNvPicPr>
              <a:picLocks noChangeAspect="1"/>
            </p:cNvPicPr>
            <p:nvPr/>
          </p:nvPicPr>
          <p:blipFill>
            <a:blip r:embed="rId4"/>
            <a:stretch>
              <a:fillRect/>
            </a:stretch>
          </p:blipFill>
          <p:spPr>
            <a:xfrm>
              <a:off x="3562681" y="4123021"/>
              <a:ext cx="5105534" cy="1061307"/>
            </a:xfrm>
            <a:prstGeom prst="rect">
              <a:avLst/>
            </a:prstGeom>
          </p:spPr>
        </p:pic>
        <p:pic>
          <p:nvPicPr>
            <p:cNvPr id="8" name="Picture 7"/>
            <p:cNvPicPr>
              <a:picLocks noChangeAspect="1"/>
            </p:cNvPicPr>
            <p:nvPr/>
          </p:nvPicPr>
          <p:blipFill>
            <a:blip r:embed="rId5"/>
            <a:stretch>
              <a:fillRect/>
            </a:stretch>
          </p:blipFill>
          <p:spPr>
            <a:xfrm>
              <a:off x="1066800" y="4155983"/>
              <a:ext cx="2561349" cy="984434"/>
            </a:xfrm>
            <a:prstGeom prst="rect">
              <a:avLst/>
            </a:prstGeom>
          </p:spPr>
        </p:pic>
      </p:grpSp>
    </p:spTree>
    <p:extLst>
      <p:ext uri="{BB962C8B-B14F-4D97-AF65-F5344CB8AC3E}">
        <p14:creationId xmlns:p14="http://schemas.microsoft.com/office/powerpoint/2010/main" val="34249803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8E376C17-02CD-47F7-84D0-EC7C5B0DAEE1}" type="slidenum">
              <a:rPr lang="en-US" smtClean="0">
                <a:solidFill>
                  <a:srgbClr val="D6D6D0"/>
                </a:solidFill>
              </a:rPr>
              <a:pPr>
                <a:defRPr/>
              </a:pPr>
              <a:t>132</a:t>
            </a:fld>
            <a:endParaRPr lang="en-US" dirty="0">
              <a:solidFill>
                <a:srgbClr val="D6D6D0"/>
              </a:solidFill>
            </a:endParaRPr>
          </a:p>
        </p:txBody>
      </p:sp>
      <p:pic>
        <p:nvPicPr>
          <p:cNvPr id="5" name="Picture 4"/>
          <p:cNvPicPr>
            <a:picLocks noChangeAspect="1"/>
          </p:cNvPicPr>
          <p:nvPr/>
        </p:nvPicPr>
        <p:blipFill rotWithShape="1">
          <a:blip r:embed="rId3"/>
          <a:srcRect t="14687"/>
          <a:stretch/>
        </p:blipFill>
        <p:spPr>
          <a:xfrm>
            <a:off x="445378" y="1078172"/>
            <a:ext cx="11140224" cy="4608605"/>
          </a:xfrm>
          <a:prstGeom prst="rect">
            <a:avLst/>
          </a:prstGeom>
        </p:spPr>
      </p:pic>
      <p:sp>
        <p:nvSpPr>
          <p:cNvPr id="7" name="Title 1"/>
          <p:cNvSpPr txBox="1">
            <a:spLocks/>
          </p:cNvSpPr>
          <p:nvPr/>
        </p:nvSpPr>
        <p:spPr>
          <a:xfrm>
            <a:off x="249757" y="27294"/>
            <a:ext cx="10731537" cy="1186134"/>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200" dirty="0" smtClean="0"/>
              <a:t>Project SOAR Primary Benefits</a:t>
            </a:r>
            <a:endParaRPr lang="en-US" sz="3200" dirty="0"/>
          </a:p>
        </p:txBody>
      </p:sp>
    </p:spTree>
    <p:extLst>
      <p:ext uri="{BB962C8B-B14F-4D97-AF65-F5344CB8AC3E}">
        <p14:creationId xmlns:p14="http://schemas.microsoft.com/office/powerpoint/2010/main" val="184122578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800" y="1114698"/>
            <a:ext cx="11271387" cy="4303293"/>
          </a:xfrm>
          <a:prstGeom prst="rect">
            <a:avLst/>
          </a:prstGeom>
        </p:spPr>
        <p:txBody>
          <a:bodyPr vert="horz" lIns="91440" tIns="91440" rIns="91440" bIns="274320" rtlCol="0">
            <a:noAutofit/>
          </a:bodyPr>
          <a:lstStyle>
            <a:lvl1pPr marL="0" indent="0" algn="ctr" defTabSz="914400" rtl="0" eaLnBrk="1" latinLnBrk="0" hangingPunct="1">
              <a:lnSpc>
                <a:spcPct val="100000"/>
              </a:lnSpc>
              <a:spcBef>
                <a:spcPts val="1200"/>
              </a:spcBef>
              <a:buClr>
                <a:srgbClr val="800000"/>
              </a:buClr>
              <a:buFont typeface="Arial" panose="020B0604020202020204" pitchFamily="34" charset="0"/>
              <a:buNone/>
              <a:tabLst/>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300"/>
              </a:spcBef>
              <a:buClr>
                <a:srgbClr val="800000"/>
              </a:buClr>
              <a:buSzPct val="100000"/>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800000"/>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rotWithShape="1">
          <a:blip r:embed="rId3"/>
          <a:srcRect l="-1" r="67993" b="3881"/>
          <a:stretch/>
        </p:blipFill>
        <p:spPr>
          <a:xfrm>
            <a:off x="87065" y="1195788"/>
            <a:ext cx="3292722" cy="1363865"/>
          </a:xfrm>
          <a:prstGeom prst="rect">
            <a:avLst/>
          </a:prstGeom>
        </p:spPr>
      </p:pic>
      <p:sp>
        <p:nvSpPr>
          <p:cNvPr id="10" name="TextBox 9"/>
          <p:cNvSpPr txBox="1"/>
          <p:nvPr/>
        </p:nvSpPr>
        <p:spPr>
          <a:xfrm>
            <a:off x="3162051" y="1324563"/>
            <a:ext cx="9002151" cy="4093428"/>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2000" dirty="0" smtClean="0"/>
              <a:t>One ERP System for end users and suppliers</a:t>
            </a:r>
          </a:p>
          <a:p>
            <a:pPr marL="285750" indent="-285750">
              <a:buClr>
                <a:schemeClr val="accent1"/>
              </a:buClr>
              <a:buFont typeface="Arial" panose="020B0604020202020204" pitchFamily="34" charset="0"/>
              <a:buChar char="•"/>
            </a:pPr>
            <a:r>
              <a:rPr lang="en-US" sz="2000" dirty="0" smtClean="0"/>
              <a:t>Consolidated Supplier Records, Item Catalog, and Location Management</a:t>
            </a:r>
          </a:p>
          <a:p>
            <a:pPr marL="285750" indent="-285750">
              <a:buClr>
                <a:schemeClr val="accent1"/>
              </a:buClr>
              <a:buFont typeface="Arial" panose="020B0604020202020204" pitchFamily="34" charset="0"/>
              <a:buChar char="•"/>
            </a:pPr>
            <a:r>
              <a:rPr lang="en-US" sz="2000" dirty="0" smtClean="0"/>
              <a:t>One GHX EDI profile</a:t>
            </a:r>
          </a:p>
          <a:p>
            <a:pPr>
              <a:buClr>
                <a:schemeClr val="accent1"/>
              </a:buClr>
            </a:pPr>
            <a:endParaRPr lang="en-US" sz="2000" dirty="0" smtClean="0"/>
          </a:p>
          <a:p>
            <a:pPr>
              <a:buClr>
                <a:schemeClr val="accent1"/>
              </a:buClr>
            </a:pPr>
            <a:endParaRPr lang="en-US" sz="2000" dirty="0" smtClean="0"/>
          </a:p>
          <a:p>
            <a:pPr marL="285750" indent="-285750">
              <a:buClr>
                <a:schemeClr val="accent1"/>
              </a:buClr>
              <a:buFont typeface="Arial" panose="020B0604020202020204" pitchFamily="34" charset="0"/>
              <a:buChar char="•"/>
            </a:pPr>
            <a:r>
              <a:rPr lang="en-US" sz="2000" dirty="0" smtClean="0"/>
              <a:t>Bill-Only / Bill-and-Replace Order Communication</a:t>
            </a:r>
          </a:p>
          <a:p>
            <a:pPr marL="285750" indent="-285750">
              <a:buClr>
                <a:schemeClr val="accent1"/>
              </a:buClr>
              <a:buFont typeface="Arial" panose="020B0604020202020204" pitchFamily="34" charset="0"/>
              <a:buChar char="•"/>
            </a:pPr>
            <a:r>
              <a:rPr lang="en-US" sz="2000" dirty="0" smtClean="0"/>
              <a:t>Supplier Portal Access for onboarding</a:t>
            </a:r>
          </a:p>
          <a:p>
            <a:pPr marL="285750" indent="-285750">
              <a:buClr>
                <a:schemeClr val="accent1"/>
              </a:buClr>
              <a:buFont typeface="Arial" panose="020B0604020202020204" pitchFamily="34" charset="0"/>
              <a:buChar char="•"/>
            </a:pPr>
            <a:r>
              <a:rPr lang="en-US" sz="2000" dirty="0" smtClean="0"/>
              <a:t>Contract – ERP Price Alignment</a:t>
            </a:r>
            <a:endParaRPr lang="en-US" sz="2000" dirty="0"/>
          </a:p>
          <a:p>
            <a:pPr>
              <a:buClr>
                <a:schemeClr val="accent1"/>
              </a:buClr>
            </a:pPr>
            <a:endParaRPr lang="en-US" sz="2000" dirty="0" smtClean="0"/>
          </a:p>
          <a:p>
            <a:pPr>
              <a:buClr>
                <a:schemeClr val="accent1"/>
              </a:buClr>
            </a:pPr>
            <a:endParaRPr lang="en-US" sz="2000" dirty="0" smtClean="0"/>
          </a:p>
          <a:p>
            <a:pPr>
              <a:buClr>
                <a:schemeClr val="accent1"/>
              </a:buClr>
            </a:pPr>
            <a:endParaRPr lang="en-US" sz="2000" dirty="0"/>
          </a:p>
          <a:p>
            <a:pPr marL="285750" indent="-285750">
              <a:buClr>
                <a:schemeClr val="accent1"/>
              </a:buClr>
              <a:buFont typeface="Arial" panose="020B0604020202020204" pitchFamily="34" charset="0"/>
              <a:buChar char="•"/>
            </a:pPr>
            <a:r>
              <a:rPr lang="en-US" sz="2000" dirty="0" smtClean="0"/>
              <a:t>Standard Procure-to-Pay workflow for the health system, including PHA, Care Network, Ingalls</a:t>
            </a:r>
          </a:p>
        </p:txBody>
      </p:sp>
      <p:pic>
        <p:nvPicPr>
          <p:cNvPr id="12" name="Picture 11"/>
          <p:cNvPicPr>
            <a:picLocks noChangeAspect="1"/>
          </p:cNvPicPr>
          <p:nvPr/>
        </p:nvPicPr>
        <p:blipFill rotWithShape="1">
          <a:blip r:embed="rId3"/>
          <a:srcRect l="35226" r="36529" b="-1872"/>
          <a:stretch/>
        </p:blipFill>
        <p:spPr>
          <a:xfrm>
            <a:off x="165430" y="2816044"/>
            <a:ext cx="2905636" cy="1348907"/>
          </a:xfrm>
          <a:prstGeom prst="rect">
            <a:avLst/>
          </a:prstGeom>
        </p:spPr>
      </p:pic>
      <p:pic>
        <p:nvPicPr>
          <p:cNvPr id="13" name="Picture 12"/>
          <p:cNvPicPr>
            <a:picLocks noChangeAspect="1"/>
          </p:cNvPicPr>
          <p:nvPr/>
        </p:nvPicPr>
        <p:blipFill rotWithShape="1">
          <a:blip r:embed="rId3"/>
          <a:srcRect l="67721" t="-1" r="2405" b="2893"/>
          <a:stretch/>
        </p:blipFill>
        <p:spPr>
          <a:xfrm>
            <a:off x="88900" y="4495235"/>
            <a:ext cx="3073151" cy="1285809"/>
          </a:xfrm>
          <a:prstGeom prst="rect">
            <a:avLst/>
          </a:prstGeom>
        </p:spPr>
      </p:pic>
      <p:sp>
        <p:nvSpPr>
          <p:cNvPr id="7" name="Title 1"/>
          <p:cNvSpPr>
            <a:spLocks noGrp="1"/>
          </p:cNvSpPr>
          <p:nvPr>
            <p:ph type="ctrTitle"/>
          </p:nvPr>
        </p:nvSpPr>
        <p:spPr>
          <a:xfrm>
            <a:off x="122830" y="138429"/>
            <a:ext cx="10731537" cy="976269"/>
          </a:xfrm>
        </p:spPr>
        <p:txBody>
          <a:bodyPr/>
          <a:lstStyle/>
          <a:p>
            <a:pPr algn="l"/>
            <a:r>
              <a:rPr lang="en-US" sz="3200" dirty="0"/>
              <a:t>Supply C</a:t>
            </a:r>
            <a:r>
              <a:rPr lang="en-US" sz="3200" dirty="0" smtClean="0"/>
              <a:t>hain Systems </a:t>
            </a:r>
            <a:r>
              <a:rPr lang="en-US" sz="3200" dirty="0"/>
              <a:t>and </a:t>
            </a:r>
            <a:r>
              <a:rPr lang="en-US" sz="3200" dirty="0" smtClean="0"/>
              <a:t>Data </a:t>
            </a:r>
            <a:r>
              <a:rPr lang="en-US" sz="3200" dirty="0"/>
              <a:t>T</a:t>
            </a:r>
            <a:r>
              <a:rPr lang="en-US" sz="3200" dirty="0" smtClean="0"/>
              <a:t>ransformation </a:t>
            </a:r>
            <a:endParaRPr lang="en-US" sz="3200" dirty="0"/>
          </a:p>
        </p:txBody>
      </p:sp>
    </p:spTree>
    <p:extLst>
      <p:ext uri="{BB962C8B-B14F-4D97-AF65-F5344CB8AC3E}">
        <p14:creationId xmlns:p14="http://schemas.microsoft.com/office/powerpoint/2010/main" val="27784586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274637"/>
            <a:ext cx="10908632" cy="1143000"/>
          </a:xfrm>
        </p:spPr>
        <p:txBody>
          <a:bodyPr/>
          <a:lstStyle/>
          <a:p>
            <a:r>
              <a:rPr lang="en-US" sz="3200" dirty="0" smtClean="0"/>
              <a:t>FY24-25 </a:t>
            </a:r>
            <a:r>
              <a:rPr lang="en-US" sz="3200" dirty="0"/>
              <a:t>Supply Chain </a:t>
            </a:r>
            <a:r>
              <a:rPr lang="en-US" sz="3200" dirty="0" smtClean="0"/>
              <a:t>System </a:t>
            </a:r>
            <a:r>
              <a:rPr lang="en-US" sz="3200" dirty="0"/>
              <a:t>Priorities</a:t>
            </a:r>
            <a:endParaRPr lang="en-US" sz="3200" dirty="0">
              <a:solidFill>
                <a:srgbClr val="FF0000"/>
              </a:solidFill>
            </a:endParaRPr>
          </a:p>
        </p:txBody>
      </p:sp>
      <p:sp>
        <p:nvSpPr>
          <p:cNvPr id="6" name="Right Arrow 5"/>
          <p:cNvSpPr/>
          <p:nvPr/>
        </p:nvSpPr>
        <p:spPr>
          <a:xfrm>
            <a:off x="1600200" y="3072734"/>
            <a:ext cx="8991600" cy="754096"/>
          </a:xfrm>
          <a:prstGeom prst="rightArrow">
            <a:avLst/>
          </a:prstGeom>
          <a:solidFill>
            <a:srgbClr val="800000"/>
          </a:solidFill>
          <a:ln w="19050">
            <a:solidFill>
              <a:srgbClr val="D8E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2"/>
                </a:solidFill>
              </a:rPr>
              <a:t>FY24 </a:t>
            </a:r>
            <a:r>
              <a:rPr lang="en-US" b="1" dirty="0">
                <a:solidFill>
                  <a:schemeClr val="bg2"/>
                </a:solidFill>
              </a:rPr>
              <a:t>– </a:t>
            </a:r>
            <a:r>
              <a:rPr lang="en-US" b="1" dirty="0" smtClean="0">
                <a:solidFill>
                  <a:schemeClr val="bg2"/>
                </a:solidFill>
              </a:rPr>
              <a:t>FY25</a:t>
            </a:r>
            <a:endParaRPr lang="en-US" b="1" dirty="0">
              <a:solidFill>
                <a:schemeClr val="bg2"/>
              </a:solidFill>
            </a:endParaRPr>
          </a:p>
        </p:txBody>
      </p:sp>
      <p:cxnSp>
        <p:nvCxnSpPr>
          <p:cNvPr id="10" name="Straight Connector 9"/>
          <p:cNvCxnSpPr/>
          <p:nvPr/>
        </p:nvCxnSpPr>
        <p:spPr>
          <a:xfrm flipV="1">
            <a:off x="7474164" y="2954301"/>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92795" y="3634542"/>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27020" y="3645843"/>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32086" y="2925573"/>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76429" y="4274510"/>
            <a:ext cx="2101181" cy="722615"/>
          </a:xfrm>
          <a:prstGeom prst="rect">
            <a:avLst/>
          </a:prstGeom>
          <a:noFill/>
        </p:spPr>
        <p:txBody>
          <a:bodyPr wrap="square" rtlCol="0">
            <a:spAutoFit/>
          </a:bodyPr>
          <a:lstStyle/>
          <a:p>
            <a:pPr algn="ctr"/>
            <a:r>
              <a:rPr lang="en-US" sz="2000" b="1" dirty="0"/>
              <a:t>ERP Stabilization</a:t>
            </a:r>
          </a:p>
        </p:txBody>
      </p:sp>
      <p:sp>
        <p:nvSpPr>
          <p:cNvPr id="14" name="TextBox 13"/>
          <p:cNvSpPr txBox="1"/>
          <p:nvPr/>
        </p:nvSpPr>
        <p:spPr>
          <a:xfrm>
            <a:off x="5603794" y="2133444"/>
            <a:ext cx="3740740" cy="707886"/>
          </a:xfrm>
          <a:prstGeom prst="rect">
            <a:avLst/>
          </a:prstGeom>
          <a:noFill/>
        </p:spPr>
        <p:txBody>
          <a:bodyPr wrap="square" rtlCol="0">
            <a:spAutoFit/>
          </a:bodyPr>
          <a:lstStyle/>
          <a:p>
            <a:pPr algn="ctr"/>
            <a:r>
              <a:rPr lang="en-US" sz="2000" b="1" dirty="0"/>
              <a:t>EPIC Supply Documentation Improvement </a:t>
            </a:r>
          </a:p>
        </p:txBody>
      </p:sp>
      <p:sp>
        <p:nvSpPr>
          <p:cNvPr id="15" name="TextBox 14"/>
          <p:cNvSpPr txBox="1"/>
          <p:nvPr/>
        </p:nvSpPr>
        <p:spPr>
          <a:xfrm>
            <a:off x="2946038" y="2209815"/>
            <a:ext cx="1772096" cy="400110"/>
          </a:xfrm>
          <a:prstGeom prst="rect">
            <a:avLst/>
          </a:prstGeom>
          <a:noFill/>
        </p:spPr>
        <p:txBody>
          <a:bodyPr wrap="square" rtlCol="0">
            <a:spAutoFit/>
          </a:bodyPr>
          <a:lstStyle/>
          <a:p>
            <a:pPr algn="ctr"/>
            <a:r>
              <a:rPr lang="en-US" sz="2000" b="1" dirty="0"/>
              <a:t>NWI Go Live</a:t>
            </a:r>
          </a:p>
        </p:txBody>
      </p:sp>
      <p:sp>
        <p:nvSpPr>
          <p:cNvPr id="16" name="TextBox 15"/>
          <p:cNvSpPr txBox="1"/>
          <p:nvPr/>
        </p:nvSpPr>
        <p:spPr>
          <a:xfrm>
            <a:off x="7531268" y="4074072"/>
            <a:ext cx="2123053" cy="1015663"/>
          </a:xfrm>
          <a:prstGeom prst="rect">
            <a:avLst/>
          </a:prstGeom>
          <a:noFill/>
        </p:spPr>
        <p:txBody>
          <a:bodyPr wrap="square" rtlCol="0">
            <a:spAutoFit/>
          </a:bodyPr>
          <a:lstStyle/>
          <a:p>
            <a:pPr algn="ctr"/>
            <a:r>
              <a:rPr lang="en-US" sz="2000" b="1" dirty="0" smtClean="0"/>
              <a:t>AI / Automation </a:t>
            </a:r>
            <a:r>
              <a:rPr lang="en-US" sz="2000" b="1" dirty="0"/>
              <a:t>for SCM Processes</a:t>
            </a:r>
          </a:p>
        </p:txBody>
      </p:sp>
      <p:cxnSp>
        <p:nvCxnSpPr>
          <p:cNvPr id="3" name="Straight Connector 2">
            <a:extLst>
              <a:ext uri="{FF2B5EF4-FFF2-40B4-BE49-F238E27FC236}">
                <a16:creationId xmlns:a16="http://schemas.microsoft.com/office/drawing/2014/main" id="{DADFAD99-A8BA-42F6-F02B-A1D5889AD746}"/>
              </a:ext>
            </a:extLst>
          </p:cNvPr>
          <p:cNvCxnSpPr/>
          <p:nvPr/>
        </p:nvCxnSpPr>
        <p:spPr>
          <a:xfrm flipV="1">
            <a:off x="5595829" y="3645843"/>
            <a:ext cx="0" cy="385554"/>
          </a:xfrm>
          <a:prstGeom prst="line">
            <a:avLst/>
          </a:prstGeom>
          <a:ln>
            <a:solidFill>
              <a:srgbClr val="8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D49BB78-97E6-D104-9E96-B9A97A4045A2}"/>
              </a:ext>
            </a:extLst>
          </p:cNvPr>
          <p:cNvSpPr txBox="1"/>
          <p:nvPr/>
        </p:nvSpPr>
        <p:spPr>
          <a:xfrm>
            <a:off x="4471532" y="4074071"/>
            <a:ext cx="2248594" cy="1015663"/>
          </a:xfrm>
          <a:prstGeom prst="rect">
            <a:avLst/>
          </a:prstGeom>
          <a:noFill/>
        </p:spPr>
        <p:txBody>
          <a:bodyPr wrap="square" rtlCol="0">
            <a:spAutoFit/>
          </a:bodyPr>
          <a:lstStyle/>
          <a:p>
            <a:pPr algn="ctr"/>
            <a:r>
              <a:rPr lang="en-US" sz="2000" b="1" dirty="0"/>
              <a:t>Investing in Supply</a:t>
            </a:r>
          </a:p>
          <a:p>
            <a:pPr algn="ctr"/>
            <a:r>
              <a:rPr lang="en-US" sz="2000" b="1" dirty="0"/>
              <a:t>Chain Resilience </a:t>
            </a:r>
          </a:p>
        </p:txBody>
      </p:sp>
    </p:spTree>
    <p:extLst>
      <p:ext uri="{BB962C8B-B14F-4D97-AF65-F5344CB8AC3E}">
        <p14:creationId xmlns:p14="http://schemas.microsoft.com/office/powerpoint/2010/main" val="4797932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Elbow Connector 38"/>
          <p:cNvCxnSpPr/>
          <p:nvPr/>
        </p:nvCxnSpPr>
        <p:spPr>
          <a:xfrm rot="16200000" flipV="1">
            <a:off x="1078413" y="4654186"/>
            <a:ext cx="2192580" cy="53089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2460927" y="2862969"/>
            <a:ext cx="2915" cy="549661"/>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05D1D20-653B-9645-A059-F168F81DD66E}"/>
              </a:ext>
            </a:extLst>
          </p:cNvPr>
          <p:cNvSpPr/>
          <p:nvPr/>
        </p:nvSpPr>
        <p:spPr>
          <a:xfrm>
            <a:off x="813883" y="318245"/>
            <a:ext cx="851105" cy="842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6" name="Line">
            <a:extLst>
              <a:ext uri="{FF2B5EF4-FFF2-40B4-BE49-F238E27FC236}">
                <a16:creationId xmlns:a16="http://schemas.microsoft.com/office/drawing/2014/main" id="{583E4298-E863-FE4F-B4FD-B9C32D79A1DE}"/>
              </a:ext>
            </a:extLst>
          </p:cNvPr>
          <p:cNvSpPr/>
          <p:nvPr/>
        </p:nvSpPr>
        <p:spPr>
          <a:xfrm flipH="1">
            <a:off x="8810796" y="681182"/>
            <a:ext cx="29655"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99" name="Text Placeholder">
            <a:extLst>
              <a:ext uri="{FF2B5EF4-FFF2-40B4-BE49-F238E27FC236}">
                <a16:creationId xmlns:a16="http://schemas.microsoft.com/office/drawing/2014/main" id="{A071125D-7F90-C945-B64D-FE9A763D66D9}"/>
              </a:ext>
            </a:extLst>
          </p:cNvPr>
          <p:cNvSpPr txBox="1"/>
          <p:nvPr/>
        </p:nvSpPr>
        <p:spPr>
          <a:xfrm>
            <a:off x="294350" y="1297348"/>
            <a:ext cx="1874587" cy="6052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Anurag (AJ) Jaiswal</a:t>
            </a:r>
          </a:p>
          <a:p>
            <a:pPr algn="ctr"/>
            <a:r>
              <a:rPr lang="en-US"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Executive Director, Supply Chain Systems &amp; Analytics</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5" name="Oval 74">
            <a:extLst>
              <a:ext uri="{FF2B5EF4-FFF2-40B4-BE49-F238E27FC236}">
                <a16:creationId xmlns:a16="http://schemas.microsoft.com/office/drawing/2014/main" id="{CE36A77D-8D44-A74E-AE13-2CFABB4A9A00}"/>
              </a:ext>
            </a:extLst>
          </p:cNvPr>
          <p:cNvSpPr/>
          <p:nvPr/>
        </p:nvSpPr>
        <p:spPr>
          <a:xfrm>
            <a:off x="4181862" y="1325059"/>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4" name="Elbow Connector 3"/>
          <p:cNvCxnSpPr>
            <a:stCxn id="6" idx="6"/>
            <a:endCxn id="75" idx="0"/>
          </p:cNvCxnSpPr>
          <p:nvPr/>
        </p:nvCxnSpPr>
        <p:spPr>
          <a:xfrm>
            <a:off x="1664988" y="739633"/>
            <a:ext cx="2942427" cy="58542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8" name="Text Placeholder">
            <a:extLst>
              <a:ext uri="{FF2B5EF4-FFF2-40B4-BE49-F238E27FC236}">
                <a16:creationId xmlns:a16="http://schemas.microsoft.com/office/drawing/2014/main" id="{A071125D-7F90-C945-B64D-FE9A763D66D9}"/>
              </a:ext>
            </a:extLst>
          </p:cNvPr>
          <p:cNvSpPr txBox="1"/>
          <p:nvPr/>
        </p:nvSpPr>
        <p:spPr>
          <a:xfrm>
            <a:off x="5032967" y="1769712"/>
            <a:ext cx="1959864"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Nancy Olmos</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Assistant Director, Purchasing</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118" name="Elbow Connector 117"/>
          <p:cNvCxnSpPr/>
          <p:nvPr/>
        </p:nvCxnSpPr>
        <p:spPr>
          <a:xfrm rot="5400000" flipH="1" flipV="1">
            <a:off x="3216823" y="984993"/>
            <a:ext cx="283525" cy="177837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19" name="Elbow Connector 118"/>
          <p:cNvCxnSpPr>
            <a:endCxn id="75" idx="6"/>
          </p:cNvCxnSpPr>
          <p:nvPr/>
        </p:nvCxnSpPr>
        <p:spPr>
          <a:xfrm rot="10800000">
            <a:off x="5032968" y="1746448"/>
            <a:ext cx="2589281" cy="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CE36A77D-8D44-A74E-AE13-2CFABB4A9A00}"/>
              </a:ext>
            </a:extLst>
          </p:cNvPr>
          <p:cNvSpPr/>
          <p:nvPr/>
        </p:nvSpPr>
        <p:spPr>
          <a:xfrm>
            <a:off x="2195560" y="2120369"/>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6" name="Oval 125">
            <a:extLst>
              <a:ext uri="{FF2B5EF4-FFF2-40B4-BE49-F238E27FC236}">
                <a16:creationId xmlns:a16="http://schemas.microsoft.com/office/drawing/2014/main" id="{CE36A77D-8D44-A74E-AE13-2CFABB4A9A00}"/>
              </a:ext>
            </a:extLst>
          </p:cNvPr>
          <p:cNvSpPr/>
          <p:nvPr/>
        </p:nvSpPr>
        <p:spPr>
          <a:xfrm>
            <a:off x="2127917" y="4492792"/>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7" name="Oval 126">
            <a:extLst>
              <a:ext uri="{FF2B5EF4-FFF2-40B4-BE49-F238E27FC236}">
                <a16:creationId xmlns:a16="http://schemas.microsoft.com/office/drawing/2014/main" id="{CE36A77D-8D44-A74E-AE13-2CFABB4A9A00}"/>
              </a:ext>
            </a:extLst>
          </p:cNvPr>
          <p:cNvSpPr/>
          <p:nvPr/>
        </p:nvSpPr>
        <p:spPr>
          <a:xfrm>
            <a:off x="2154969" y="3357749"/>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153" name="Elbow Connector 152"/>
          <p:cNvCxnSpPr/>
          <p:nvPr/>
        </p:nvCxnSpPr>
        <p:spPr>
          <a:xfrm rot="10800000" flipH="1">
            <a:off x="2154968" y="1857399"/>
            <a:ext cx="312193" cy="1942294"/>
          </a:xfrm>
          <a:prstGeom prst="bentConnector4">
            <a:avLst>
              <a:gd name="adj1" fmla="val -73224"/>
              <a:gd name="adj2" fmla="val 60848"/>
            </a:avLst>
          </a:prstGeom>
        </p:spPr>
        <p:style>
          <a:lnRef idx="1">
            <a:schemeClr val="accent1"/>
          </a:lnRef>
          <a:fillRef idx="0">
            <a:schemeClr val="accent1"/>
          </a:fillRef>
          <a:effectRef idx="0">
            <a:schemeClr val="accent1"/>
          </a:effectRef>
          <a:fontRef idx="minor">
            <a:schemeClr val="tx1"/>
          </a:fontRef>
        </p:style>
      </p:cxnSp>
      <p:sp>
        <p:nvSpPr>
          <p:cNvPr id="29" name="Title 1"/>
          <p:cNvSpPr txBox="1">
            <a:spLocks/>
          </p:cNvSpPr>
          <p:nvPr/>
        </p:nvSpPr>
        <p:spPr>
          <a:xfrm>
            <a:off x="3962400" y="152231"/>
            <a:ext cx="8229600" cy="715962"/>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sz="3200" dirty="0" smtClean="0"/>
              <a:t>Supply Chain Purchasing Team</a:t>
            </a:r>
            <a:endParaRPr lang="en-US" sz="3200" dirty="0"/>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1" t="5322" r="1062" b="19714"/>
          <a:stretch/>
        </p:blipFill>
        <p:spPr>
          <a:xfrm>
            <a:off x="683554" y="252448"/>
            <a:ext cx="1018884" cy="986563"/>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sp>
        <p:nvSpPr>
          <p:cNvPr id="52" name="Text Placeholder">
            <a:extLst>
              <a:ext uri="{FF2B5EF4-FFF2-40B4-BE49-F238E27FC236}">
                <a16:creationId xmlns:a16="http://schemas.microsoft.com/office/drawing/2014/main" id="{A071125D-7F90-C945-B64D-FE9A763D66D9}"/>
              </a:ext>
            </a:extLst>
          </p:cNvPr>
          <p:cNvSpPr txBox="1"/>
          <p:nvPr/>
        </p:nvSpPr>
        <p:spPr>
          <a:xfrm>
            <a:off x="14715" y="2376571"/>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Mike Lively</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Supervisor, Purchasing</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3" name="Text Placeholder">
            <a:extLst>
              <a:ext uri="{FF2B5EF4-FFF2-40B4-BE49-F238E27FC236}">
                <a16:creationId xmlns:a16="http://schemas.microsoft.com/office/drawing/2014/main" id="{A071125D-7F90-C945-B64D-FE9A763D66D9}"/>
              </a:ext>
            </a:extLst>
          </p:cNvPr>
          <p:cNvSpPr txBox="1"/>
          <p:nvPr/>
        </p:nvSpPr>
        <p:spPr>
          <a:xfrm>
            <a:off x="18959" y="3609863"/>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Alberto Rocha</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Supply Chain Analyst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2" name="Oval 71">
            <a:extLst>
              <a:ext uri="{FF2B5EF4-FFF2-40B4-BE49-F238E27FC236}">
                <a16:creationId xmlns:a16="http://schemas.microsoft.com/office/drawing/2014/main" id="{CE36A77D-8D44-A74E-AE13-2CFABB4A9A00}"/>
              </a:ext>
            </a:extLst>
          </p:cNvPr>
          <p:cNvSpPr/>
          <p:nvPr/>
        </p:nvSpPr>
        <p:spPr>
          <a:xfrm>
            <a:off x="6102317" y="2963144"/>
            <a:ext cx="832123"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3" name="Oval 72">
            <a:extLst>
              <a:ext uri="{FF2B5EF4-FFF2-40B4-BE49-F238E27FC236}">
                <a16:creationId xmlns:a16="http://schemas.microsoft.com/office/drawing/2014/main" id="{CE36A77D-8D44-A74E-AE13-2CFABB4A9A00}"/>
              </a:ext>
            </a:extLst>
          </p:cNvPr>
          <p:cNvSpPr/>
          <p:nvPr/>
        </p:nvSpPr>
        <p:spPr>
          <a:xfrm>
            <a:off x="8446783" y="4461967"/>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 name="Oval 73">
            <a:extLst>
              <a:ext uri="{FF2B5EF4-FFF2-40B4-BE49-F238E27FC236}">
                <a16:creationId xmlns:a16="http://schemas.microsoft.com/office/drawing/2014/main" id="{CE36A77D-8D44-A74E-AE13-2CFABB4A9A00}"/>
              </a:ext>
            </a:extLst>
          </p:cNvPr>
          <p:cNvSpPr/>
          <p:nvPr/>
        </p:nvSpPr>
        <p:spPr>
          <a:xfrm>
            <a:off x="8414898" y="3492930"/>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6" name="Oval 75">
            <a:extLst>
              <a:ext uri="{FF2B5EF4-FFF2-40B4-BE49-F238E27FC236}">
                <a16:creationId xmlns:a16="http://schemas.microsoft.com/office/drawing/2014/main" id="{CE36A77D-8D44-A74E-AE13-2CFABB4A9A00}"/>
              </a:ext>
            </a:extLst>
          </p:cNvPr>
          <p:cNvSpPr/>
          <p:nvPr/>
        </p:nvSpPr>
        <p:spPr>
          <a:xfrm>
            <a:off x="6083335" y="3920415"/>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7" name="Oval 76">
            <a:extLst>
              <a:ext uri="{FF2B5EF4-FFF2-40B4-BE49-F238E27FC236}">
                <a16:creationId xmlns:a16="http://schemas.microsoft.com/office/drawing/2014/main" id="{CE36A77D-8D44-A74E-AE13-2CFABB4A9A00}"/>
              </a:ext>
            </a:extLst>
          </p:cNvPr>
          <p:cNvSpPr/>
          <p:nvPr/>
        </p:nvSpPr>
        <p:spPr>
          <a:xfrm>
            <a:off x="6092825" y="4896922"/>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cxnSp>
        <p:nvCxnSpPr>
          <p:cNvPr id="80" name="Elbow Connector 79"/>
          <p:cNvCxnSpPr/>
          <p:nvPr/>
        </p:nvCxnSpPr>
        <p:spPr>
          <a:xfrm rot="10800000">
            <a:off x="7645785" y="3115611"/>
            <a:ext cx="785294" cy="88082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1" name="Elbow Connector 80"/>
          <p:cNvCxnSpPr>
            <a:stCxn id="72" idx="6"/>
          </p:cNvCxnSpPr>
          <p:nvPr/>
        </p:nvCxnSpPr>
        <p:spPr>
          <a:xfrm flipV="1">
            <a:off x="6934440" y="1897318"/>
            <a:ext cx="707266" cy="148721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2" name="Elbow Connector 81"/>
          <p:cNvCxnSpPr/>
          <p:nvPr/>
        </p:nvCxnSpPr>
        <p:spPr>
          <a:xfrm rot="10800000">
            <a:off x="7645785" y="3019714"/>
            <a:ext cx="774668" cy="193735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3" name="Elbow Connector 82"/>
          <p:cNvCxnSpPr/>
          <p:nvPr/>
        </p:nvCxnSpPr>
        <p:spPr>
          <a:xfrm flipV="1">
            <a:off x="6752444" y="2946000"/>
            <a:ext cx="895945" cy="237231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4" name="Elbow Connector 83"/>
          <p:cNvCxnSpPr/>
          <p:nvPr/>
        </p:nvCxnSpPr>
        <p:spPr>
          <a:xfrm flipV="1">
            <a:off x="6752444" y="1732418"/>
            <a:ext cx="905435" cy="259535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47" name="Text Placeholder">
            <a:extLst>
              <a:ext uri="{FF2B5EF4-FFF2-40B4-BE49-F238E27FC236}">
                <a16:creationId xmlns:a16="http://schemas.microsoft.com/office/drawing/2014/main" id="{A071125D-7F90-C945-B64D-FE9A763D66D9}"/>
              </a:ext>
            </a:extLst>
          </p:cNvPr>
          <p:cNvSpPr txBox="1"/>
          <p:nvPr/>
        </p:nvSpPr>
        <p:spPr>
          <a:xfrm>
            <a:off x="4247773" y="3190357"/>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Sherry Liesse</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IMH Manager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8" name="Text Placeholder">
            <a:extLst>
              <a:ext uri="{FF2B5EF4-FFF2-40B4-BE49-F238E27FC236}">
                <a16:creationId xmlns:a16="http://schemas.microsoft.com/office/drawing/2014/main" id="{A071125D-7F90-C945-B64D-FE9A763D66D9}"/>
              </a:ext>
            </a:extLst>
          </p:cNvPr>
          <p:cNvSpPr txBox="1"/>
          <p:nvPr/>
        </p:nvSpPr>
        <p:spPr>
          <a:xfrm>
            <a:off x="4266320" y="4110900"/>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Michelle Cox</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9" name="Text Placeholder">
            <a:extLst>
              <a:ext uri="{FF2B5EF4-FFF2-40B4-BE49-F238E27FC236}">
                <a16:creationId xmlns:a16="http://schemas.microsoft.com/office/drawing/2014/main" id="{A071125D-7F90-C945-B64D-FE9A763D66D9}"/>
              </a:ext>
            </a:extLst>
          </p:cNvPr>
          <p:cNvSpPr txBox="1"/>
          <p:nvPr/>
        </p:nvSpPr>
        <p:spPr>
          <a:xfrm>
            <a:off x="9011550" y="3702406"/>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Keith Kissinger</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0" name="Text Placeholder">
            <a:extLst>
              <a:ext uri="{FF2B5EF4-FFF2-40B4-BE49-F238E27FC236}">
                <a16:creationId xmlns:a16="http://schemas.microsoft.com/office/drawing/2014/main" id="{A071125D-7F90-C945-B64D-FE9A763D66D9}"/>
              </a:ext>
            </a:extLst>
          </p:cNvPr>
          <p:cNvSpPr txBox="1"/>
          <p:nvPr/>
        </p:nvSpPr>
        <p:spPr>
          <a:xfrm>
            <a:off x="9115555" y="4739060"/>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Edward Anderson</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1" name="Text Placeholder">
            <a:extLst>
              <a:ext uri="{FF2B5EF4-FFF2-40B4-BE49-F238E27FC236}">
                <a16:creationId xmlns:a16="http://schemas.microsoft.com/office/drawing/2014/main" id="{A071125D-7F90-C945-B64D-FE9A763D66D9}"/>
              </a:ext>
            </a:extLst>
          </p:cNvPr>
          <p:cNvSpPr txBox="1"/>
          <p:nvPr/>
        </p:nvSpPr>
        <p:spPr>
          <a:xfrm>
            <a:off x="4247773" y="5117559"/>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Mark Lukasick</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Specialty Buyer</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2" name="Text Placeholder">
            <a:extLst>
              <a:ext uri="{FF2B5EF4-FFF2-40B4-BE49-F238E27FC236}">
                <a16:creationId xmlns:a16="http://schemas.microsoft.com/office/drawing/2014/main" id="{A071125D-7F90-C945-B64D-FE9A763D66D9}"/>
              </a:ext>
            </a:extLst>
          </p:cNvPr>
          <p:cNvSpPr txBox="1"/>
          <p:nvPr/>
        </p:nvSpPr>
        <p:spPr>
          <a:xfrm>
            <a:off x="167071" y="4851205"/>
            <a:ext cx="2220148" cy="436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Byron Ealy</a:t>
            </a:r>
          </a:p>
          <a:p>
            <a:pPr algn="ctr"/>
            <a:r>
              <a:rPr lang="en-US" sz="1100" b="1" dirty="0" smtClean="0">
                <a:solidFill>
                  <a:schemeClr val="tx1"/>
                </a:solidFill>
                <a:latin typeface="Lato Light" panose="020F0502020204030203" pitchFamily="34" charset="0"/>
                <a:ea typeface="Lato Light" panose="020F0502020204030203" pitchFamily="34" charset="0"/>
                <a:cs typeface="Lato Light" panose="020F0502020204030203" pitchFamily="34" charset="0"/>
              </a:rPr>
              <a:t>Purchasing Agent</a:t>
            </a:r>
            <a:endParaRPr sz="1100" b="1" dirty="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cxnSp>
        <p:nvCxnSpPr>
          <p:cNvPr id="61" name="Straight Connector 60"/>
          <p:cNvCxnSpPr/>
          <p:nvPr/>
        </p:nvCxnSpPr>
        <p:spPr>
          <a:xfrm>
            <a:off x="2466482" y="4154575"/>
            <a:ext cx="2915" cy="549661"/>
          </a:xfrm>
          <a:prstGeom prst="line">
            <a:avLst/>
          </a:prstGeom>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3"/>
          <a:stretch>
            <a:fillRect/>
          </a:stretch>
        </p:blipFill>
        <p:spPr>
          <a:xfrm flipH="1">
            <a:off x="8434918" y="3492930"/>
            <a:ext cx="881741" cy="834842"/>
          </a:xfrm>
          <a:prstGeom prst="ellipse">
            <a:avLst/>
          </a:prstGeom>
          <a:ln w="38100">
            <a:solidFill>
              <a:schemeClr val="accent2">
                <a:lumMod val="40000"/>
                <a:lumOff val="60000"/>
              </a:schemeClr>
            </a:solidFill>
          </a:ln>
        </p:spPr>
      </p:pic>
      <p:pic>
        <p:nvPicPr>
          <p:cNvPr id="155" name="Picture 1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541" y="4461967"/>
            <a:ext cx="876278" cy="825255"/>
          </a:xfrm>
          <a:prstGeom prst="ellipse">
            <a:avLst/>
          </a:prstGeom>
          <a:ln w="28575">
            <a:solidFill>
              <a:schemeClr val="accent2">
                <a:lumMod val="40000"/>
                <a:lumOff val="60000"/>
              </a:schemeClr>
            </a:solidFill>
          </a:ln>
        </p:spPr>
      </p:pic>
      <p:pic>
        <p:nvPicPr>
          <p:cNvPr id="156" name="Picture 1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557" y="4532913"/>
            <a:ext cx="894465" cy="802654"/>
          </a:xfrm>
          <a:prstGeom prst="ellipse">
            <a:avLst/>
          </a:prstGeom>
          <a:ln w="28575">
            <a:solidFill>
              <a:schemeClr val="accent2">
                <a:lumMod val="40000"/>
                <a:lumOff val="60000"/>
              </a:schemeClr>
            </a:solidFill>
          </a:ln>
        </p:spPr>
      </p:pic>
      <p:sp>
        <p:nvSpPr>
          <p:cNvPr id="157" name="AutoShape 2" descr="Michael Live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7099" y="2097055"/>
            <a:ext cx="858031" cy="858031"/>
          </a:xfrm>
          <a:prstGeom prst="ellipse">
            <a:avLst/>
          </a:prstGeom>
          <a:ln w="28575">
            <a:solidFill>
              <a:schemeClr val="accent2">
                <a:lumMod val="40000"/>
                <a:lumOff val="60000"/>
              </a:schemeClr>
            </a:solidFill>
          </a:ln>
        </p:spPr>
      </p:pic>
      <p:pic>
        <p:nvPicPr>
          <p:cNvPr id="163" name="Picture 1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382" y="1313411"/>
            <a:ext cx="845039" cy="854423"/>
          </a:xfrm>
          <a:prstGeom prst="ellipse">
            <a:avLst/>
          </a:prstGeom>
          <a:ln w="28575">
            <a:solidFill>
              <a:schemeClr val="accent2">
                <a:lumMod val="60000"/>
                <a:lumOff val="40000"/>
              </a:schemeClr>
            </a:solidFill>
          </a:ln>
        </p:spPr>
      </p:pic>
      <p:pic>
        <p:nvPicPr>
          <p:cNvPr id="164" name="Picture 1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8993" y="3347368"/>
            <a:ext cx="867081" cy="847342"/>
          </a:xfrm>
          <a:prstGeom prst="ellipse">
            <a:avLst/>
          </a:prstGeom>
          <a:ln w="28575">
            <a:solidFill>
              <a:schemeClr val="accent2">
                <a:lumMod val="40000"/>
                <a:lumOff val="60000"/>
              </a:schemeClr>
            </a:solidFill>
          </a:ln>
        </p:spPr>
      </p:pic>
      <p:sp>
        <p:nvSpPr>
          <p:cNvPr id="177" name="TextBox 176"/>
          <p:cNvSpPr txBox="1"/>
          <p:nvPr/>
        </p:nvSpPr>
        <p:spPr>
          <a:xfrm>
            <a:off x="2138993" y="5345948"/>
            <a:ext cx="546150" cy="393749"/>
          </a:xfrm>
          <a:prstGeom prst="rect">
            <a:avLst/>
          </a:prstGeom>
          <a:solidFill>
            <a:schemeClr val="bg1"/>
          </a:solidFill>
        </p:spPr>
        <p:txBody>
          <a:bodyPr wrap="square" rtlCol="0">
            <a:spAutoFit/>
          </a:bodyPr>
          <a:lstStyle/>
          <a:p>
            <a:endParaRPr lang="en-US" dirty="0">
              <a:solidFill>
                <a:schemeClr val="bg1"/>
              </a:solidFill>
            </a:endParaRPr>
          </a:p>
        </p:txBody>
      </p:sp>
      <p:pic>
        <p:nvPicPr>
          <p:cNvPr id="180" name="Picture 17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3335" y="4828442"/>
            <a:ext cx="911262" cy="891873"/>
          </a:xfrm>
          <a:prstGeom prst="ellipse">
            <a:avLst/>
          </a:prstGeom>
          <a:ln w="28575">
            <a:solidFill>
              <a:schemeClr val="accent2">
                <a:lumMod val="40000"/>
                <a:lumOff val="60000"/>
              </a:schemeClr>
            </a:solid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9759" y="2959547"/>
            <a:ext cx="876877" cy="849970"/>
          </a:xfrm>
          <a:prstGeom prst="ellipse">
            <a:avLst/>
          </a:prstGeom>
          <a:ln w="28575">
            <a:solidFill>
              <a:schemeClr val="accent2">
                <a:lumMod val="60000"/>
                <a:lumOff val="40000"/>
              </a:schemeClr>
            </a:solidFill>
          </a:ln>
        </p:spPr>
      </p:pic>
      <p:pic>
        <p:nvPicPr>
          <p:cNvPr id="47" name="Picture 46" descr="Inline image"/>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049759" y="3915491"/>
            <a:ext cx="879289" cy="834285"/>
          </a:xfrm>
          <a:prstGeom prst="ellipse">
            <a:avLst/>
          </a:prstGeom>
          <a:noFill/>
          <a:ln w="28575">
            <a:solidFill>
              <a:schemeClr val="accent2">
                <a:lumMod val="40000"/>
                <a:lumOff val="60000"/>
              </a:schemeClr>
            </a:solidFill>
          </a:ln>
        </p:spPr>
      </p:pic>
    </p:spTree>
    <p:extLst>
      <p:ext uri="{BB962C8B-B14F-4D97-AF65-F5344CB8AC3E}">
        <p14:creationId xmlns:p14="http://schemas.microsoft.com/office/powerpoint/2010/main" val="22178618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UCM Procure to Pay Transformation</a:t>
            </a:r>
            <a:endParaRPr lang="en-US" sz="3200" dirty="0"/>
          </a:p>
        </p:txBody>
      </p:sp>
      <p:sp>
        <p:nvSpPr>
          <p:cNvPr id="6" name="TextBox 5">
            <a:extLst>
              <a:ext uri="{FF2B5EF4-FFF2-40B4-BE49-F238E27FC236}">
                <a16:creationId xmlns:a16="http://schemas.microsoft.com/office/drawing/2014/main" id="{08A72959-66BA-6048-9572-10DF60533231}"/>
              </a:ext>
            </a:extLst>
          </p:cNvPr>
          <p:cNvSpPr txBox="1"/>
          <p:nvPr/>
        </p:nvSpPr>
        <p:spPr>
          <a:xfrm>
            <a:off x="617644" y="1198436"/>
            <a:ext cx="10950498" cy="4524315"/>
          </a:xfrm>
          <a:prstGeom prst="rect">
            <a:avLst/>
          </a:prstGeom>
          <a:noFill/>
          <a:scene3d>
            <a:camera prst="orthographicFront"/>
            <a:lightRig rig="threePt" dir="t"/>
          </a:scene3d>
          <a:sp3d>
            <a:bevelT/>
          </a:sp3d>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b="1" u="none" strike="noStrike" kern="0" cap="none" spc="0" normalizeH="0" baseline="0" noProof="0" dirty="0" smtClean="0">
                <a:ln>
                  <a:noFill/>
                </a:ln>
                <a:effectLst/>
                <a:uLnTx/>
                <a:uFillTx/>
              </a:rPr>
              <a:t>Standardized procure to pay processes </a:t>
            </a:r>
            <a:r>
              <a:rPr lang="en-US" b="1" kern="0" dirty="0" smtClean="0"/>
              <a:t>across UChicago Medicine</a:t>
            </a:r>
            <a:r>
              <a:rPr kumimoji="0" lang="en-US" b="1" u="none" strike="noStrike" kern="0" cap="none" spc="0" normalizeH="0" baseline="0" noProof="0" dirty="0" smtClean="0">
                <a:ln>
                  <a:noFill/>
                </a:ln>
                <a:effectLst/>
                <a:uLnTx/>
                <a:uFillTx/>
              </a:rPr>
              <a:t> </a:t>
            </a:r>
          </a:p>
          <a:p>
            <a:pPr marL="285750" lvl="0" indent="-285750">
              <a:buFont typeface="Arial" panose="020B0604020202020204" pitchFamily="34" charset="0"/>
              <a:buChar char="•"/>
              <a:defRPr/>
            </a:pPr>
            <a:endParaRPr lang="en-US" sz="1600" dirty="0" smtClean="0">
              <a:solidFill>
                <a:srgbClr val="000000"/>
              </a:solidFill>
            </a:endParaRPr>
          </a:p>
          <a:p>
            <a:pPr marL="285750" indent="-285750">
              <a:buFont typeface="Arial" panose="020B0604020202020204" pitchFamily="34" charset="0"/>
              <a:buChar char="•"/>
              <a:defRPr/>
            </a:pPr>
            <a:r>
              <a:rPr lang="en-US" b="1" dirty="0" smtClean="0"/>
              <a:t>Introduce </a:t>
            </a:r>
            <a:r>
              <a:rPr lang="en-US" b="1" dirty="0"/>
              <a:t>demand management protocols</a:t>
            </a:r>
          </a:p>
          <a:p>
            <a:pPr marL="742950" lvl="1" indent="-285750">
              <a:buFont typeface="Arial" panose="020B0604020202020204" pitchFamily="34" charset="0"/>
              <a:buChar char="•"/>
              <a:defRPr/>
            </a:pPr>
            <a:r>
              <a:rPr lang="en-US" sz="1600" dirty="0"/>
              <a:t>Establish optimal P2P </a:t>
            </a:r>
            <a:r>
              <a:rPr lang="en-US" sz="1600" dirty="0" smtClean="0"/>
              <a:t>tools/solutions</a:t>
            </a:r>
          </a:p>
          <a:p>
            <a:pPr marL="742950" lvl="1" indent="-285750">
              <a:buFont typeface="Arial" panose="020B0604020202020204" pitchFamily="34" charset="0"/>
              <a:buChar char="•"/>
              <a:defRPr/>
            </a:pPr>
            <a:endParaRPr lang="en-US" sz="1600" dirty="0"/>
          </a:p>
          <a:p>
            <a:pPr marL="285750" indent="-285750">
              <a:buFont typeface="Arial" panose="020B0604020202020204" pitchFamily="34" charset="0"/>
              <a:buChar char="•"/>
              <a:defRPr/>
            </a:pPr>
            <a:r>
              <a:rPr lang="en-US" sz="1600" b="1" dirty="0" smtClean="0"/>
              <a:t>Annualized </a:t>
            </a:r>
            <a:r>
              <a:rPr lang="en-US" sz="1600" b="1" dirty="0"/>
              <a:t>Purchased Service PO’s</a:t>
            </a:r>
          </a:p>
          <a:p>
            <a:pPr marL="742950" lvl="1" indent="-285750">
              <a:buFont typeface="Arial" panose="020B0604020202020204" pitchFamily="34" charset="0"/>
              <a:buChar char="•"/>
              <a:defRPr/>
            </a:pPr>
            <a:r>
              <a:rPr lang="en-US" sz="1600" dirty="0" smtClean="0">
                <a:solidFill>
                  <a:srgbClr val="000000"/>
                </a:solidFill>
              </a:rPr>
              <a:t>Legacy PO to Cloud PO transition</a:t>
            </a:r>
          </a:p>
          <a:p>
            <a:pPr marL="742950" lvl="1" indent="-285750">
              <a:buFont typeface="Arial" panose="020B0604020202020204" pitchFamily="34" charset="0"/>
              <a:buChar char="•"/>
              <a:defRPr/>
            </a:pPr>
            <a:r>
              <a:rPr lang="en-US" sz="1600" dirty="0" smtClean="0">
                <a:solidFill>
                  <a:srgbClr val="000000"/>
                </a:solidFill>
              </a:rPr>
              <a:t>Recurring Invoices opportunity</a:t>
            </a:r>
          </a:p>
          <a:p>
            <a:pPr lvl="0">
              <a:defRPr/>
            </a:pPr>
            <a:endParaRPr lang="en-US" sz="1600" dirty="0" smtClean="0">
              <a:solidFill>
                <a:srgbClr val="000000"/>
              </a:solidFill>
            </a:endParaRPr>
          </a:p>
          <a:p>
            <a:pPr marL="285750" lvl="0" indent="-285750">
              <a:buFont typeface="Arial" panose="020B0604020202020204" pitchFamily="34" charset="0"/>
              <a:buChar char="•"/>
              <a:defRPr/>
            </a:pPr>
            <a:r>
              <a:rPr lang="en-US" sz="1600" b="1" dirty="0" smtClean="0">
                <a:solidFill>
                  <a:srgbClr val="000000"/>
                </a:solidFill>
              </a:rPr>
              <a:t>PO Price Change Approval Workflow </a:t>
            </a:r>
          </a:p>
          <a:p>
            <a:pPr marL="788670" lvl="1" indent="-285750">
              <a:buFont typeface="Arial" panose="020B0604020202020204" pitchFamily="34" charset="0"/>
              <a:buChar char="•"/>
            </a:pPr>
            <a:r>
              <a:rPr lang="en-US" sz="1600" dirty="0"/>
              <a:t>Contract price accuracy </a:t>
            </a:r>
            <a:endParaRPr lang="en-US" sz="1600" dirty="0" smtClean="0"/>
          </a:p>
          <a:p>
            <a:pPr marL="788670" lvl="1" indent="-285750">
              <a:buFont typeface="Arial" panose="020B0604020202020204" pitchFamily="34" charset="0"/>
              <a:buChar char="•"/>
            </a:pPr>
            <a:endParaRPr lang="en-US" sz="1600" dirty="0"/>
          </a:p>
          <a:p>
            <a:pPr marL="502920" lvl="1"/>
            <a:endParaRPr lang="en-US" sz="1600" dirty="0" smtClean="0"/>
          </a:p>
          <a:p>
            <a:pPr marL="788670" lvl="1" indent="-285750">
              <a:buFont typeface="Arial" panose="020B0604020202020204" pitchFamily="34" charset="0"/>
              <a:buChar char="•"/>
            </a:pPr>
            <a:endParaRPr lang="en-US" sz="1600" dirty="0"/>
          </a:p>
          <a:p>
            <a:pPr lvl="1">
              <a:defRPr/>
            </a:pPr>
            <a:r>
              <a:rPr lang="en-US" sz="1600" dirty="0" smtClean="0"/>
              <a:t> </a:t>
            </a:r>
            <a:endParaRPr lang="en-US" sz="1600" dirty="0" smtClean="0">
              <a:solidFill>
                <a:srgbClr val="000000"/>
              </a:solidFill>
            </a:endParaRPr>
          </a:p>
          <a:p>
            <a:pPr marR="0" lvl="0" defTabSz="91440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smtClean="0">
              <a:ln>
                <a:noFill/>
              </a:ln>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FFFFFF"/>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FFFFFF"/>
              </a:solidFill>
              <a:effectLst/>
              <a:uLnTx/>
              <a:uFillTx/>
            </a:endParaRPr>
          </a:p>
        </p:txBody>
      </p:sp>
      <p:pic>
        <p:nvPicPr>
          <p:cNvPr id="2" name="Picture 1"/>
          <p:cNvPicPr>
            <a:picLocks noChangeAspect="1"/>
          </p:cNvPicPr>
          <p:nvPr/>
        </p:nvPicPr>
        <p:blipFill>
          <a:blip r:embed="rId3"/>
          <a:stretch>
            <a:fillRect/>
          </a:stretch>
        </p:blipFill>
        <p:spPr>
          <a:xfrm>
            <a:off x="5541227" y="3688234"/>
            <a:ext cx="6187359" cy="1877361"/>
          </a:xfrm>
          <a:prstGeom prst="rect">
            <a:avLst/>
          </a:prstGeom>
        </p:spPr>
      </p:pic>
      <p:sp>
        <p:nvSpPr>
          <p:cNvPr id="3" name="TextBox 2"/>
          <p:cNvSpPr txBox="1"/>
          <p:nvPr/>
        </p:nvSpPr>
        <p:spPr>
          <a:xfrm>
            <a:off x="5541227" y="3157136"/>
            <a:ext cx="5374888" cy="369332"/>
          </a:xfrm>
          <a:prstGeom prst="rect">
            <a:avLst/>
          </a:prstGeom>
          <a:noFill/>
        </p:spPr>
        <p:txBody>
          <a:bodyPr wrap="square" rtlCol="0">
            <a:spAutoFit/>
          </a:bodyPr>
          <a:lstStyle/>
          <a:p>
            <a:r>
              <a:rPr lang="en-US" b="1" dirty="0"/>
              <a:t>UChicago Medicine Payment </a:t>
            </a:r>
            <a:r>
              <a:rPr lang="en-US" b="1" dirty="0" smtClean="0"/>
              <a:t>Options</a:t>
            </a:r>
            <a:endParaRPr lang="en-US" b="1" dirty="0"/>
          </a:p>
        </p:txBody>
      </p:sp>
    </p:spTree>
    <p:extLst>
      <p:ext uri="{BB962C8B-B14F-4D97-AF65-F5344CB8AC3E}">
        <p14:creationId xmlns:p14="http://schemas.microsoft.com/office/powerpoint/2010/main" val="51232334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46" y="289434"/>
            <a:ext cx="11434864" cy="715962"/>
          </a:xfrm>
        </p:spPr>
        <p:txBody>
          <a:bodyPr/>
          <a:lstStyle/>
          <a:p>
            <a:r>
              <a:rPr lang="en-US" dirty="0" smtClean="0"/>
              <a:t>How can our supplier partners help?</a:t>
            </a:r>
            <a:endParaRPr lang="en-US" dirty="0"/>
          </a:p>
        </p:txBody>
      </p:sp>
      <p:sp>
        <p:nvSpPr>
          <p:cNvPr id="14" name="Text Placeholder 4"/>
          <p:cNvSpPr>
            <a:spLocks noGrp="1"/>
          </p:cNvSpPr>
          <p:nvPr>
            <p:ph type="body" sz="quarter" idx="13"/>
          </p:nvPr>
        </p:nvSpPr>
        <p:spPr>
          <a:xfrm>
            <a:off x="130653" y="840296"/>
            <a:ext cx="11937650" cy="4636056"/>
          </a:xfrm>
        </p:spPr>
        <p:txBody>
          <a:bodyPr>
            <a:normAutofit fontScale="25000" lnSpcReduction="20000"/>
          </a:bodyPr>
          <a:lstStyle/>
          <a:p>
            <a:pPr lvl="1"/>
            <a:endParaRPr lang="en-US" sz="3400" dirty="0" smtClean="0"/>
          </a:p>
          <a:p>
            <a:pPr marL="788670" lvl="1" indent="-285750">
              <a:buFont typeface="Arial" panose="020B0604020202020204" pitchFamily="34" charset="0"/>
              <a:buChar char="•"/>
            </a:pPr>
            <a:r>
              <a:rPr lang="en-US" sz="6400" dirty="0"/>
              <a:t>EDI is our preferred method of transacting </a:t>
            </a:r>
            <a:r>
              <a:rPr lang="en-US" sz="6400" dirty="0" smtClean="0"/>
              <a:t>end-to-end:</a:t>
            </a:r>
          </a:p>
          <a:p>
            <a:pPr marL="1373188" lvl="2" indent="-285750">
              <a:buFont typeface="Arial" panose="020B0604020202020204" pitchFamily="34" charset="0"/>
              <a:buChar char="•"/>
            </a:pPr>
            <a:r>
              <a:rPr lang="en-US" sz="6400" dirty="0" smtClean="0"/>
              <a:t>850 PO Communication, 855 PO acknowledgment, 856 Shipment Notification, 810 Invoice  </a:t>
            </a:r>
          </a:p>
          <a:p>
            <a:pPr marL="1373188" lvl="2" indent="-285750">
              <a:buFont typeface="Arial" panose="020B0604020202020204" pitchFamily="34" charset="0"/>
              <a:buChar char="•"/>
            </a:pPr>
            <a:r>
              <a:rPr lang="en-US" sz="6400" dirty="0" smtClean="0"/>
              <a:t>Non-EDI suppliers: PO </a:t>
            </a:r>
            <a:r>
              <a:rPr lang="en-US" sz="6400" dirty="0"/>
              <a:t>confirmation </a:t>
            </a:r>
            <a:r>
              <a:rPr lang="en-US" sz="6400" dirty="0" smtClean="0"/>
              <a:t>should be emailed </a:t>
            </a:r>
            <a:r>
              <a:rPr lang="en-US" sz="6400" dirty="0"/>
              <a:t>to </a:t>
            </a:r>
            <a:r>
              <a:rPr lang="en-US" sz="6400" dirty="0" smtClean="0">
                <a:hlinkClick r:id="rId3"/>
              </a:rPr>
              <a:t>UCH_PURCH@uchicagomedicine.org</a:t>
            </a:r>
            <a:endParaRPr lang="en-US" sz="6400" dirty="0" smtClean="0"/>
          </a:p>
          <a:p>
            <a:pPr marL="1373188" lvl="2" indent="-285750">
              <a:buFont typeface="Arial" panose="020B0604020202020204" pitchFamily="34" charset="0"/>
              <a:buChar char="•"/>
            </a:pPr>
            <a:r>
              <a:rPr lang="en-US" sz="6400" dirty="0" smtClean="0"/>
              <a:t>PO-based invoices:  UCM: </a:t>
            </a:r>
            <a:r>
              <a:rPr lang="en-US" sz="6400" dirty="0" smtClean="0">
                <a:hlinkClick r:id="rId4"/>
              </a:rPr>
              <a:t>accounts@uchicagomedicine.org</a:t>
            </a:r>
            <a:r>
              <a:rPr lang="en-US" sz="6400" dirty="0" smtClean="0"/>
              <a:t> &amp; CHHD </a:t>
            </a:r>
            <a:r>
              <a:rPr lang="en-US" sz="6400" dirty="0" smtClean="0">
                <a:hlinkClick r:id="rId5"/>
              </a:rPr>
              <a:t>accountspayable@uchicagomedicine.org</a:t>
            </a:r>
            <a:endParaRPr lang="en-US" sz="6400" dirty="0" smtClean="0"/>
          </a:p>
          <a:p>
            <a:pPr lvl="2" indent="0">
              <a:buNone/>
            </a:pPr>
            <a:endParaRPr lang="en-US" sz="6400" dirty="0" smtClean="0"/>
          </a:p>
          <a:p>
            <a:pPr marL="788670" lvl="1" indent="-285750">
              <a:buFont typeface="Arial" panose="020B0604020202020204" pitchFamily="34" charset="0"/>
              <a:buChar char="•"/>
            </a:pPr>
            <a:r>
              <a:rPr lang="en-US" sz="6400" dirty="0" smtClean="0"/>
              <a:t>Accurate and complete invoicing:</a:t>
            </a:r>
          </a:p>
          <a:p>
            <a:pPr marL="1373188" lvl="2" indent="-285750">
              <a:buFont typeface="Arial" panose="020B0604020202020204" pitchFamily="34" charset="0"/>
              <a:buChar char="•"/>
            </a:pPr>
            <a:r>
              <a:rPr lang="en-US" sz="6400" dirty="0" smtClean="0"/>
              <a:t>A </a:t>
            </a:r>
            <a:r>
              <a:rPr lang="en-US" sz="6400" dirty="0"/>
              <a:t>UCH issued PO number is </a:t>
            </a:r>
            <a:r>
              <a:rPr lang="en-US" sz="6400" dirty="0" smtClean="0"/>
              <a:t>required </a:t>
            </a:r>
            <a:r>
              <a:rPr lang="en-US" sz="6400" dirty="0"/>
              <a:t>to ensure there are no process exceptions for invoice </a:t>
            </a:r>
            <a:r>
              <a:rPr lang="en-US" sz="6400" dirty="0" smtClean="0"/>
              <a:t>payments, </a:t>
            </a:r>
          </a:p>
          <a:p>
            <a:pPr lvl="2" indent="0">
              <a:buNone/>
            </a:pPr>
            <a:r>
              <a:rPr lang="en-US" sz="6400" dirty="0" smtClean="0"/>
              <a:t>     this reduces discrepancies and payment delays</a:t>
            </a:r>
          </a:p>
          <a:p>
            <a:pPr lvl="2" indent="0">
              <a:buNone/>
            </a:pPr>
            <a:endParaRPr lang="en-US" sz="6400" dirty="0" smtClean="0"/>
          </a:p>
          <a:p>
            <a:pPr marL="788670" lvl="1" indent="-285750">
              <a:buFont typeface="Arial" panose="020B0604020202020204" pitchFamily="34" charset="0"/>
              <a:buChar char="•"/>
            </a:pPr>
            <a:r>
              <a:rPr lang="en-US" sz="6400" dirty="0" smtClean="0"/>
              <a:t>Communicate organizational </a:t>
            </a:r>
            <a:r>
              <a:rPr lang="en-US" sz="6400" dirty="0"/>
              <a:t>changes proactively. </a:t>
            </a:r>
            <a:r>
              <a:rPr lang="en-US" sz="6400" dirty="0" smtClean="0"/>
              <a:t>i.e. </a:t>
            </a:r>
            <a:r>
              <a:rPr lang="en-US" sz="6400" dirty="0"/>
              <a:t>mergers, price </a:t>
            </a:r>
            <a:r>
              <a:rPr lang="en-US" sz="6400" dirty="0" smtClean="0"/>
              <a:t>changes, etc.</a:t>
            </a:r>
          </a:p>
          <a:p>
            <a:pPr lvl="1"/>
            <a:endParaRPr lang="en-US" sz="6400" dirty="0"/>
          </a:p>
          <a:p>
            <a:pPr marL="788670" lvl="1" indent="-285750">
              <a:buFont typeface="Arial" panose="020B0604020202020204" pitchFamily="34" charset="0"/>
              <a:buChar char="•"/>
            </a:pPr>
            <a:r>
              <a:rPr lang="en-US" sz="6400" dirty="0" smtClean="0"/>
              <a:t>Credit Hold Mitigation: Disputes communicated </a:t>
            </a:r>
            <a:r>
              <a:rPr lang="en-US" sz="6400" dirty="0"/>
              <a:t>proactively to mitigate credit </a:t>
            </a:r>
            <a:r>
              <a:rPr lang="en-US" sz="6400" dirty="0" smtClean="0"/>
              <a:t>holds (Monthly statement reviews)</a:t>
            </a:r>
            <a:endParaRPr lang="en-US" sz="6400" dirty="0"/>
          </a:p>
          <a:p>
            <a:pPr marL="1373188" lvl="2" indent="-285750">
              <a:buFont typeface="Arial" panose="020B0604020202020204" pitchFamily="34" charset="0"/>
              <a:buChar char="•"/>
            </a:pPr>
            <a:r>
              <a:rPr lang="en-US" sz="6400" dirty="0"/>
              <a:t>Promptly address and resolve issues to maintain trust and prevent delays in </a:t>
            </a:r>
            <a:r>
              <a:rPr lang="en-US" sz="6400" dirty="0" smtClean="0"/>
              <a:t>payments</a:t>
            </a:r>
          </a:p>
          <a:p>
            <a:pPr lvl="2" indent="0">
              <a:buNone/>
            </a:pPr>
            <a:endParaRPr lang="en-US" sz="6400" dirty="0" smtClean="0"/>
          </a:p>
          <a:p>
            <a:pPr marL="788670" lvl="1" indent="-285750">
              <a:buFont typeface="Arial" panose="020B0604020202020204" pitchFamily="34" charset="0"/>
              <a:buChar char="•"/>
            </a:pPr>
            <a:r>
              <a:rPr lang="en-US" sz="6400" dirty="0"/>
              <a:t>Backorder mitigation:  Impact to operations, lines of business, </a:t>
            </a:r>
            <a:r>
              <a:rPr lang="en-US" sz="6400" dirty="0" smtClean="0"/>
              <a:t>P2P, and </a:t>
            </a:r>
            <a:r>
              <a:rPr lang="en-US" sz="6400" dirty="0"/>
              <a:t>most importantly </a:t>
            </a:r>
            <a:r>
              <a:rPr lang="en-US" sz="6400" dirty="0" smtClean="0"/>
              <a:t>patient care</a:t>
            </a:r>
          </a:p>
          <a:p>
            <a:pPr lvl="1"/>
            <a:endParaRPr lang="en-US" sz="6400" dirty="0" smtClean="0"/>
          </a:p>
          <a:p>
            <a:pPr marL="788670" lvl="1" indent="-285750">
              <a:buFont typeface="Arial" panose="020B0604020202020204" pitchFamily="34" charset="0"/>
              <a:buChar char="•"/>
            </a:pPr>
            <a:r>
              <a:rPr lang="en-US" sz="6400" dirty="0" smtClean="0"/>
              <a:t>Accurate Data</a:t>
            </a:r>
          </a:p>
          <a:p>
            <a:pPr marL="1373188" lvl="2" indent="-285750">
              <a:buFont typeface="Arial" panose="020B0604020202020204" pitchFamily="34" charset="0"/>
              <a:buChar char="•"/>
            </a:pPr>
            <a:r>
              <a:rPr lang="en-US" sz="6400" dirty="0" smtClean="0"/>
              <a:t>GTIN Information will enable future scanning solutions and improvements</a:t>
            </a:r>
          </a:p>
          <a:p>
            <a:pPr marL="1373188" lvl="2" indent="-285750">
              <a:buFont typeface="Arial" panose="020B0604020202020204" pitchFamily="34" charset="0"/>
              <a:buChar char="•"/>
            </a:pPr>
            <a:r>
              <a:rPr lang="en-US" sz="6400" dirty="0" smtClean="0"/>
              <a:t>Price sharing to reduce discrepancies</a:t>
            </a:r>
            <a:endParaRPr lang="en-US" sz="6400" dirty="0"/>
          </a:p>
        </p:txBody>
      </p:sp>
    </p:spTree>
    <p:extLst>
      <p:ext uri="{BB962C8B-B14F-4D97-AF65-F5344CB8AC3E}">
        <p14:creationId xmlns:p14="http://schemas.microsoft.com/office/powerpoint/2010/main" val="44600512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46" y="289434"/>
            <a:ext cx="11434864" cy="715962"/>
          </a:xfrm>
        </p:spPr>
        <p:txBody>
          <a:bodyPr/>
          <a:lstStyle/>
          <a:p>
            <a:r>
              <a:rPr lang="en-US" dirty="0" smtClean="0"/>
              <a:t>How can our supplier partners help? </a:t>
            </a:r>
            <a:endParaRPr lang="en-US" dirty="0"/>
          </a:p>
        </p:txBody>
      </p:sp>
      <p:sp>
        <p:nvSpPr>
          <p:cNvPr id="14" name="Text Placeholder 4"/>
          <p:cNvSpPr>
            <a:spLocks noGrp="1"/>
          </p:cNvSpPr>
          <p:nvPr>
            <p:ph type="body" sz="quarter" idx="13"/>
          </p:nvPr>
        </p:nvSpPr>
        <p:spPr>
          <a:xfrm>
            <a:off x="130653" y="840296"/>
            <a:ext cx="11937650" cy="4636056"/>
          </a:xfrm>
        </p:spPr>
        <p:txBody>
          <a:bodyPr>
            <a:normAutofit/>
          </a:bodyPr>
          <a:lstStyle/>
          <a:p>
            <a:pPr lvl="1"/>
            <a:endParaRPr lang="en-US" sz="3400" dirty="0" smtClean="0"/>
          </a:p>
          <a:p>
            <a:pPr marL="788670" lvl="1" indent="-285750">
              <a:lnSpc>
                <a:spcPct val="150000"/>
              </a:lnSpc>
              <a:buFont typeface="Arial" panose="020B0604020202020204" pitchFamily="34" charset="0"/>
              <a:buChar char="•"/>
            </a:pPr>
            <a:r>
              <a:rPr lang="en-US" sz="1600" dirty="0" smtClean="0"/>
              <a:t>How </a:t>
            </a:r>
            <a:r>
              <a:rPr lang="en-US" sz="1600" dirty="0"/>
              <a:t>do your </a:t>
            </a:r>
            <a:r>
              <a:rPr lang="en-US" sz="1600" dirty="0" smtClean="0"/>
              <a:t>top </a:t>
            </a:r>
            <a:r>
              <a:rPr lang="en-US" sz="1600" dirty="0"/>
              <a:t>customers transact (Ties back to challenges and demand management)?</a:t>
            </a:r>
          </a:p>
          <a:p>
            <a:pPr marL="1373188" lvl="2" indent="-285750">
              <a:lnSpc>
                <a:spcPct val="150000"/>
              </a:lnSpc>
              <a:buFont typeface="Arial" panose="020B0604020202020204" pitchFamily="34" charset="0"/>
              <a:buChar char="•"/>
            </a:pPr>
            <a:r>
              <a:rPr lang="en-US" sz="1600" dirty="0" smtClean="0"/>
              <a:t>Our </a:t>
            </a:r>
            <a:r>
              <a:rPr lang="en-US" sz="1600" dirty="0"/>
              <a:t>challenges are not unique and we want to hear from you</a:t>
            </a:r>
          </a:p>
          <a:p>
            <a:pPr marL="788670" lvl="1" indent="-285750">
              <a:lnSpc>
                <a:spcPct val="150000"/>
              </a:lnSpc>
              <a:buFont typeface="Arial" panose="020B0604020202020204" pitchFamily="34" charset="0"/>
              <a:buChar char="•"/>
            </a:pPr>
            <a:r>
              <a:rPr lang="en-US" sz="1600" dirty="0" smtClean="0"/>
              <a:t>How </a:t>
            </a:r>
            <a:r>
              <a:rPr lang="en-US" sz="1600" dirty="0"/>
              <a:t>are we currently ordering from you?</a:t>
            </a:r>
          </a:p>
          <a:p>
            <a:pPr marL="1373188" lvl="2" indent="-285750">
              <a:lnSpc>
                <a:spcPct val="150000"/>
              </a:lnSpc>
              <a:buFont typeface="Arial" panose="020B0604020202020204" pitchFamily="34" charset="0"/>
              <a:buChar char="•"/>
            </a:pPr>
            <a:r>
              <a:rPr lang="en-US" sz="1600" dirty="0" smtClean="0"/>
              <a:t>Do </a:t>
            </a:r>
            <a:r>
              <a:rPr lang="en-US" sz="1600" dirty="0"/>
              <a:t>you receive our PO’s?</a:t>
            </a:r>
          </a:p>
          <a:p>
            <a:pPr marL="1373188" lvl="2" indent="-285750">
              <a:lnSpc>
                <a:spcPct val="150000"/>
              </a:lnSpc>
              <a:buFont typeface="Arial" panose="020B0604020202020204" pitchFamily="34" charset="0"/>
              <a:buChar char="•"/>
            </a:pPr>
            <a:r>
              <a:rPr lang="en-US" sz="1600" dirty="0" smtClean="0"/>
              <a:t>Do </a:t>
            </a:r>
            <a:r>
              <a:rPr lang="en-US" sz="1600" dirty="0"/>
              <a:t>you transact via EDI?</a:t>
            </a:r>
          </a:p>
          <a:p>
            <a:pPr marL="1373188" lvl="2" indent="-285750">
              <a:lnSpc>
                <a:spcPct val="150000"/>
              </a:lnSpc>
              <a:buFont typeface="Arial" panose="020B0604020202020204" pitchFamily="34" charset="0"/>
              <a:buChar char="•"/>
            </a:pPr>
            <a:r>
              <a:rPr lang="en-US" sz="1600" dirty="0" smtClean="0"/>
              <a:t>How </a:t>
            </a:r>
            <a:r>
              <a:rPr lang="en-US" sz="1600" dirty="0"/>
              <a:t>are we currently paying you?</a:t>
            </a:r>
          </a:p>
          <a:p>
            <a:pPr marL="1373188" lvl="2" indent="-285750">
              <a:lnSpc>
                <a:spcPct val="150000"/>
              </a:lnSpc>
              <a:buFont typeface="Arial" panose="020B0604020202020204" pitchFamily="34" charset="0"/>
              <a:buChar char="•"/>
            </a:pPr>
            <a:r>
              <a:rPr lang="en-US" sz="1600" dirty="0" smtClean="0"/>
              <a:t>Do </a:t>
            </a:r>
            <a:r>
              <a:rPr lang="en-US" sz="1600" dirty="0"/>
              <a:t>you accept Card or ACH</a:t>
            </a:r>
            <a:r>
              <a:rPr lang="en-US" sz="1600" dirty="0" smtClean="0"/>
              <a:t>?</a:t>
            </a:r>
          </a:p>
          <a:p>
            <a:pPr marL="1373188" lvl="2" indent="-285750">
              <a:lnSpc>
                <a:spcPct val="150000"/>
              </a:lnSpc>
              <a:buFont typeface="Arial" panose="020B0604020202020204" pitchFamily="34" charset="0"/>
              <a:buChar char="•"/>
            </a:pPr>
            <a:endParaRPr lang="en-US" sz="1600" dirty="0"/>
          </a:p>
          <a:p>
            <a:pPr lvl="2" indent="0">
              <a:lnSpc>
                <a:spcPct val="150000"/>
              </a:lnSpc>
              <a:buNone/>
            </a:pPr>
            <a:r>
              <a:rPr lang="en-US" sz="1200" dirty="0"/>
              <a:t>Please complete our Survey to engage further: </a:t>
            </a:r>
            <a:r>
              <a:rPr lang="en-US" sz="1600" u="sng" dirty="0" err="1">
                <a:hlinkClick r:id="rId3"/>
              </a:rPr>
              <a:t>UChicago</a:t>
            </a:r>
            <a:r>
              <a:rPr lang="en-US" sz="1600" u="sng" dirty="0">
                <a:hlinkClick r:id="rId3"/>
              </a:rPr>
              <a:t> Medicine Supplier P2P Survey (smartsheet.com)</a:t>
            </a:r>
            <a:endParaRPr lang="en-US" sz="1600" dirty="0"/>
          </a:p>
        </p:txBody>
      </p:sp>
      <p:sp>
        <p:nvSpPr>
          <p:cNvPr id="5" name="Text Placeholder 4"/>
          <p:cNvSpPr txBox="1">
            <a:spLocks/>
          </p:cNvSpPr>
          <p:nvPr/>
        </p:nvSpPr>
        <p:spPr bwMode="auto">
          <a:xfrm>
            <a:off x="9982200" y="5182143"/>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85750" indent="-285750" algn="l" rtl="0" fontAlgn="base">
              <a:lnSpc>
                <a:spcPct val="100000"/>
              </a:lnSpc>
              <a:spcBef>
                <a:spcPts val="1200"/>
              </a:spcBef>
              <a:spcAft>
                <a:spcPct val="0"/>
              </a:spcAft>
              <a:buClrTx/>
              <a:buFont typeface="Wingdings" panose="05000000000000000000" pitchFamily="2" charset="2"/>
              <a:buChar char="§"/>
              <a:defRPr sz="3200" kern="1200" baseline="0">
                <a:solidFill>
                  <a:srgbClr val="171714"/>
                </a:solidFill>
                <a:latin typeface="Arial" charset="0"/>
                <a:ea typeface="Arial" charset="0"/>
                <a:cs typeface="Arial" charset="0"/>
              </a:defRPr>
            </a:lvl1pPr>
            <a:lvl2pPr marL="502920" indent="0" algn="l" rtl="0" fontAlgn="base">
              <a:lnSpc>
                <a:spcPct val="90000"/>
              </a:lnSpc>
              <a:spcBef>
                <a:spcPts val="250"/>
              </a:spcBef>
              <a:spcAft>
                <a:spcPts val="250"/>
              </a:spcAft>
              <a:buFont typeface="Wingdings" pitchFamily="2" charset="2"/>
              <a:buNone/>
              <a:defRPr sz="2800" kern="1200">
                <a:solidFill>
                  <a:srgbClr val="171714"/>
                </a:solidFill>
                <a:latin typeface="Arial" charset="0"/>
                <a:ea typeface="Arial" charset="0"/>
                <a:cs typeface="Arial" charset="0"/>
              </a:defRPr>
            </a:lvl2pPr>
            <a:lvl3pPr marL="11430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3pPr>
            <a:lvl4pPr marL="16002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4pPr>
            <a:lvl5pPr marL="2057400" indent="-182563" algn="l" rtl="0" fontAlgn="base">
              <a:lnSpc>
                <a:spcPct val="90000"/>
              </a:lnSpc>
              <a:spcBef>
                <a:spcPts val="250"/>
              </a:spcBef>
              <a:spcAft>
                <a:spcPts val="250"/>
              </a:spcAft>
              <a:buFont typeface="Wingdings" pitchFamily="2" charset="2"/>
              <a:buChar char="§"/>
              <a:defRPr sz="28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defRPr/>
            </a:pPr>
            <a:r>
              <a:rPr lang="en-US" sz="2800" dirty="0">
                <a:solidFill>
                  <a:srgbClr val="8F3931"/>
                </a:solidFill>
              </a:rPr>
              <a:t>Thank You!!</a:t>
            </a:r>
          </a:p>
        </p:txBody>
      </p:sp>
      <p:pic>
        <p:nvPicPr>
          <p:cNvPr id="3" name="Picture 2"/>
          <p:cNvPicPr>
            <a:picLocks noChangeAspect="1"/>
          </p:cNvPicPr>
          <p:nvPr/>
        </p:nvPicPr>
        <p:blipFill>
          <a:blip r:embed="rId4"/>
          <a:stretch>
            <a:fillRect/>
          </a:stretch>
        </p:blipFill>
        <p:spPr>
          <a:xfrm>
            <a:off x="8025788" y="3460788"/>
            <a:ext cx="1041094" cy="1287424"/>
          </a:xfrm>
          <a:prstGeom prst="rect">
            <a:avLst/>
          </a:prstGeom>
        </p:spPr>
      </p:pic>
    </p:spTree>
    <p:extLst>
      <p:ext uri="{BB962C8B-B14F-4D97-AF65-F5344CB8AC3E}">
        <p14:creationId xmlns:p14="http://schemas.microsoft.com/office/powerpoint/2010/main" val="245430242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4800" dirty="0" smtClean="0"/>
              <a:t>Supply Chain Leadership </a:t>
            </a:r>
          </a:p>
          <a:p>
            <a:r>
              <a:rPr lang="en-US" sz="4800" dirty="0" smtClean="0"/>
              <a:t>Q&amp;A</a:t>
            </a:r>
            <a:endParaRPr lang="en-US" sz="4800" dirty="0"/>
          </a:p>
        </p:txBody>
      </p:sp>
    </p:spTree>
    <p:extLst>
      <p:ext uri="{BB962C8B-B14F-4D97-AF65-F5344CB8AC3E}">
        <p14:creationId xmlns:p14="http://schemas.microsoft.com/office/powerpoint/2010/main" val="287637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3322" name="think-cell Slide" r:id="rId5" imgW="473" imgH="473" progId="TCLayout.ActiveDocument.1">
                  <p:embed/>
                </p:oleObj>
              </mc:Choice>
              <mc:Fallback>
                <p:oleObj name="think-cell Slide" r:id="rId5" imgW="473" imgH="473" progId="TCLayout.ActiveDocument.1">
                  <p:embed/>
                  <p:pic>
                    <p:nvPicPr>
                      <p:cNvPr id="5" name="Object 4" hidden="1"/>
                      <p:cNvPicPr/>
                      <p:nvPr/>
                    </p:nvPicPr>
                    <p:blipFill>
                      <a:blip r:embed="rId6"/>
                      <a:stretch>
                        <a:fillRect/>
                      </a:stretch>
                    </p:blipFill>
                    <p:spPr>
                      <a:xfrm>
                        <a:off x="1525588" y="1588"/>
                        <a:ext cx="1588" cy="1588"/>
                      </a:xfrm>
                      <a:prstGeom prst="rect">
                        <a:avLst/>
                      </a:prstGeom>
                    </p:spPr>
                  </p:pic>
                </p:oleObj>
              </mc:Fallback>
            </mc:AlternateContent>
          </a:graphicData>
        </a:graphic>
      </p:graphicFrame>
      <p:grpSp>
        <p:nvGrpSpPr>
          <p:cNvPr id="10" name="Group 9"/>
          <p:cNvGrpSpPr/>
          <p:nvPr/>
        </p:nvGrpSpPr>
        <p:grpSpPr>
          <a:xfrm>
            <a:off x="545447" y="234355"/>
            <a:ext cx="5722481" cy="5403680"/>
            <a:chOff x="528361" y="759664"/>
            <a:chExt cx="5722481" cy="5403680"/>
          </a:xfrm>
        </p:grpSpPr>
        <p:pic>
          <p:nvPicPr>
            <p:cNvPr id="116" name="Picture 115"/>
            <p:cNvPicPr>
              <a:picLocks noChangeAspect="1"/>
            </p:cNvPicPr>
            <p:nvPr/>
          </p:nvPicPr>
          <p:blipFill>
            <a:blip r:embed="rId7"/>
            <a:stretch>
              <a:fillRect/>
            </a:stretch>
          </p:blipFill>
          <p:spPr>
            <a:xfrm>
              <a:off x="528361" y="759664"/>
              <a:ext cx="5722481" cy="5403680"/>
            </a:xfrm>
            <a:prstGeom prst="rect">
              <a:avLst/>
            </a:prstGeom>
          </p:spPr>
        </p:pic>
        <p:grpSp>
          <p:nvGrpSpPr>
            <p:cNvPr id="7" name="Group 6"/>
            <p:cNvGrpSpPr/>
            <p:nvPr/>
          </p:nvGrpSpPr>
          <p:grpSpPr>
            <a:xfrm>
              <a:off x="2399195" y="2536762"/>
              <a:ext cx="1305827" cy="1127403"/>
              <a:chOff x="2399195" y="2536762"/>
              <a:chExt cx="1305827" cy="1127403"/>
            </a:xfrm>
          </p:grpSpPr>
          <p:pic>
            <p:nvPicPr>
              <p:cNvPr id="110" name="Picture 109"/>
              <p:cNvPicPr>
                <a:picLocks noChangeAspect="1"/>
              </p:cNvPicPr>
              <p:nvPr/>
            </p:nvPicPr>
            <p:blipFill>
              <a:blip r:embed="rId8"/>
              <a:stretch>
                <a:fillRect/>
              </a:stretch>
            </p:blipFill>
            <p:spPr>
              <a:xfrm>
                <a:off x="2857381" y="2908903"/>
                <a:ext cx="209473" cy="168930"/>
              </a:xfrm>
              <a:prstGeom prst="rect">
                <a:avLst/>
              </a:prstGeom>
              <a:ln>
                <a:solidFill>
                  <a:schemeClr val="tx1"/>
                </a:solidFill>
              </a:ln>
            </p:spPr>
          </p:pic>
          <p:pic>
            <p:nvPicPr>
              <p:cNvPr id="111" name="Picture 110"/>
              <p:cNvPicPr>
                <a:picLocks noChangeAspect="1"/>
              </p:cNvPicPr>
              <p:nvPr/>
            </p:nvPicPr>
            <p:blipFill>
              <a:blip r:embed="rId9"/>
              <a:stretch>
                <a:fillRect/>
              </a:stretch>
            </p:blipFill>
            <p:spPr>
              <a:xfrm>
                <a:off x="3479800" y="2839022"/>
                <a:ext cx="225222" cy="278213"/>
              </a:xfrm>
              <a:prstGeom prst="rect">
                <a:avLst/>
              </a:prstGeom>
              <a:ln>
                <a:solidFill>
                  <a:schemeClr val="tx1"/>
                </a:solidFill>
              </a:ln>
            </p:spPr>
          </p:pic>
          <p:pic>
            <p:nvPicPr>
              <p:cNvPr id="112" name="Picture 111"/>
              <p:cNvPicPr>
                <a:picLocks noChangeAspect="1"/>
              </p:cNvPicPr>
              <p:nvPr/>
            </p:nvPicPr>
            <p:blipFill>
              <a:blip r:embed="rId8"/>
              <a:stretch>
                <a:fillRect/>
              </a:stretch>
            </p:blipFill>
            <p:spPr>
              <a:xfrm>
                <a:off x="2787378" y="2847346"/>
                <a:ext cx="209473" cy="168930"/>
              </a:xfrm>
              <a:prstGeom prst="rect">
                <a:avLst/>
              </a:prstGeom>
              <a:ln>
                <a:solidFill>
                  <a:schemeClr val="tx1"/>
                </a:solidFill>
              </a:ln>
            </p:spPr>
          </p:pic>
          <p:pic>
            <p:nvPicPr>
              <p:cNvPr id="113" name="Picture 112"/>
              <p:cNvPicPr>
                <a:picLocks noChangeAspect="1"/>
              </p:cNvPicPr>
              <p:nvPr/>
            </p:nvPicPr>
            <p:blipFill>
              <a:blip r:embed="rId8"/>
              <a:stretch>
                <a:fillRect/>
              </a:stretch>
            </p:blipFill>
            <p:spPr>
              <a:xfrm>
                <a:off x="2399195" y="3218977"/>
                <a:ext cx="209473" cy="168930"/>
              </a:xfrm>
              <a:prstGeom prst="rect">
                <a:avLst/>
              </a:prstGeom>
              <a:ln>
                <a:solidFill>
                  <a:schemeClr val="tx1"/>
                </a:solidFill>
              </a:ln>
            </p:spPr>
          </p:pic>
          <p:pic>
            <p:nvPicPr>
              <p:cNvPr id="114" name="Picture 113"/>
              <p:cNvPicPr>
                <a:picLocks noChangeAspect="1"/>
              </p:cNvPicPr>
              <p:nvPr/>
            </p:nvPicPr>
            <p:blipFill>
              <a:blip r:embed="rId8"/>
              <a:stretch>
                <a:fillRect/>
              </a:stretch>
            </p:blipFill>
            <p:spPr>
              <a:xfrm>
                <a:off x="2475395" y="2536762"/>
                <a:ext cx="209473" cy="168930"/>
              </a:xfrm>
              <a:prstGeom prst="rect">
                <a:avLst/>
              </a:prstGeom>
              <a:ln>
                <a:solidFill>
                  <a:schemeClr val="tx1"/>
                </a:solidFill>
              </a:ln>
            </p:spPr>
          </p:pic>
          <p:pic>
            <p:nvPicPr>
              <p:cNvPr id="115" name="Picture 114"/>
              <p:cNvPicPr>
                <a:picLocks noChangeAspect="1"/>
              </p:cNvPicPr>
              <p:nvPr/>
            </p:nvPicPr>
            <p:blipFill>
              <a:blip r:embed="rId9"/>
              <a:stretch>
                <a:fillRect/>
              </a:stretch>
            </p:blipFill>
            <p:spPr>
              <a:xfrm>
                <a:off x="3335959" y="3385952"/>
                <a:ext cx="225222" cy="278213"/>
              </a:xfrm>
              <a:prstGeom prst="rect">
                <a:avLst/>
              </a:prstGeom>
              <a:ln>
                <a:solidFill>
                  <a:schemeClr val="tx1"/>
                </a:solidFill>
              </a:ln>
            </p:spPr>
          </p:pic>
        </p:grpSp>
        <p:sp>
          <p:nvSpPr>
            <p:cNvPr id="8" name="Rectangle 7"/>
            <p:cNvSpPr/>
            <p:nvPr/>
          </p:nvSpPr>
          <p:spPr>
            <a:xfrm>
              <a:off x="3705022" y="870943"/>
              <a:ext cx="2310981" cy="1469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We are growing across markets in our primary and secondary service areas as part of Vision 2025</a:t>
              </a:r>
            </a:p>
          </p:txBody>
        </p:sp>
      </p:grpSp>
      <p:grpSp>
        <p:nvGrpSpPr>
          <p:cNvPr id="108" name="Group 107"/>
          <p:cNvGrpSpPr/>
          <p:nvPr/>
        </p:nvGrpSpPr>
        <p:grpSpPr>
          <a:xfrm>
            <a:off x="545447" y="232705"/>
            <a:ext cx="5828275" cy="5405331"/>
            <a:chOff x="528638" y="752037"/>
            <a:chExt cx="5828275" cy="5405331"/>
          </a:xfrm>
        </p:grpSpPr>
        <p:pic>
          <p:nvPicPr>
            <p:cNvPr id="17" name="Picture 16"/>
            <p:cNvPicPr>
              <a:picLocks noChangeAspect="1"/>
            </p:cNvPicPr>
            <p:nvPr/>
          </p:nvPicPr>
          <p:blipFill>
            <a:blip r:embed="rId10"/>
            <a:stretch>
              <a:fillRect/>
            </a:stretch>
          </p:blipFill>
          <p:spPr>
            <a:xfrm>
              <a:off x="528638" y="752037"/>
              <a:ext cx="5732202" cy="5405331"/>
            </a:xfrm>
            <a:prstGeom prst="rect">
              <a:avLst/>
            </a:prstGeom>
          </p:spPr>
        </p:pic>
        <p:pic>
          <p:nvPicPr>
            <p:cNvPr id="101" name="Picture 100"/>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102" name="Picture 101"/>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103" name="Picture 102"/>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104" name="Picture 103"/>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105" name="Picture 104"/>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106" name="Picture 105"/>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107" name="Rectangular Callout 106"/>
            <p:cNvSpPr/>
            <p:nvPr/>
          </p:nvSpPr>
          <p:spPr>
            <a:xfrm>
              <a:off x="3749272" y="990600"/>
              <a:ext cx="2607641" cy="838200"/>
            </a:xfrm>
            <a:prstGeom prst="wedgeRectCallout">
              <a:avLst>
                <a:gd name="adj1" fmla="val -60827"/>
                <a:gd name="adj2" fmla="val 15470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Downtown</a:t>
              </a:r>
            </a:p>
          </p:txBody>
        </p:sp>
      </p:grpSp>
      <p:sp>
        <p:nvSpPr>
          <p:cNvPr id="37" name="Slide Number Placeholder 1"/>
          <p:cNvSpPr txBox="1">
            <a:spLocks/>
          </p:cNvSpPr>
          <p:nvPr/>
        </p:nvSpPr>
        <p:spPr>
          <a:xfrm>
            <a:off x="8561556" y="4891813"/>
            <a:ext cx="457200" cy="263972"/>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fld id="{0F467E3B-A5AC-2A43-BE2E-DFA99641A995}" type="slidenum">
              <a:rPr lang="en-US">
                <a:solidFill>
                  <a:srgbClr val="000000"/>
                </a:solidFill>
              </a:rPr>
              <a:pPr>
                <a:spcBef>
                  <a:spcPct val="0"/>
                </a:spcBef>
                <a:spcAft>
                  <a:spcPct val="0"/>
                </a:spcAft>
                <a:defRPr/>
              </a:pPr>
              <a:t>14</a:t>
            </a:fld>
            <a:endParaRPr lang="en-US" dirty="0">
              <a:solidFill>
                <a:srgbClr val="000000"/>
              </a:solidFill>
            </a:endParaRPr>
          </a:p>
        </p:txBody>
      </p:sp>
      <p:sp>
        <p:nvSpPr>
          <p:cNvPr id="38" name="Rectangle 37"/>
          <p:cNvSpPr/>
          <p:nvPr/>
        </p:nvSpPr>
        <p:spPr>
          <a:xfrm>
            <a:off x="6843448" y="4495573"/>
            <a:ext cx="2342594" cy="1128168"/>
          </a:xfrm>
          <a:prstGeom prst="rect">
            <a:avLst/>
          </a:prstGeom>
          <a:solidFill>
            <a:schemeClr val="bg1"/>
          </a:solidFill>
          <a:ln w="12700" cap="flat"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Legend</a:t>
            </a:r>
          </a:p>
        </p:txBody>
      </p:sp>
      <p:pic>
        <p:nvPicPr>
          <p:cNvPr id="39" name="Picture 38"/>
          <p:cNvPicPr>
            <a:picLocks noChangeAspect="1"/>
          </p:cNvPicPr>
          <p:nvPr/>
        </p:nvPicPr>
        <p:blipFill>
          <a:blip r:embed="rId8"/>
          <a:srcRect/>
          <a:stretch>
            <a:fillRect/>
          </a:stretch>
        </p:blipFill>
        <p:spPr>
          <a:xfrm>
            <a:off x="7337569" y="5328140"/>
            <a:ext cx="256909" cy="207185"/>
          </a:xfrm>
          <a:prstGeom prst="rect">
            <a:avLst/>
          </a:prstGeom>
          <a:ln>
            <a:solidFill>
              <a:schemeClr val="tx1"/>
            </a:solidFill>
          </a:ln>
        </p:spPr>
      </p:pic>
      <p:pic>
        <p:nvPicPr>
          <p:cNvPr id="40" name="Picture 39"/>
          <p:cNvPicPr>
            <a:picLocks noChangeAspect="1"/>
          </p:cNvPicPr>
          <p:nvPr/>
        </p:nvPicPr>
        <p:blipFill>
          <a:blip r:embed="rId9"/>
          <a:srcRect/>
          <a:stretch>
            <a:fillRect/>
          </a:stretch>
        </p:blipFill>
        <p:spPr>
          <a:xfrm>
            <a:off x="7364357" y="4911805"/>
            <a:ext cx="203330" cy="251171"/>
          </a:xfrm>
          <a:prstGeom prst="rect">
            <a:avLst/>
          </a:prstGeom>
          <a:ln>
            <a:solidFill>
              <a:schemeClr val="tx1"/>
            </a:solidFill>
          </a:ln>
        </p:spPr>
      </p:pic>
      <p:sp>
        <p:nvSpPr>
          <p:cNvPr id="44" name="Oval 43"/>
          <p:cNvSpPr/>
          <p:nvPr/>
        </p:nvSpPr>
        <p:spPr>
          <a:xfrm>
            <a:off x="7799975" y="4972707"/>
            <a:ext cx="129364" cy="129364"/>
          </a:xfrm>
          <a:prstGeom prst="ellipse">
            <a:avLst/>
          </a:prstGeom>
          <a:solidFill>
            <a:schemeClr val="tx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799975" y="5367049"/>
            <a:ext cx="129364" cy="129364"/>
          </a:xfrm>
          <a:prstGeom prst="ellipse">
            <a:avLst/>
          </a:prstGeom>
          <a:solidFill>
            <a:srgbClr val="025AFD"/>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45723" y="5369825"/>
            <a:ext cx="311304" cy="253916"/>
          </a:xfrm>
          <a:prstGeom prst="rect">
            <a:avLst/>
          </a:prstGeom>
          <a:noFill/>
        </p:spPr>
        <p:txBody>
          <a:bodyPr wrap="none" rtlCol="0">
            <a:spAutoFit/>
          </a:bodyPr>
          <a:lstStyle/>
          <a:p>
            <a:r>
              <a:rPr lang="en-US" sz="1050" i="1" dirty="0"/>
              <a:t>IP</a:t>
            </a:r>
          </a:p>
        </p:txBody>
      </p:sp>
      <p:sp>
        <p:nvSpPr>
          <p:cNvPr id="47" name="TextBox 46"/>
          <p:cNvSpPr txBox="1"/>
          <p:nvPr/>
        </p:nvSpPr>
        <p:spPr>
          <a:xfrm>
            <a:off x="545723" y="5369825"/>
            <a:ext cx="378630" cy="253916"/>
          </a:xfrm>
          <a:prstGeom prst="rect">
            <a:avLst/>
          </a:prstGeom>
          <a:noFill/>
        </p:spPr>
        <p:txBody>
          <a:bodyPr wrap="none" rtlCol="0">
            <a:spAutoFit/>
          </a:bodyPr>
          <a:lstStyle/>
          <a:p>
            <a:r>
              <a:rPr lang="en-US" sz="1050" i="1" dirty="0"/>
              <a:t>OP</a:t>
            </a:r>
            <a:endParaRPr lang="en-US" sz="1050" i="1" baseline="30000" dirty="0"/>
          </a:p>
        </p:txBody>
      </p:sp>
      <p:sp>
        <p:nvSpPr>
          <p:cNvPr id="49" name="TextBox 48"/>
          <p:cNvSpPr txBox="1"/>
          <p:nvPr/>
        </p:nvSpPr>
        <p:spPr>
          <a:xfrm>
            <a:off x="6819016" y="4914280"/>
            <a:ext cx="478016" cy="246221"/>
          </a:xfrm>
          <a:prstGeom prst="rect">
            <a:avLst/>
          </a:prstGeom>
          <a:noFill/>
        </p:spPr>
        <p:txBody>
          <a:bodyPr wrap="none" rtlCol="0">
            <a:spAutoFit/>
          </a:bodyPr>
          <a:lstStyle/>
          <a:p>
            <a:pPr algn="r"/>
            <a:r>
              <a:rPr lang="en-US" sz="1000" b="1" i="1" dirty="0"/>
              <a:t>UCM</a:t>
            </a:r>
          </a:p>
        </p:txBody>
      </p:sp>
      <p:sp>
        <p:nvSpPr>
          <p:cNvPr id="50" name="TextBox 49"/>
          <p:cNvSpPr txBox="1"/>
          <p:nvPr/>
        </p:nvSpPr>
        <p:spPr>
          <a:xfrm>
            <a:off x="6926418" y="5308622"/>
            <a:ext cx="370615" cy="246221"/>
          </a:xfrm>
          <a:prstGeom prst="rect">
            <a:avLst/>
          </a:prstGeom>
          <a:noFill/>
        </p:spPr>
        <p:txBody>
          <a:bodyPr wrap="none" rtlCol="0">
            <a:spAutoFit/>
          </a:bodyPr>
          <a:lstStyle/>
          <a:p>
            <a:pPr algn="r"/>
            <a:r>
              <a:rPr lang="en-US" sz="1000" b="1" i="1" dirty="0"/>
              <a:t>AH</a:t>
            </a:r>
          </a:p>
        </p:txBody>
      </p:sp>
      <p:cxnSp>
        <p:nvCxnSpPr>
          <p:cNvPr id="51" name="Straight Connector 50"/>
          <p:cNvCxnSpPr/>
          <p:nvPr/>
        </p:nvCxnSpPr>
        <p:spPr>
          <a:xfrm>
            <a:off x="6949956" y="5252645"/>
            <a:ext cx="2129760" cy="0"/>
          </a:xfrm>
          <a:prstGeom prst="line">
            <a:avLst/>
          </a:prstGeom>
          <a:ln w="6350" cap="flat" algn="ctr">
            <a:solidFill>
              <a:schemeClr val="tx2"/>
            </a:solidFill>
            <a:prstDash val="dash"/>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8062499" y="4973165"/>
            <a:ext cx="135287" cy="135287"/>
            <a:chOff x="-2032000" y="448115"/>
            <a:chExt cx="503024" cy="503024"/>
          </a:xfrm>
        </p:grpSpPr>
        <p:sp>
          <p:nvSpPr>
            <p:cNvPr id="53" name="Rectangle 52"/>
            <p:cNvSpPr/>
            <p:nvPr/>
          </p:nvSpPr>
          <p:spPr>
            <a:xfrm>
              <a:off x="-2032000" y="448115"/>
              <a:ext cx="503024" cy="503024"/>
            </a:xfrm>
            <a:prstGeom prst="rect">
              <a:avLst/>
            </a:prstGeom>
            <a:solidFill>
              <a:schemeClr val="tx1"/>
            </a:solidFill>
            <a:ln w="381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1955799" y="524316"/>
              <a:ext cx="350622" cy="350622"/>
            </a:xfrm>
            <a:prstGeom prst="rect">
              <a:avLst/>
            </a:prstGeom>
            <a:solidFill>
              <a:schemeClr val="tx1"/>
            </a:solidFill>
            <a:ln w="19050" cap="flat"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p:cNvSpPr txBox="1"/>
          <p:nvPr/>
        </p:nvSpPr>
        <p:spPr>
          <a:xfrm>
            <a:off x="8157076" y="4909199"/>
            <a:ext cx="814647" cy="253916"/>
          </a:xfrm>
          <a:prstGeom prst="rect">
            <a:avLst/>
          </a:prstGeom>
          <a:noFill/>
        </p:spPr>
        <p:txBody>
          <a:bodyPr wrap="none" rtlCol="0">
            <a:spAutoFit/>
          </a:bodyPr>
          <a:lstStyle/>
          <a:p>
            <a:r>
              <a:rPr lang="en-US" sz="1050" i="1" dirty="0"/>
              <a:t>Cancer JV</a:t>
            </a:r>
          </a:p>
        </p:txBody>
      </p:sp>
      <p:grpSp>
        <p:nvGrpSpPr>
          <p:cNvPr id="100" name="Group 99"/>
          <p:cNvGrpSpPr/>
          <p:nvPr/>
        </p:nvGrpSpPr>
        <p:grpSpPr>
          <a:xfrm>
            <a:off x="545447" y="240677"/>
            <a:ext cx="5828275" cy="5397358"/>
            <a:chOff x="528638" y="755248"/>
            <a:chExt cx="5828275" cy="5397358"/>
          </a:xfrm>
        </p:grpSpPr>
        <p:pic>
          <p:nvPicPr>
            <p:cNvPr id="18" name="Picture 17"/>
            <p:cNvPicPr>
              <a:picLocks noChangeAspect="1"/>
            </p:cNvPicPr>
            <p:nvPr/>
          </p:nvPicPr>
          <p:blipFill>
            <a:blip r:embed="rId11"/>
            <a:stretch>
              <a:fillRect/>
            </a:stretch>
          </p:blipFill>
          <p:spPr>
            <a:xfrm>
              <a:off x="528638" y="755248"/>
              <a:ext cx="5732202" cy="5397358"/>
            </a:xfrm>
            <a:prstGeom prst="rect">
              <a:avLst/>
            </a:prstGeom>
          </p:spPr>
        </p:pic>
        <p:pic>
          <p:nvPicPr>
            <p:cNvPr id="93" name="Picture 92"/>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94" name="Picture 93"/>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95" name="Picture 94"/>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96" name="Picture 95"/>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97" name="Picture 96"/>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98" name="Picture 97"/>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99" name="Rectangular Callout 98"/>
            <p:cNvSpPr/>
            <p:nvPr/>
          </p:nvSpPr>
          <p:spPr>
            <a:xfrm>
              <a:off x="3749272" y="990600"/>
              <a:ext cx="2607641" cy="838200"/>
            </a:xfrm>
            <a:prstGeom prst="wedgeRectCallout">
              <a:avLst>
                <a:gd name="adj1" fmla="val -51976"/>
                <a:gd name="adj2" fmla="val 20765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South Side</a:t>
              </a:r>
            </a:p>
          </p:txBody>
        </p:sp>
      </p:grpSp>
      <p:sp>
        <p:nvSpPr>
          <p:cNvPr id="109" name="TextBox 108"/>
          <p:cNvSpPr txBox="1"/>
          <p:nvPr/>
        </p:nvSpPr>
        <p:spPr>
          <a:xfrm>
            <a:off x="9238275" y="5046660"/>
            <a:ext cx="2717678" cy="577081"/>
          </a:xfrm>
          <a:prstGeom prst="rect">
            <a:avLst/>
          </a:prstGeom>
          <a:noFill/>
        </p:spPr>
        <p:txBody>
          <a:bodyPr wrap="square" rtlCol="0">
            <a:spAutoFit/>
          </a:bodyPr>
          <a:lstStyle/>
          <a:p>
            <a:r>
              <a:rPr lang="en-US" sz="1050" dirty="0"/>
              <a:t>Note: UCM OP locations inclusive of Planned Crown Point Facility (target opening Spring 2024) </a:t>
            </a:r>
          </a:p>
        </p:txBody>
      </p:sp>
      <p:grpSp>
        <p:nvGrpSpPr>
          <p:cNvPr id="92" name="Group 91"/>
          <p:cNvGrpSpPr/>
          <p:nvPr/>
        </p:nvGrpSpPr>
        <p:grpSpPr>
          <a:xfrm>
            <a:off x="545447" y="248649"/>
            <a:ext cx="5828275" cy="5389386"/>
            <a:chOff x="528638" y="758457"/>
            <a:chExt cx="5828275" cy="5389386"/>
          </a:xfrm>
        </p:grpSpPr>
        <p:pic>
          <p:nvPicPr>
            <p:cNvPr id="19" name="Picture 18"/>
            <p:cNvPicPr>
              <a:picLocks noChangeAspect="1"/>
            </p:cNvPicPr>
            <p:nvPr/>
          </p:nvPicPr>
          <p:blipFill>
            <a:blip r:embed="rId12"/>
            <a:stretch>
              <a:fillRect/>
            </a:stretch>
          </p:blipFill>
          <p:spPr>
            <a:xfrm>
              <a:off x="528638" y="758457"/>
              <a:ext cx="5732202" cy="5389386"/>
            </a:xfrm>
            <a:prstGeom prst="rect">
              <a:avLst/>
            </a:prstGeom>
          </p:spPr>
        </p:pic>
        <p:pic>
          <p:nvPicPr>
            <p:cNvPr id="85" name="Picture 84"/>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86" name="Picture 85"/>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87" name="Picture 86"/>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88" name="Picture 87"/>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89" name="Picture 88"/>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90" name="Picture 89"/>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91" name="Rectangular Callout 90"/>
            <p:cNvSpPr/>
            <p:nvPr/>
          </p:nvSpPr>
          <p:spPr>
            <a:xfrm>
              <a:off x="3749272" y="990600"/>
              <a:ext cx="2607641" cy="838200"/>
            </a:xfrm>
            <a:prstGeom prst="wedgeRectCallout">
              <a:avLst>
                <a:gd name="adj1" fmla="val -61168"/>
                <a:gd name="adj2" fmla="val 32839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South &amp; Southwest Suburbs</a:t>
              </a:r>
            </a:p>
          </p:txBody>
        </p:sp>
      </p:grpSp>
      <p:grpSp>
        <p:nvGrpSpPr>
          <p:cNvPr id="84" name="Group 83"/>
          <p:cNvGrpSpPr/>
          <p:nvPr/>
        </p:nvGrpSpPr>
        <p:grpSpPr>
          <a:xfrm>
            <a:off x="545446" y="240677"/>
            <a:ext cx="5833038" cy="5397359"/>
            <a:chOff x="523875" y="755247"/>
            <a:chExt cx="5833038" cy="5397359"/>
          </a:xfrm>
        </p:grpSpPr>
        <p:pic>
          <p:nvPicPr>
            <p:cNvPr id="20" name="Picture 19"/>
            <p:cNvPicPr>
              <a:picLocks noChangeAspect="1"/>
            </p:cNvPicPr>
            <p:nvPr/>
          </p:nvPicPr>
          <p:blipFill>
            <a:blip r:embed="rId13"/>
            <a:stretch>
              <a:fillRect/>
            </a:stretch>
          </p:blipFill>
          <p:spPr>
            <a:xfrm>
              <a:off x="523875" y="755247"/>
              <a:ext cx="5740175" cy="5397359"/>
            </a:xfrm>
            <a:prstGeom prst="rect">
              <a:avLst/>
            </a:prstGeom>
          </p:spPr>
        </p:pic>
        <p:pic>
          <p:nvPicPr>
            <p:cNvPr id="77" name="Picture 76"/>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78" name="Picture 77"/>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79" name="Picture 78"/>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80" name="Picture 79"/>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81" name="Picture 80"/>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82" name="Picture 81"/>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83" name="Rectangular Callout 82"/>
            <p:cNvSpPr/>
            <p:nvPr/>
          </p:nvSpPr>
          <p:spPr>
            <a:xfrm>
              <a:off x="3749272" y="990600"/>
              <a:ext cx="2607641" cy="838200"/>
            </a:xfrm>
            <a:prstGeom prst="wedgeRectCallout">
              <a:avLst>
                <a:gd name="adj1" fmla="val -21676"/>
                <a:gd name="adj2" fmla="val 26485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Northwest Indiana &amp; Southwest Michigan</a:t>
              </a:r>
            </a:p>
          </p:txBody>
        </p:sp>
      </p:grpSp>
      <p:grpSp>
        <p:nvGrpSpPr>
          <p:cNvPr id="76" name="Group 75"/>
          <p:cNvGrpSpPr/>
          <p:nvPr/>
        </p:nvGrpSpPr>
        <p:grpSpPr>
          <a:xfrm>
            <a:off x="545447" y="240677"/>
            <a:ext cx="5823513" cy="5397358"/>
            <a:chOff x="533400" y="755248"/>
            <a:chExt cx="5823513" cy="5397358"/>
          </a:xfrm>
        </p:grpSpPr>
        <p:pic>
          <p:nvPicPr>
            <p:cNvPr id="21" name="Picture 20"/>
            <p:cNvPicPr>
              <a:picLocks noChangeAspect="1"/>
            </p:cNvPicPr>
            <p:nvPr/>
          </p:nvPicPr>
          <p:blipFill>
            <a:blip r:embed="rId14"/>
            <a:stretch>
              <a:fillRect/>
            </a:stretch>
          </p:blipFill>
          <p:spPr>
            <a:xfrm>
              <a:off x="533400" y="755248"/>
              <a:ext cx="5724230" cy="5397358"/>
            </a:xfrm>
            <a:prstGeom prst="rect">
              <a:avLst/>
            </a:prstGeom>
          </p:spPr>
        </p:pic>
        <p:pic>
          <p:nvPicPr>
            <p:cNvPr id="69" name="Picture 68"/>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70" name="Picture 69"/>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71" name="Picture 70"/>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72" name="Picture 71"/>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73" name="Picture 72"/>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74" name="Picture 73"/>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75" name="Rectangular Callout 74"/>
            <p:cNvSpPr/>
            <p:nvPr/>
          </p:nvSpPr>
          <p:spPr>
            <a:xfrm>
              <a:off x="3749272" y="990600"/>
              <a:ext cx="2607641" cy="838200"/>
            </a:xfrm>
            <a:prstGeom prst="wedgeRectCallout">
              <a:avLst>
                <a:gd name="adj1" fmla="val -82956"/>
                <a:gd name="adj2" fmla="val 15046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West Side &amp; Western Suburbs</a:t>
              </a:r>
            </a:p>
          </p:txBody>
        </p:sp>
      </p:grpSp>
      <p:grpSp>
        <p:nvGrpSpPr>
          <p:cNvPr id="61" name="Group 60"/>
          <p:cNvGrpSpPr/>
          <p:nvPr/>
        </p:nvGrpSpPr>
        <p:grpSpPr>
          <a:xfrm>
            <a:off x="545447" y="240677"/>
            <a:ext cx="5823513" cy="5397358"/>
            <a:chOff x="533400" y="755248"/>
            <a:chExt cx="5823513" cy="5397358"/>
          </a:xfrm>
        </p:grpSpPr>
        <p:pic>
          <p:nvPicPr>
            <p:cNvPr id="22" name="Picture 21"/>
            <p:cNvPicPr>
              <a:picLocks noChangeAspect="1"/>
            </p:cNvPicPr>
            <p:nvPr/>
          </p:nvPicPr>
          <p:blipFill>
            <a:blip r:embed="rId15"/>
            <a:stretch>
              <a:fillRect/>
            </a:stretch>
          </p:blipFill>
          <p:spPr>
            <a:xfrm>
              <a:off x="533400" y="755248"/>
              <a:ext cx="5724230" cy="5397358"/>
            </a:xfrm>
            <a:prstGeom prst="rect">
              <a:avLst/>
            </a:prstGeom>
          </p:spPr>
        </p:pic>
        <p:pic>
          <p:nvPicPr>
            <p:cNvPr id="24" name="Picture 23"/>
            <p:cNvPicPr>
              <a:picLocks noChangeAspect="1"/>
            </p:cNvPicPr>
            <p:nvPr/>
          </p:nvPicPr>
          <p:blipFill>
            <a:blip r:embed="rId8"/>
            <a:stretch>
              <a:fillRect/>
            </a:stretch>
          </p:blipFill>
          <p:spPr>
            <a:xfrm>
              <a:off x="2857381" y="2917221"/>
              <a:ext cx="209473" cy="168930"/>
            </a:xfrm>
            <a:prstGeom prst="rect">
              <a:avLst/>
            </a:prstGeom>
            <a:ln>
              <a:solidFill>
                <a:schemeClr val="tx1"/>
              </a:solidFill>
            </a:ln>
          </p:spPr>
        </p:pic>
        <p:pic>
          <p:nvPicPr>
            <p:cNvPr id="25" name="Picture 24"/>
            <p:cNvPicPr>
              <a:picLocks noChangeAspect="1"/>
            </p:cNvPicPr>
            <p:nvPr/>
          </p:nvPicPr>
          <p:blipFill>
            <a:blip r:embed="rId9"/>
            <a:stretch>
              <a:fillRect/>
            </a:stretch>
          </p:blipFill>
          <p:spPr>
            <a:xfrm>
              <a:off x="3479800" y="2847340"/>
              <a:ext cx="225222" cy="278213"/>
            </a:xfrm>
            <a:prstGeom prst="rect">
              <a:avLst/>
            </a:prstGeom>
            <a:ln>
              <a:solidFill>
                <a:schemeClr val="tx1"/>
              </a:solidFill>
            </a:ln>
          </p:spPr>
        </p:pic>
        <p:pic>
          <p:nvPicPr>
            <p:cNvPr id="56" name="Picture 55"/>
            <p:cNvPicPr>
              <a:picLocks noChangeAspect="1"/>
            </p:cNvPicPr>
            <p:nvPr/>
          </p:nvPicPr>
          <p:blipFill>
            <a:blip r:embed="rId8"/>
            <a:stretch>
              <a:fillRect/>
            </a:stretch>
          </p:blipFill>
          <p:spPr>
            <a:xfrm>
              <a:off x="2787378" y="2855664"/>
              <a:ext cx="209473" cy="168930"/>
            </a:xfrm>
            <a:prstGeom prst="rect">
              <a:avLst/>
            </a:prstGeom>
            <a:ln>
              <a:solidFill>
                <a:schemeClr val="tx1"/>
              </a:solidFill>
            </a:ln>
          </p:spPr>
        </p:pic>
        <p:pic>
          <p:nvPicPr>
            <p:cNvPr id="57" name="Picture 56"/>
            <p:cNvPicPr>
              <a:picLocks noChangeAspect="1"/>
            </p:cNvPicPr>
            <p:nvPr/>
          </p:nvPicPr>
          <p:blipFill>
            <a:blip r:embed="rId8"/>
            <a:stretch>
              <a:fillRect/>
            </a:stretch>
          </p:blipFill>
          <p:spPr>
            <a:xfrm>
              <a:off x="2399195" y="3227295"/>
              <a:ext cx="209473" cy="168930"/>
            </a:xfrm>
            <a:prstGeom prst="rect">
              <a:avLst/>
            </a:prstGeom>
            <a:ln>
              <a:solidFill>
                <a:schemeClr val="tx1"/>
              </a:solidFill>
            </a:ln>
          </p:spPr>
        </p:pic>
        <p:pic>
          <p:nvPicPr>
            <p:cNvPr id="58" name="Picture 57"/>
            <p:cNvPicPr>
              <a:picLocks noChangeAspect="1"/>
            </p:cNvPicPr>
            <p:nvPr/>
          </p:nvPicPr>
          <p:blipFill>
            <a:blip r:embed="rId8"/>
            <a:stretch>
              <a:fillRect/>
            </a:stretch>
          </p:blipFill>
          <p:spPr>
            <a:xfrm>
              <a:off x="2475395" y="2545080"/>
              <a:ext cx="209473" cy="168930"/>
            </a:xfrm>
            <a:prstGeom prst="rect">
              <a:avLst/>
            </a:prstGeom>
            <a:ln>
              <a:solidFill>
                <a:schemeClr val="tx1"/>
              </a:solidFill>
            </a:ln>
          </p:spPr>
        </p:pic>
        <p:pic>
          <p:nvPicPr>
            <p:cNvPr id="59" name="Picture 58"/>
            <p:cNvPicPr>
              <a:picLocks noChangeAspect="1"/>
            </p:cNvPicPr>
            <p:nvPr/>
          </p:nvPicPr>
          <p:blipFill>
            <a:blip r:embed="rId9"/>
            <a:stretch>
              <a:fillRect/>
            </a:stretch>
          </p:blipFill>
          <p:spPr>
            <a:xfrm>
              <a:off x="3335959" y="3394270"/>
              <a:ext cx="225222" cy="278213"/>
            </a:xfrm>
            <a:prstGeom prst="rect">
              <a:avLst/>
            </a:prstGeom>
            <a:ln>
              <a:solidFill>
                <a:schemeClr val="tx1"/>
              </a:solidFill>
            </a:ln>
          </p:spPr>
        </p:pic>
        <p:sp>
          <p:nvSpPr>
            <p:cNvPr id="60" name="Rectangular Callout 59"/>
            <p:cNvSpPr/>
            <p:nvPr/>
          </p:nvSpPr>
          <p:spPr>
            <a:xfrm>
              <a:off x="3749272" y="990600"/>
              <a:ext cx="2607641" cy="838200"/>
            </a:xfrm>
            <a:prstGeom prst="wedgeRectCallout">
              <a:avLst>
                <a:gd name="adj1" fmla="val -82616"/>
                <a:gd name="adj2" fmla="val -99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North Side &amp; North / Northwest Suburbs</a:t>
              </a:r>
            </a:p>
          </p:txBody>
        </p:sp>
      </p:grpSp>
      <p:sp>
        <p:nvSpPr>
          <p:cNvPr id="117" name="Title 3">
            <a:extLst>
              <a:ext uri="{FF2B5EF4-FFF2-40B4-BE49-F238E27FC236}">
                <a16:creationId xmlns:a16="http://schemas.microsoft.com/office/drawing/2014/main" id="{A9BFE032-ABB6-484C-934F-FFBE6A6EF8F4}"/>
              </a:ext>
            </a:extLst>
          </p:cNvPr>
          <p:cNvSpPr>
            <a:spLocks noGrp="1"/>
          </p:cNvSpPr>
          <p:nvPr>
            <p:ph type="title"/>
          </p:nvPr>
        </p:nvSpPr>
        <p:spPr>
          <a:xfrm>
            <a:off x="4265868" y="2558592"/>
            <a:ext cx="9941829" cy="1037058"/>
          </a:xfrm>
        </p:spPr>
        <p:txBody>
          <a:bodyPr/>
          <a:lstStyle/>
          <a:p>
            <a:pPr algn="ctr"/>
            <a:r>
              <a:rPr lang="sv-SE" sz="3400" dirty="0"/>
              <a:t/>
            </a:r>
            <a:br>
              <a:rPr lang="sv-SE" sz="3400" dirty="0"/>
            </a:br>
            <a:r>
              <a:rPr lang="sv-SE" sz="3400" dirty="0"/>
              <a:t>Network Development</a:t>
            </a:r>
            <a:endParaRPr lang="en-US" sz="3400" dirty="0"/>
          </a:p>
        </p:txBody>
      </p:sp>
      <p:pic>
        <p:nvPicPr>
          <p:cNvPr id="118" name="Picture 117">
            <a:extLst>
              <a:ext uri="{FF2B5EF4-FFF2-40B4-BE49-F238E27FC236}">
                <a16:creationId xmlns:a16="http://schemas.microsoft.com/office/drawing/2014/main" id="{88F3139C-DAA8-6045-B632-A9A6740A3C47}"/>
              </a:ext>
            </a:extLst>
          </p:cNvPr>
          <p:cNvPicPr>
            <a:picLocks noChangeAspect="1"/>
          </p:cNvPicPr>
          <p:nvPr/>
        </p:nvPicPr>
        <p:blipFill>
          <a:blip r:embed="rId16"/>
          <a:stretch>
            <a:fillRect/>
          </a:stretch>
        </p:blipFill>
        <p:spPr>
          <a:xfrm>
            <a:off x="7084192" y="1445672"/>
            <a:ext cx="4203700" cy="1536700"/>
          </a:xfrm>
          <a:prstGeom prst="rect">
            <a:avLst/>
          </a:prstGeom>
        </p:spPr>
      </p:pic>
    </p:spTree>
    <p:extLst>
      <p:ext uri="{BB962C8B-B14F-4D97-AF65-F5344CB8AC3E}">
        <p14:creationId xmlns:p14="http://schemas.microsoft.com/office/powerpoint/2010/main" val="139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Closing</a:t>
            </a:r>
            <a:endParaRPr lang="en-US" dirty="0"/>
          </a:p>
        </p:txBody>
      </p:sp>
    </p:spTree>
    <p:extLst>
      <p:ext uri="{BB962C8B-B14F-4D97-AF65-F5344CB8AC3E}">
        <p14:creationId xmlns:p14="http://schemas.microsoft.com/office/powerpoint/2010/main" val="17592738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77323" y="914401"/>
            <a:ext cx="8782050" cy="4401205"/>
          </a:xfrm>
          <a:prstGeom prst="rect">
            <a:avLst/>
          </a:prstGeom>
          <a:noFill/>
        </p:spPr>
        <p:txBody>
          <a:bodyPr>
            <a:spAutoFit/>
          </a:bodyPr>
          <a:lstStyle/>
          <a:p>
            <a:pPr>
              <a:defRPr/>
            </a:pPr>
            <a:r>
              <a:rPr lang="en-US" sz="2400" b="1" dirty="0">
                <a:solidFill>
                  <a:srgbClr val="8B0021"/>
                </a:solidFill>
                <a:latin typeface="Arial" charset="0"/>
              </a:rPr>
              <a:t>Quality – zero defects</a:t>
            </a:r>
          </a:p>
          <a:p>
            <a:pPr>
              <a:defRPr/>
            </a:pPr>
            <a:endParaRPr lang="en-US" sz="2400" dirty="0">
              <a:latin typeface="Arial" charset="0"/>
            </a:endParaRPr>
          </a:p>
          <a:p>
            <a:pPr>
              <a:defRPr/>
            </a:pPr>
            <a:endParaRPr lang="en-US" sz="400" dirty="0">
              <a:latin typeface="Arial" charset="0"/>
            </a:endParaRPr>
          </a:p>
          <a:p>
            <a:pPr>
              <a:spcBef>
                <a:spcPts val="600"/>
              </a:spcBef>
              <a:defRPr/>
            </a:pPr>
            <a:r>
              <a:rPr lang="en-US" sz="2400" b="1" dirty="0">
                <a:solidFill>
                  <a:srgbClr val="8B0021"/>
                </a:solidFill>
                <a:latin typeface="Arial" charset="0"/>
              </a:rPr>
              <a:t>Cost – best in market</a:t>
            </a:r>
          </a:p>
          <a:p>
            <a:pPr>
              <a:spcBef>
                <a:spcPts val="600"/>
              </a:spcBef>
              <a:defRPr/>
            </a:pPr>
            <a:endParaRPr lang="en-US" sz="2400" dirty="0">
              <a:latin typeface="Arial" charset="0"/>
            </a:endParaRPr>
          </a:p>
          <a:p>
            <a:pPr>
              <a:defRPr/>
            </a:pPr>
            <a:endParaRPr lang="en-US" sz="400" dirty="0">
              <a:latin typeface="Arial" charset="0"/>
            </a:endParaRPr>
          </a:p>
          <a:p>
            <a:pPr>
              <a:defRPr/>
            </a:pPr>
            <a:endParaRPr lang="en-US" sz="400" dirty="0">
              <a:latin typeface="Arial" charset="0"/>
            </a:endParaRPr>
          </a:p>
          <a:p>
            <a:pPr>
              <a:defRPr/>
            </a:pPr>
            <a:r>
              <a:rPr lang="en-US" sz="2400" b="1" dirty="0">
                <a:solidFill>
                  <a:srgbClr val="8B0021"/>
                </a:solidFill>
                <a:latin typeface="Arial" charset="0"/>
              </a:rPr>
              <a:t>Delivery – 100% on-time &amp; complete</a:t>
            </a:r>
          </a:p>
          <a:p>
            <a:pPr>
              <a:defRPr/>
            </a:pPr>
            <a:endParaRPr lang="en-US" sz="2400" dirty="0">
              <a:latin typeface="Arial" charset="0"/>
            </a:endParaRPr>
          </a:p>
          <a:p>
            <a:pPr>
              <a:buSzPct val="100000"/>
              <a:defRPr/>
            </a:pPr>
            <a:endParaRPr lang="en-US" sz="400" dirty="0">
              <a:latin typeface="Arial" charset="0"/>
            </a:endParaRPr>
          </a:p>
          <a:p>
            <a:pPr>
              <a:spcBef>
                <a:spcPts val="600"/>
              </a:spcBef>
              <a:buSzPct val="100000"/>
              <a:defRPr/>
            </a:pPr>
            <a:r>
              <a:rPr lang="en-US" sz="2400" b="1" dirty="0">
                <a:solidFill>
                  <a:srgbClr val="8B0021"/>
                </a:solidFill>
                <a:latin typeface="Arial" charset="0"/>
              </a:rPr>
              <a:t>Technology – At The Forefront</a:t>
            </a:r>
          </a:p>
          <a:p>
            <a:pPr>
              <a:spcBef>
                <a:spcPts val="600"/>
              </a:spcBef>
              <a:buSzPct val="100000"/>
              <a:defRPr/>
            </a:pPr>
            <a:endParaRPr lang="en-US" sz="2400" dirty="0">
              <a:latin typeface="Arial" charset="0"/>
            </a:endParaRPr>
          </a:p>
          <a:p>
            <a:pPr>
              <a:buSzPct val="100000"/>
              <a:defRPr/>
            </a:pPr>
            <a:endParaRPr lang="en-US" sz="400" dirty="0">
              <a:latin typeface="Arial" charset="0"/>
            </a:endParaRPr>
          </a:p>
          <a:p>
            <a:pPr>
              <a:spcBef>
                <a:spcPts val="600"/>
              </a:spcBef>
              <a:buSzPct val="100000"/>
              <a:defRPr/>
            </a:pPr>
            <a:r>
              <a:rPr lang="en-US" sz="2400" b="1" dirty="0">
                <a:solidFill>
                  <a:srgbClr val="8B0021"/>
                </a:solidFill>
                <a:latin typeface="Arial" charset="0"/>
              </a:rPr>
              <a:t>Service – best in class</a:t>
            </a:r>
            <a:endParaRPr lang="en-US" sz="2400" dirty="0">
              <a:latin typeface="Arial" charset="0"/>
            </a:endParaRPr>
          </a:p>
          <a:p>
            <a:pPr>
              <a:defRPr/>
            </a:pPr>
            <a:r>
              <a:rPr lang="en-US" sz="1050" dirty="0"/>
              <a:t>	</a:t>
            </a:r>
          </a:p>
          <a:p>
            <a:pPr marL="342900" lvl="2" indent="-342900">
              <a:buFont typeface="+mj-lt"/>
              <a:buAutoNum type="arabicPeriod"/>
              <a:defRPr/>
            </a:pPr>
            <a:endParaRPr lang="en-US" sz="900" dirty="0"/>
          </a:p>
        </p:txBody>
      </p:sp>
      <p:sp>
        <p:nvSpPr>
          <p:cNvPr id="9" name="TextBox 4"/>
          <p:cNvSpPr txBox="1">
            <a:spLocks noChangeArrowheads="1"/>
          </p:cNvSpPr>
          <p:nvPr/>
        </p:nvSpPr>
        <p:spPr bwMode="auto">
          <a:xfrm>
            <a:off x="914400" y="2286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pitchFamily="-83" charset="-128"/>
              </a:defRPr>
            </a:lvl1pPr>
            <a:lvl2pPr marL="742950" indent="-285750" eaLnBrk="0" hangingPunct="0">
              <a:defRPr>
                <a:solidFill>
                  <a:schemeClr val="tx1"/>
                </a:solidFill>
                <a:latin typeface="Arial" pitchFamily="34" charset="0"/>
                <a:ea typeface="ヒラギノ角ゴ Pro W3" pitchFamily="-83" charset="-128"/>
              </a:defRPr>
            </a:lvl2pPr>
            <a:lvl3pPr marL="1143000" indent="-228600" eaLnBrk="0" hangingPunct="0">
              <a:defRPr>
                <a:solidFill>
                  <a:schemeClr val="tx1"/>
                </a:solidFill>
                <a:latin typeface="Arial" pitchFamily="34" charset="0"/>
                <a:ea typeface="ヒラギノ角ゴ Pro W3" pitchFamily="-83" charset="-128"/>
              </a:defRPr>
            </a:lvl3pPr>
            <a:lvl4pPr marL="1600200" indent="-228600" eaLnBrk="0" hangingPunct="0">
              <a:defRPr>
                <a:solidFill>
                  <a:schemeClr val="tx1"/>
                </a:solidFill>
                <a:latin typeface="Arial" pitchFamily="34" charset="0"/>
                <a:ea typeface="ヒラギノ角ゴ Pro W3" pitchFamily="-83" charset="-128"/>
              </a:defRPr>
            </a:lvl4pPr>
            <a:lvl5pPr marL="2057400" indent="-228600" eaLnBrk="0" hangingPunct="0">
              <a:defRPr>
                <a:solidFill>
                  <a:schemeClr val="tx1"/>
                </a:solidFill>
                <a:latin typeface="Arial" pitchFamily="34" charset="0"/>
                <a:ea typeface="ヒラギノ角ゴ Pro W3" pitchFamily="-8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pitchFamily="-83" charset="-128"/>
              </a:defRPr>
            </a:lvl9pPr>
          </a:lstStyle>
          <a:p>
            <a:pPr eaLnBrk="1" hangingPunct="1"/>
            <a:r>
              <a:rPr lang="en-US" altLang="en-US" sz="2000" b="1" u="sng" dirty="0">
                <a:solidFill>
                  <a:srgbClr val="8B0021"/>
                </a:solidFill>
              </a:rPr>
              <a:t>This is a challenging time…but our core principles remain…</a:t>
            </a:r>
          </a:p>
        </p:txBody>
      </p:sp>
    </p:spTree>
    <p:extLst>
      <p:ext uri="{BB962C8B-B14F-4D97-AF65-F5344CB8AC3E}">
        <p14:creationId xmlns:p14="http://schemas.microsoft.com/office/powerpoint/2010/main" val="41820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Thank You</a:t>
            </a:r>
            <a:endParaRPr lang="en-US" dirty="0"/>
          </a:p>
        </p:txBody>
      </p:sp>
    </p:spTree>
    <p:extLst>
      <p:ext uri="{BB962C8B-B14F-4D97-AF65-F5344CB8AC3E}">
        <p14:creationId xmlns:p14="http://schemas.microsoft.com/office/powerpoint/2010/main" val="1583150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AF5CC2D-7CF0-C14C-BDE6-6A761C50EBCB}"/>
              </a:ext>
            </a:extLst>
          </p:cNvPr>
          <p:cNvGrpSpPr/>
          <p:nvPr/>
        </p:nvGrpSpPr>
        <p:grpSpPr>
          <a:xfrm>
            <a:off x="2042800" y="2246108"/>
            <a:ext cx="7149084" cy="2757138"/>
            <a:chOff x="755576" y="2493228"/>
            <a:chExt cx="7149084" cy="2757138"/>
          </a:xfrm>
        </p:grpSpPr>
        <p:grpSp>
          <p:nvGrpSpPr>
            <p:cNvPr id="27" name="Group 26">
              <a:extLst>
                <a:ext uri="{FF2B5EF4-FFF2-40B4-BE49-F238E27FC236}">
                  <a16:creationId xmlns:a16="http://schemas.microsoft.com/office/drawing/2014/main" id="{D35D86D3-6454-D548-BFBC-EABA760CD875}"/>
                </a:ext>
              </a:extLst>
            </p:cNvPr>
            <p:cNvGrpSpPr/>
            <p:nvPr/>
          </p:nvGrpSpPr>
          <p:grpSpPr>
            <a:xfrm>
              <a:off x="755576" y="2499495"/>
              <a:ext cx="2545001" cy="2750871"/>
              <a:chOff x="937713" y="2018593"/>
              <a:chExt cx="3057193" cy="3304497"/>
            </a:xfrm>
          </p:grpSpPr>
          <p:grpSp>
            <p:nvGrpSpPr>
              <p:cNvPr id="38" name="Group 37">
                <a:extLst>
                  <a:ext uri="{FF2B5EF4-FFF2-40B4-BE49-F238E27FC236}">
                    <a16:creationId xmlns:a16="http://schemas.microsoft.com/office/drawing/2014/main" id="{A790D800-9372-344D-B0EE-E752946C1F0F}"/>
                  </a:ext>
                </a:extLst>
              </p:cNvPr>
              <p:cNvGrpSpPr/>
              <p:nvPr/>
            </p:nvGrpSpPr>
            <p:grpSpPr>
              <a:xfrm>
                <a:off x="937713" y="2018593"/>
                <a:ext cx="3057193" cy="1354244"/>
                <a:chOff x="901448" y="1582184"/>
                <a:chExt cx="3057193" cy="1354244"/>
              </a:xfrm>
            </p:grpSpPr>
            <p:sp>
              <p:nvSpPr>
                <p:cNvPr id="44" name="TextBox 43">
                  <a:extLst>
                    <a:ext uri="{FF2B5EF4-FFF2-40B4-BE49-F238E27FC236}">
                      <a16:creationId xmlns:a16="http://schemas.microsoft.com/office/drawing/2014/main" id="{66838E66-926B-DB41-96C9-F4AE5AE0001E}"/>
                    </a:ext>
                  </a:extLst>
                </p:cNvPr>
                <p:cNvSpPr txBox="1"/>
                <p:nvPr/>
              </p:nvSpPr>
              <p:spPr>
                <a:xfrm>
                  <a:off x="949914" y="1582184"/>
                  <a:ext cx="1188488" cy="554577"/>
                </a:xfrm>
                <a:prstGeom prst="rect">
                  <a:avLst/>
                </a:prstGeom>
                <a:noFill/>
              </p:spPr>
              <p:txBody>
                <a:bodyPr wrap="none" rtlCol="0">
                  <a:spAutoFit/>
                </a:bodyPr>
                <a:lstStyle/>
                <a:p>
                  <a:r>
                    <a:rPr lang="en-GB" sz="2400" b="1" dirty="0">
                      <a:solidFill>
                        <a:schemeClr val="bg1"/>
                      </a:solidFill>
                    </a:rPr>
                    <a:t>Excel</a:t>
                  </a:r>
                  <a:endParaRPr lang="en-IN" sz="2400" b="1" dirty="0">
                    <a:solidFill>
                      <a:schemeClr val="bg1"/>
                    </a:solidFill>
                  </a:endParaRPr>
                </a:p>
              </p:txBody>
            </p:sp>
            <p:sp>
              <p:nvSpPr>
                <p:cNvPr id="45" name="Rectangle 44">
                  <a:extLst>
                    <a:ext uri="{FF2B5EF4-FFF2-40B4-BE49-F238E27FC236}">
                      <a16:creationId xmlns:a16="http://schemas.microsoft.com/office/drawing/2014/main" id="{3A5BAF66-D803-DC41-9D77-A3033F733219}"/>
                    </a:ext>
                  </a:extLst>
                </p:cNvPr>
                <p:cNvSpPr/>
                <p:nvPr/>
              </p:nvSpPr>
              <p:spPr>
                <a:xfrm>
                  <a:off x="901448" y="2086076"/>
                  <a:ext cx="3057193" cy="850352"/>
                </a:xfrm>
                <a:prstGeom prst="rect">
                  <a:avLst/>
                </a:prstGeom>
              </p:spPr>
              <p:txBody>
                <a:bodyPr wrap="square">
                  <a:spAutoFit/>
                </a:bodyPr>
                <a:lstStyle/>
                <a:p>
                  <a:r>
                    <a:rPr lang="en-IN" sz="2000" dirty="0">
                      <a:solidFill>
                        <a:schemeClr val="bg1"/>
                      </a:solidFill>
                      <a:latin typeface="Arial" pitchFamily="34" charset="0"/>
                      <a:cs typeface="Arial" pitchFamily="34" charset="0"/>
                    </a:rPr>
                    <a:t>in Patient and Clinician Experience</a:t>
                  </a:r>
                </a:p>
              </p:txBody>
            </p:sp>
          </p:grpSp>
          <p:sp>
            <p:nvSpPr>
              <p:cNvPr id="42" name="Rectangle 41">
                <a:extLst>
                  <a:ext uri="{FF2B5EF4-FFF2-40B4-BE49-F238E27FC236}">
                    <a16:creationId xmlns:a16="http://schemas.microsoft.com/office/drawing/2014/main" id="{C4678C82-56F6-E044-A702-53588901C8A5}"/>
                  </a:ext>
                </a:extLst>
              </p:cNvPr>
              <p:cNvSpPr/>
              <p:nvPr/>
            </p:nvSpPr>
            <p:spPr>
              <a:xfrm>
                <a:off x="1071312" y="4472740"/>
                <a:ext cx="2735372" cy="850350"/>
              </a:xfrm>
              <a:prstGeom prst="rect">
                <a:avLst/>
              </a:prstGeom>
            </p:spPr>
            <p:txBody>
              <a:bodyPr wrap="square">
                <a:spAutoFit/>
              </a:bodyPr>
              <a:lstStyle/>
              <a:p>
                <a:r>
                  <a:rPr lang="en-IN" sz="2000" dirty="0">
                    <a:solidFill>
                      <a:schemeClr val="bg1"/>
                    </a:solidFill>
                    <a:latin typeface="Arial" pitchFamily="34" charset="0"/>
                    <a:cs typeface="Arial" pitchFamily="34" charset="0"/>
                  </a:rPr>
                  <a:t>High-quality, Cost-effective Care</a:t>
                </a:r>
              </a:p>
            </p:txBody>
          </p:sp>
        </p:grpSp>
        <p:grpSp>
          <p:nvGrpSpPr>
            <p:cNvPr id="28" name="Group 27">
              <a:extLst>
                <a:ext uri="{FF2B5EF4-FFF2-40B4-BE49-F238E27FC236}">
                  <a16:creationId xmlns:a16="http://schemas.microsoft.com/office/drawing/2014/main" id="{D05CA85D-7B0D-F04C-B5D6-83891D9E299B}"/>
                </a:ext>
              </a:extLst>
            </p:cNvPr>
            <p:cNvGrpSpPr/>
            <p:nvPr/>
          </p:nvGrpSpPr>
          <p:grpSpPr>
            <a:xfrm>
              <a:off x="5900589" y="2493228"/>
              <a:ext cx="2004071" cy="2148500"/>
              <a:chOff x="8283630" y="1728827"/>
              <a:chExt cx="2407399" cy="2580895"/>
            </a:xfrm>
          </p:grpSpPr>
          <p:sp>
            <p:nvSpPr>
              <p:cNvPr id="37" name="TextBox 36">
                <a:extLst>
                  <a:ext uri="{FF2B5EF4-FFF2-40B4-BE49-F238E27FC236}">
                    <a16:creationId xmlns:a16="http://schemas.microsoft.com/office/drawing/2014/main" id="{6441AA33-01F2-484A-A369-088E3AA9FDD8}"/>
                  </a:ext>
                </a:extLst>
              </p:cNvPr>
              <p:cNvSpPr txBox="1"/>
              <p:nvPr/>
            </p:nvSpPr>
            <p:spPr>
              <a:xfrm>
                <a:off x="8283630" y="1728827"/>
                <a:ext cx="1165381" cy="554577"/>
              </a:xfrm>
              <a:prstGeom prst="rect">
                <a:avLst/>
              </a:prstGeom>
              <a:noFill/>
            </p:spPr>
            <p:txBody>
              <a:bodyPr wrap="none" rtlCol="0">
                <a:spAutoFit/>
              </a:bodyPr>
              <a:lstStyle/>
              <a:p>
                <a:r>
                  <a:rPr lang="en-GB" sz="2400" b="1" dirty="0">
                    <a:solidFill>
                      <a:schemeClr val="bg1"/>
                    </a:solidFill>
                  </a:rPr>
                  <a:t>Grow</a:t>
                </a:r>
                <a:endParaRPr lang="en-IN" sz="2400" b="1" dirty="0">
                  <a:solidFill>
                    <a:schemeClr val="bg1"/>
                  </a:solidFill>
                </a:endParaRPr>
              </a:p>
            </p:txBody>
          </p:sp>
          <p:grpSp>
            <p:nvGrpSpPr>
              <p:cNvPr id="30" name="Group 29">
                <a:extLst>
                  <a:ext uri="{FF2B5EF4-FFF2-40B4-BE49-F238E27FC236}">
                    <a16:creationId xmlns:a16="http://schemas.microsoft.com/office/drawing/2014/main" id="{DB117B7F-16C1-9044-9DA5-ABF2E831F4C2}"/>
                  </a:ext>
                </a:extLst>
              </p:cNvPr>
              <p:cNvGrpSpPr/>
              <p:nvPr/>
            </p:nvGrpSpPr>
            <p:grpSpPr>
              <a:xfrm>
                <a:off x="8330996" y="3538101"/>
                <a:ext cx="2360033" cy="771621"/>
                <a:chOff x="8330996" y="3538101"/>
                <a:chExt cx="2360033" cy="771621"/>
              </a:xfrm>
            </p:grpSpPr>
            <p:sp>
              <p:nvSpPr>
                <p:cNvPr id="32" name="TextBox 31">
                  <a:extLst>
                    <a:ext uri="{FF2B5EF4-FFF2-40B4-BE49-F238E27FC236}">
                      <a16:creationId xmlns:a16="http://schemas.microsoft.com/office/drawing/2014/main" id="{51D4804F-2781-A54E-B4BC-33769F9CD192}"/>
                    </a:ext>
                  </a:extLst>
                </p:cNvPr>
                <p:cNvSpPr txBox="1"/>
                <p:nvPr/>
              </p:nvSpPr>
              <p:spPr>
                <a:xfrm>
                  <a:off x="8330996" y="3538101"/>
                  <a:ext cx="1556281" cy="554577"/>
                </a:xfrm>
                <a:prstGeom prst="rect">
                  <a:avLst/>
                </a:prstGeom>
                <a:noFill/>
              </p:spPr>
              <p:txBody>
                <a:bodyPr wrap="none" rtlCol="0">
                  <a:spAutoFit/>
                </a:bodyPr>
                <a:lstStyle/>
                <a:p>
                  <a:r>
                    <a:rPr lang="en-GB" sz="2400" b="1" dirty="0">
                      <a:solidFill>
                        <a:schemeClr val="bg1"/>
                      </a:solidFill>
                    </a:rPr>
                    <a:t>Expand</a:t>
                  </a:r>
                  <a:endParaRPr lang="en-IN" sz="2400" b="1" dirty="0">
                    <a:solidFill>
                      <a:schemeClr val="bg1"/>
                    </a:solidFill>
                  </a:endParaRPr>
                </a:p>
              </p:txBody>
            </p:sp>
            <p:grpSp>
              <p:nvGrpSpPr>
                <p:cNvPr id="33" name="Group 32">
                  <a:extLst>
                    <a:ext uri="{FF2B5EF4-FFF2-40B4-BE49-F238E27FC236}">
                      <a16:creationId xmlns:a16="http://schemas.microsoft.com/office/drawing/2014/main" id="{97F82373-C1DF-384E-8FF2-793EB6F1E68E}"/>
                    </a:ext>
                  </a:extLst>
                </p:cNvPr>
                <p:cNvGrpSpPr/>
                <p:nvPr/>
              </p:nvGrpSpPr>
              <p:grpSpPr>
                <a:xfrm>
                  <a:off x="10475242" y="4095637"/>
                  <a:ext cx="215787" cy="214085"/>
                  <a:chOff x="609600" y="5592763"/>
                  <a:chExt cx="2817813" cy="2795587"/>
                </a:xfrm>
                <a:solidFill>
                  <a:schemeClr val="bg1"/>
                </a:solidFill>
              </p:grpSpPr>
              <p:sp>
                <p:nvSpPr>
                  <p:cNvPr id="34" name="Freeform 11">
                    <a:extLst>
                      <a:ext uri="{FF2B5EF4-FFF2-40B4-BE49-F238E27FC236}">
                        <a16:creationId xmlns:a16="http://schemas.microsoft.com/office/drawing/2014/main" id="{1E377412-BED8-D340-A005-B1F85516C05A}"/>
                      </a:ext>
                    </a:extLst>
                  </p:cNvPr>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5" name="Freeform 12">
                    <a:extLst>
                      <a:ext uri="{FF2B5EF4-FFF2-40B4-BE49-F238E27FC236}">
                        <a16:creationId xmlns:a16="http://schemas.microsoft.com/office/drawing/2014/main" id="{586A45DF-337C-2241-BD3C-E00770F4BE9C}"/>
                      </a:ext>
                    </a:extLst>
                  </p:cNvPr>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grpSp>
      </p:grpSp>
      <p:sp>
        <p:nvSpPr>
          <p:cNvPr id="53" name="TextBox 52">
            <a:extLst>
              <a:ext uri="{FF2B5EF4-FFF2-40B4-BE49-F238E27FC236}">
                <a16:creationId xmlns:a16="http://schemas.microsoft.com/office/drawing/2014/main" id="{F8788D51-87F3-F047-BA1C-C797C900DF1E}"/>
              </a:ext>
            </a:extLst>
          </p:cNvPr>
          <p:cNvSpPr txBox="1"/>
          <p:nvPr/>
        </p:nvSpPr>
        <p:spPr>
          <a:xfrm>
            <a:off x="4883808" y="4322307"/>
            <a:ext cx="1467068" cy="461665"/>
          </a:xfrm>
          <a:prstGeom prst="rect">
            <a:avLst/>
          </a:prstGeom>
          <a:noFill/>
        </p:spPr>
        <p:txBody>
          <a:bodyPr wrap="none" rtlCol="0">
            <a:spAutoFit/>
          </a:bodyPr>
          <a:lstStyle/>
          <a:p>
            <a:r>
              <a:rPr lang="en-GB" sz="2400" b="1" dirty="0">
                <a:solidFill>
                  <a:schemeClr val="bg1"/>
                </a:solidFill>
              </a:rPr>
              <a:t>Enhance</a:t>
            </a:r>
            <a:endParaRPr lang="en-IN" sz="2400" b="1" dirty="0">
              <a:solidFill>
                <a:schemeClr val="bg1"/>
              </a:solidFill>
            </a:endParaRPr>
          </a:p>
        </p:txBody>
      </p:sp>
      <p:sp>
        <p:nvSpPr>
          <p:cNvPr id="54" name="Rectangle 53">
            <a:extLst>
              <a:ext uri="{FF2B5EF4-FFF2-40B4-BE49-F238E27FC236}">
                <a16:creationId xmlns:a16="http://schemas.microsoft.com/office/drawing/2014/main" id="{A7C534C8-5C72-6B4F-81FC-013BAE86694A}"/>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55" name="Rectangle 54">
            <a:extLst>
              <a:ext uri="{FF2B5EF4-FFF2-40B4-BE49-F238E27FC236}">
                <a16:creationId xmlns:a16="http://schemas.microsoft.com/office/drawing/2014/main" id="{07B81EEA-08EB-2043-8316-60E7BB965005}"/>
              </a:ext>
            </a:extLst>
          </p:cNvPr>
          <p:cNvSpPr/>
          <p:nvPr/>
        </p:nvSpPr>
        <p:spPr>
          <a:xfrm>
            <a:off x="7435319" y="3502364"/>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56" name="Rectangle 55">
            <a:extLst>
              <a:ext uri="{FF2B5EF4-FFF2-40B4-BE49-F238E27FC236}">
                <a16:creationId xmlns:a16="http://schemas.microsoft.com/office/drawing/2014/main" id="{F2483A33-4113-B946-A8E2-3762B86F855B}"/>
              </a:ext>
            </a:extLst>
          </p:cNvPr>
          <p:cNvSpPr/>
          <p:nvPr/>
        </p:nvSpPr>
        <p:spPr>
          <a:xfrm>
            <a:off x="7456979" y="2048256"/>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Signature Specialty Programs</a:t>
            </a:r>
          </a:p>
        </p:txBody>
      </p:sp>
      <p:sp>
        <p:nvSpPr>
          <p:cNvPr id="57" name="Freeform 5">
            <a:extLst>
              <a:ext uri="{FF2B5EF4-FFF2-40B4-BE49-F238E27FC236}">
                <a16:creationId xmlns:a16="http://schemas.microsoft.com/office/drawing/2014/main" id="{8FCCF344-9C30-B640-B5CF-6368299C6522}"/>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62" name="Group 61">
            <a:extLst>
              <a:ext uri="{FF2B5EF4-FFF2-40B4-BE49-F238E27FC236}">
                <a16:creationId xmlns:a16="http://schemas.microsoft.com/office/drawing/2014/main" id="{F0F80DAF-6E8A-E141-8FD8-33BD9D1682D8}"/>
              </a:ext>
            </a:extLst>
          </p:cNvPr>
          <p:cNvGrpSpPr/>
          <p:nvPr/>
        </p:nvGrpSpPr>
        <p:grpSpPr>
          <a:xfrm>
            <a:off x="6326636" y="4348518"/>
            <a:ext cx="542892" cy="460922"/>
            <a:chOff x="7091363" y="5168900"/>
            <a:chExt cx="641350" cy="544513"/>
          </a:xfrm>
          <a:solidFill>
            <a:schemeClr val="bg1"/>
          </a:solidFill>
        </p:grpSpPr>
        <p:sp>
          <p:nvSpPr>
            <p:cNvPr id="63" name="Freeform 8">
              <a:extLst>
                <a:ext uri="{FF2B5EF4-FFF2-40B4-BE49-F238E27FC236}">
                  <a16:creationId xmlns:a16="http://schemas.microsoft.com/office/drawing/2014/main" id="{75E62E0A-0C68-3440-99CC-E1D4E09CDE7E}"/>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9">
              <a:extLst>
                <a:ext uri="{FF2B5EF4-FFF2-40B4-BE49-F238E27FC236}">
                  <a16:creationId xmlns:a16="http://schemas.microsoft.com/office/drawing/2014/main" id="{D746C144-3EFF-2644-9007-00CE7CDA99E7}"/>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5" name="Freeform 49">
            <a:extLst>
              <a:ext uri="{FF2B5EF4-FFF2-40B4-BE49-F238E27FC236}">
                <a16:creationId xmlns:a16="http://schemas.microsoft.com/office/drawing/2014/main" id="{22930303-9CB6-304F-9BE6-977C0A31DCBE}"/>
              </a:ext>
            </a:extLst>
          </p:cNvPr>
          <p:cNvSpPr>
            <a:spLocks/>
          </p:cNvSpPr>
          <p:nvPr/>
        </p:nvSpPr>
        <p:spPr bwMode="auto">
          <a:xfrm>
            <a:off x="3188047" y="1936623"/>
            <a:ext cx="706081" cy="428708"/>
          </a:xfrm>
          <a:custGeom>
            <a:avLst/>
            <a:gdLst/>
            <a:ahLst/>
            <a:cxnLst>
              <a:cxn ang="0">
                <a:pos x="510" y="24"/>
              </a:cxn>
              <a:cxn ang="0">
                <a:pos x="602" y="37"/>
              </a:cxn>
              <a:cxn ang="0">
                <a:pos x="695" y="32"/>
              </a:cxn>
              <a:cxn ang="0">
                <a:pos x="720" y="385"/>
              </a:cxn>
              <a:cxn ang="0">
                <a:pos x="714" y="454"/>
              </a:cxn>
              <a:cxn ang="0">
                <a:pos x="638" y="481"/>
              </a:cxn>
              <a:cxn ang="0">
                <a:pos x="625" y="519"/>
              </a:cxn>
              <a:cxn ang="0">
                <a:pos x="561" y="538"/>
              </a:cxn>
              <a:cxn ang="0">
                <a:pos x="550" y="569"/>
              </a:cxn>
              <a:cxn ang="0">
                <a:pos x="493" y="587"/>
              </a:cxn>
              <a:cxn ang="0">
                <a:pos x="464" y="610"/>
              </a:cxn>
              <a:cxn ang="0">
                <a:pos x="397" y="614"/>
              </a:cxn>
              <a:cxn ang="0">
                <a:pos x="358" y="597"/>
              </a:cxn>
              <a:cxn ang="0">
                <a:pos x="299" y="623"/>
              </a:cxn>
              <a:cxn ang="0">
                <a:pos x="258" y="584"/>
              </a:cxn>
              <a:cxn ang="0">
                <a:pos x="219" y="595"/>
              </a:cxn>
              <a:cxn ang="0">
                <a:pos x="177" y="548"/>
              </a:cxn>
              <a:cxn ang="0">
                <a:pos x="147" y="531"/>
              </a:cxn>
              <a:cxn ang="0">
                <a:pos x="114" y="487"/>
              </a:cxn>
              <a:cxn ang="0">
                <a:pos x="146" y="428"/>
              </a:cxn>
              <a:cxn ang="0">
                <a:pos x="116" y="424"/>
              </a:cxn>
              <a:cxn ang="0">
                <a:pos x="72" y="449"/>
              </a:cxn>
              <a:cxn ang="0">
                <a:pos x="27" y="403"/>
              </a:cxn>
              <a:cxn ang="0">
                <a:pos x="63" y="356"/>
              </a:cxn>
              <a:cxn ang="0">
                <a:pos x="156" y="407"/>
              </a:cxn>
              <a:cxn ang="0">
                <a:pos x="192" y="391"/>
              </a:cxn>
              <a:cxn ang="0">
                <a:pos x="243" y="421"/>
              </a:cxn>
              <a:cxn ang="0">
                <a:pos x="258" y="442"/>
              </a:cxn>
              <a:cxn ang="0">
                <a:pos x="313" y="467"/>
              </a:cxn>
              <a:cxn ang="0">
                <a:pos x="322" y="506"/>
              </a:cxn>
              <a:cxn ang="0">
                <a:pos x="364" y="546"/>
              </a:cxn>
              <a:cxn ang="0">
                <a:pos x="400" y="590"/>
              </a:cxn>
              <a:cxn ang="0">
                <a:pos x="451" y="587"/>
              </a:cxn>
              <a:cxn ang="0">
                <a:pos x="430" y="550"/>
              </a:cxn>
              <a:cxn ang="0">
                <a:pos x="383" y="506"/>
              </a:cxn>
              <a:cxn ang="0">
                <a:pos x="397" y="489"/>
              </a:cxn>
              <a:cxn ang="0">
                <a:pos x="496" y="556"/>
              </a:cxn>
              <a:cxn ang="0">
                <a:pos x="534" y="536"/>
              </a:cxn>
              <a:cxn ang="0">
                <a:pos x="486" y="485"/>
              </a:cxn>
              <a:cxn ang="0">
                <a:pos x="422" y="430"/>
              </a:cxn>
              <a:cxn ang="0">
                <a:pos x="438" y="411"/>
              </a:cxn>
              <a:cxn ang="0">
                <a:pos x="528" y="480"/>
              </a:cxn>
              <a:cxn ang="0">
                <a:pos x="604" y="500"/>
              </a:cxn>
              <a:cxn ang="0">
                <a:pos x="571" y="430"/>
              </a:cxn>
              <a:cxn ang="0">
                <a:pos x="481" y="345"/>
              </a:cxn>
              <a:cxn ang="0">
                <a:pos x="468" y="305"/>
              </a:cxn>
              <a:cxn ang="0">
                <a:pos x="520" y="345"/>
              </a:cxn>
              <a:cxn ang="0">
                <a:pos x="589" y="408"/>
              </a:cxn>
              <a:cxn ang="0">
                <a:pos x="643" y="447"/>
              </a:cxn>
              <a:cxn ang="0">
                <a:pos x="698" y="426"/>
              </a:cxn>
              <a:cxn ang="0">
                <a:pos x="669" y="362"/>
              </a:cxn>
              <a:cxn ang="0">
                <a:pos x="604" y="292"/>
              </a:cxn>
              <a:cxn ang="0">
                <a:pos x="511" y="189"/>
              </a:cxn>
              <a:cxn ang="0">
                <a:pos x="456" y="140"/>
              </a:cxn>
              <a:cxn ang="0">
                <a:pos x="371" y="134"/>
              </a:cxn>
              <a:cxn ang="0">
                <a:pos x="301" y="234"/>
              </a:cxn>
              <a:cxn ang="0">
                <a:pos x="235" y="254"/>
              </a:cxn>
              <a:cxn ang="0">
                <a:pos x="185" y="222"/>
              </a:cxn>
              <a:cxn ang="0">
                <a:pos x="215" y="179"/>
              </a:cxn>
              <a:cxn ang="0">
                <a:pos x="258" y="92"/>
              </a:cxn>
              <a:cxn ang="0">
                <a:pos x="384" y="2"/>
              </a:cxn>
            </a:cxnLst>
            <a:rect l="0" t="0" r="r" b="b"/>
            <a:pathLst>
              <a:path w="778" h="624">
                <a:moveTo>
                  <a:pt x="409" y="0"/>
                </a:moveTo>
                <a:lnTo>
                  <a:pt x="435" y="1"/>
                </a:lnTo>
                <a:lnTo>
                  <a:pt x="461" y="7"/>
                </a:lnTo>
                <a:lnTo>
                  <a:pt x="486" y="15"/>
                </a:lnTo>
                <a:lnTo>
                  <a:pt x="510" y="24"/>
                </a:lnTo>
                <a:lnTo>
                  <a:pt x="531" y="31"/>
                </a:lnTo>
                <a:lnTo>
                  <a:pt x="548" y="36"/>
                </a:lnTo>
                <a:lnTo>
                  <a:pt x="562" y="37"/>
                </a:lnTo>
                <a:lnTo>
                  <a:pt x="582" y="39"/>
                </a:lnTo>
                <a:lnTo>
                  <a:pt x="602" y="37"/>
                </a:lnTo>
                <a:lnTo>
                  <a:pt x="625" y="37"/>
                </a:lnTo>
                <a:lnTo>
                  <a:pt x="648" y="36"/>
                </a:lnTo>
                <a:lnTo>
                  <a:pt x="668" y="35"/>
                </a:lnTo>
                <a:lnTo>
                  <a:pt x="684" y="34"/>
                </a:lnTo>
                <a:lnTo>
                  <a:pt x="695" y="32"/>
                </a:lnTo>
                <a:lnTo>
                  <a:pt x="699" y="32"/>
                </a:lnTo>
                <a:lnTo>
                  <a:pt x="778" y="332"/>
                </a:lnTo>
                <a:lnTo>
                  <a:pt x="718" y="374"/>
                </a:lnTo>
                <a:lnTo>
                  <a:pt x="719" y="377"/>
                </a:lnTo>
                <a:lnTo>
                  <a:pt x="720" y="385"/>
                </a:lnTo>
                <a:lnTo>
                  <a:pt x="722" y="396"/>
                </a:lnTo>
                <a:lnTo>
                  <a:pt x="723" y="411"/>
                </a:lnTo>
                <a:lnTo>
                  <a:pt x="723" y="426"/>
                </a:lnTo>
                <a:lnTo>
                  <a:pt x="720" y="440"/>
                </a:lnTo>
                <a:lnTo>
                  <a:pt x="714" y="454"/>
                </a:lnTo>
                <a:lnTo>
                  <a:pt x="703" y="467"/>
                </a:lnTo>
                <a:lnTo>
                  <a:pt x="690" y="479"/>
                </a:lnTo>
                <a:lnTo>
                  <a:pt x="674" y="485"/>
                </a:lnTo>
                <a:lnTo>
                  <a:pt x="657" y="487"/>
                </a:lnTo>
                <a:lnTo>
                  <a:pt x="638" y="481"/>
                </a:lnTo>
                <a:lnTo>
                  <a:pt x="638" y="484"/>
                </a:lnTo>
                <a:lnTo>
                  <a:pt x="637" y="489"/>
                </a:lnTo>
                <a:lnTo>
                  <a:pt x="634" y="498"/>
                </a:lnTo>
                <a:lnTo>
                  <a:pt x="630" y="509"/>
                </a:lnTo>
                <a:lnTo>
                  <a:pt x="625" y="519"/>
                </a:lnTo>
                <a:lnTo>
                  <a:pt x="617" y="530"/>
                </a:lnTo>
                <a:lnTo>
                  <a:pt x="608" y="538"/>
                </a:lnTo>
                <a:lnTo>
                  <a:pt x="595" y="543"/>
                </a:lnTo>
                <a:lnTo>
                  <a:pt x="579" y="543"/>
                </a:lnTo>
                <a:lnTo>
                  <a:pt x="561" y="538"/>
                </a:lnTo>
                <a:lnTo>
                  <a:pt x="561" y="539"/>
                </a:lnTo>
                <a:lnTo>
                  <a:pt x="559" y="544"/>
                </a:lnTo>
                <a:lnTo>
                  <a:pt x="558" y="552"/>
                </a:lnTo>
                <a:lnTo>
                  <a:pt x="555" y="560"/>
                </a:lnTo>
                <a:lnTo>
                  <a:pt x="550" y="569"/>
                </a:lnTo>
                <a:lnTo>
                  <a:pt x="544" y="578"/>
                </a:lnTo>
                <a:lnTo>
                  <a:pt x="534" y="585"/>
                </a:lnTo>
                <a:lnTo>
                  <a:pt x="524" y="589"/>
                </a:lnTo>
                <a:lnTo>
                  <a:pt x="510" y="590"/>
                </a:lnTo>
                <a:lnTo>
                  <a:pt x="493" y="587"/>
                </a:lnTo>
                <a:lnTo>
                  <a:pt x="472" y="585"/>
                </a:lnTo>
                <a:lnTo>
                  <a:pt x="472" y="587"/>
                </a:lnTo>
                <a:lnTo>
                  <a:pt x="470" y="593"/>
                </a:lnTo>
                <a:lnTo>
                  <a:pt x="469" y="602"/>
                </a:lnTo>
                <a:lnTo>
                  <a:pt x="464" y="610"/>
                </a:lnTo>
                <a:lnTo>
                  <a:pt x="456" y="618"/>
                </a:lnTo>
                <a:lnTo>
                  <a:pt x="444" y="623"/>
                </a:lnTo>
                <a:lnTo>
                  <a:pt x="428" y="624"/>
                </a:lnTo>
                <a:lnTo>
                  <a:pt x="413" y="620"/>
                </a:lnTo>
                <a:lnTo>
                  <a:pt x="397" y="614"/>
                </a:lnTo>
                <a:lnTo>
                  <a:pt x="384" y="606"/>
                </a:lnTo>
                <a:lnTo>
                  <a:pt x="373" y="598"/>
                </a:lnTo>
                <a:lnTo>
                  <a:pt x="367" y="590"/>
                </a:lnTo>
                <a:lnTo>
                  <a:pt x="364" y="591"/>
                </a:lnTo>
                <a:lnTo>
                  <a:pt x="358" y="597"/>
                </a:lnTo>
                <a:lnTo>
                  <a:pt x="347" y="603"/>
                </a:lnTo>
                <a:lnTo>
                  <a:pt x="336" y="611"/>
                </a:lnTo>
                <a:lnTo>
                  <a:pt x="322" y="618"/>
                </a:lnTo>
                <a:lnTo>
                  <a:pt x="311" y="622"/>
                </a:lnTo>
                <a:lnTo>
                  <a:pt x="299" y="623"/>
                </a:lnTo>
                <a:lnTo>
                  <a:pt x="286" y="622"/>
                </a:lnTo>
                <a:lnTo>
                  <a:pt x="274" y="616"/>
                </a:lnTo>
                <a:lnTo>
                  <a:pt x="265" y="610"/>
                </a:lnTo>
                <a:lnTo>
                  <a:pt x="260" y="598"/>
                </a:lnTo>
                <a:lnTo>
                  <a:pt x="258" y="584"/>
                </a:lnTo>
                <a:lnTo>
                  <a:pt x="256" y="585"/>
                </a:lnTo>
                <a:lnTo>
                  <a:pt x="249" y="587"/>
                </a:lnTo>
                <a:lnTo>
                  <a:pt x="240" y="591"/>
                </a:lnTo>
                <a:lnTo>
                  <a:pt x="228" y="594"/>
                </a:lnTo>
                <a:lnTo>
                  <a:pt x="219" y="595"/>
                </a:lnTo>
                <a:lnTo>
                  <a:pt x="210" y="593"/>
                </a:lnTo>
                <a:lnTo>
                  <a:pt x="199" y="586"/>
                </a:lnTo>
                <a:lnTo>
                  <a:pt x="190" y="576"/>
                </a:lnTo>
                <a:lnTo>
                  <a:pt x="181" y="563"/>
                </a:lnTo>
                <a:lnTo>
                  <a:pt x="177" y="548"/>
                </a:lnTo>
                <a:lnTo>
                  <a:pt x="178" y="531"/>
                </a:lnTo>
                <a:lnTo>
                  <a:pt x="176" y="531"/>
                </a:lnTo>
                <a:lnTo>
                  <a:pt x="168" y="532"/>
                </a:lnTo>
                <a:lnTo>
                  <a:pt x="159" y="532"/>
                </a:lnTo>
                <a:lnTo>
                  <a:pt x="147" y="531"/>
                </a:lnTo>
                <a:lnTo>
                  <a:pt x="134" y="527"/>
                </a:lnTo>
                <a:lnTo>
                  <a:pt x="123" y="521"/>
                </a:lnTo>
                <a:lnTo>
                  <a:pt x="116" y="512"/>
                </a:lnTo>
                <a:lnTo>
                  <a:pt x="113" y="500"/>
                </a:lnTo>
                <a:lnTo>
                  <a:pt x="114" y="487"/>
                </a:lnTo>
                <a:lnTo>
                  <a:pt x="120" y="472"/>
                </a:lnTo>
                <a:lnTo>
                  <a:pt x="126" y="458"/>
                </a:lnTo>
                <a:lnTo>
                  <a:pt x="134" y="445"/>
                </a:lnTo>
                <a:lnTo>
                  <a:pt x="142" y="434"/>
                </a:lnTo>
                <a:lnTo>
                  <a:pt x="146" y="428"/>
                </a:lnTo>
                <a:lnTo>
                  <a:pt x="148" y="425"/>
                </a:lnTo>
                <a:lnTo>
                  <a:pt x="131" y="412"/>
                </a:lnTo>
                <a:lnTo>
                  <a:pt x="129" y="413"/>
                </a:lnTo>
                <a:lnTo>
                  <a:pt x="123" y="419"/>
                </a:lnTo>
                <a:lnTo>
                  <a:pt x="116" y="424"/>
                </a:lnTo>
                <a:lnTo>
                  <a:pt x="106" y="430"/>
                </a:lnTo>
                <a:lnTo>
                  <a:pt x="99" y="437"/>
                </a:lnTo>
                <a:lnTo>
                  <a:pt x="92" y="441"/>
                </a:lnTo>
                <a:lnTo>
                  <a:pt x="84" y="445"/>
                </a:lnTo>
                <a:lnTo>
                  <a:pt x="72" y="449"/>
                </a:lnTo>
                <a:lnTo>
                  <a:pt x="59" y="449"/>
                </a:lnTo>
                <a:lnTo>
                  <a:pt x="46" y="445"/>
                </a:lnTo>
                <a:lnTo>
                  <a:pt x="34" y="436"/>
                </a:lnTo>
                <a:lnTo>
                  <a:pt x="28" y="420"/>
                </a:lnTo>
                <a:lnTo>
                  <a:pt x="27" y="403"/>
                </a:lnTo>
                <a:lnTo>
                  <a:pt x="33" y="387"/>
                </a:lnTo>
                <a:lnTo>
                  <a:pt x="44" y="374"/>
                </a:lnTo>
                <a:lnTo>
                  <a:pt x="53" y="365"/>
                </a:lnTo>
                <a:lnTo>
                  <a:pt x="57" y="362"/>
                </a:lnTo>
                <a:lnTo>
                  <a:pt x="63" y="356"/>
                </a:lnTo>
                <a:lnTo>
                  <a:pt x="0" y="289"/>
                </a:lnTo>
                <a:lnTo>
                  <a:pt x="10" y="230"/>
                </a:lnTo>
                <a:lnTo>
                  <a:pt x="27" y="240"/>
                </a:lnTo>
                <a:lnTo>
                  <a:pt x="28" y="277"/>
                </a:lnTo>
                <a:lnTo>
                  <a:pt x="156" y="407"/>
                </a:lnTo>
                <a:lnTo>
                  <a:pt x="165" y="408"/>
                </a:lnTo>
                <a:lnTo>
                  <a:pt x="168" y="405"/>
                </a:lnTo>
                <a:lnTo>
                  <a:pt x="173" y="402"/>
                </a:lnTo>
                <a:lnTo>
                  <a:pt x="181" y="395"/>
                </a:lnTo>
                <a:lnTo>
                  <a:pt x="192" y="391"/>
                </a:lnTo>
                <a:lnTo>
                  <a:pt x="203" y="388"/>
                </a:lnTo>
                <a:lnTo>
                  <a:pt x="214" y="390"/>
                </a:lnTo>
                <a:lnTo>
                  <a:pt x="226" y="396"/>
                </a:lnTo>
                <a:lnTo>
                  <a:pt x="236" y="408"/>
                </a:lnTo>
                <a:lnTo>
                  <a:pt x="243" y="421"/>
                </a:lnTo>
                <a:lnTo>
                  <a:pt x="244" y="437"/>
                </a:lnTo>
                <a:lnTo>
                  <a:pt x="239" y="451"/>
                </a:lnTo>
                <a:lnTo>
                  <a:pt x="241" y="450"/>
                </a:lnTo>
                <a:lnTo>
                  <a:pt x="248" y="446"/>
                </a:lnTo>
                <a:lnTo>
                  <a:pt x="258" y="442"/>
                </a:lnTo>
                <a:lnTo>
                  <a:pt x="270" y="440"/>
                </a:lnTo>
                <a:lnTo>
                  <a:pt x="283" y="440"/>
                </a:lnTo>
                <a:lnTo>
                  <a:pt x="295" y="445"/>
                </a:lnTo>
                <a:lnTo>
                  <a:pt x="305" y="455"/>
                </a:lnTo>
                <a:lnTo>
                  <a:pt x="313" y="467"/>
                </a:lnTo>
                <a:lnTo>
                  <a:pt x="316" y="480"/>
                </a:lnTo>
                <a:lnTo>
                  <a:pt x="316" y="493"/>
                </a:lnTo>
                <a:lnTo>
                  <a:pt x="313" y="505"/>
                </a:lnTo>
                <a:lnTo>
                  <a:pt x="316" y="505"/>
                </a:lnTo>
                <a:lnTo>
                  <a:pt x="322" y="506"/>
                </a:lnTo>
                <a:lnTo>
                  <a:pt x="332" y="508"/>
                </a:lnTo>
                <a:lnTo>
                  <a:pt x="342" y="513"/>
                </a:lnTo>
                <a:lnTo>
                  <a:pt x="353" y="521"/>
                </a:lnTo>
                <a:lnTo>
                  <a:pt x="359" y="531"/>
                </a:lnTo>
                <a:lnTo>
                  <a:pt x="364" y="546"/>
                </a:lnTo>
                <a:lnTo>
                  <a:pt x="367" y="555"/>
                </a:lnTo>
                <a:lnTo>
                  <a:pt x="367" y="564"/>
                </a:lnTo>
                <a:lnTo>
                  <a:pt x="373" y="570"/>
                </a:lnTo>
                <a:lnTo>
                  <a:pt x="381" y="577"/>
                </a:lnTo>
                <a:lnTo>
                  <a:pt x="400" y="590"/>
                </a:lnTo>
                <a:lnTo>
                  <a:pt x="410" y="595"/>
                </a:lnTo>
                <a:lnTo>
                  <a:pt x="421" y="598"/>
                </a:lnTo>
                <a:lnTo>
                  <a:pt x="434" y="598"/>
                </a:lnTo>
                <a:lnTo>
                  <a:pt x="443" y="594"/>
                </a:lnTo>
                <a:lnTo>
                  <a:pt x="451" y="587"/>
                </a:lnTo>
                <a:lnTo>
                  <a:pt x="453" y="581"/>
                </a:lnTo>
                <a:lnTo>
                  <a:pt x="453" y="573"/>
                </a:lnTo>
                <a:lnTo>
                  <a:pt x="449" y="568"/>
                </a:lnTo>
                <a:lnTo>
                  <a:pt x="440" y="559"/>
                </a:lnTo>
                <a:lnTo>
                  <a:pt x="430" y="550"/>
                </a:lnTo>
                <a:lnTo>
                  <a:pt x="418" y="539"/>
                </a:lnTo>
                <a:lnTo>
                  <a:pt x="405" y="529"/>
                </a:lnTo>
                <a:lnTo>
                  <a:pt x="394" y="519"/>
                </a:lnTo>
                <a:lnTo>
                  <a:pt x="387" y="512"/>
                </a:lnTo>
                <a:lnTo>
                  <a:pt x="383" y="506"/>
                </a:lnTo>
                <a:lnTo>
                  <a:pt x="381" y="501"/>
                </a:lnTo>
                <a:lnTo>
                  <a:pt x="381" y="496"/>
                </a:lnTo>
                <a:lnTo>
                  <a:pt x="384" y="491"/>
                </a:lnTo>
                <a:lnTo>
                  <a:pt x="389" y="488"/>
                </a:lnTo>
                <a:lnTo>
                  <a:pt x="397" y="489"/>
                </a:lnTo>
                <a:lnTo>
                  <a:pt x="407" y="493"/>
                </a:lnTo>
                <a:lnTo>
                  <a:pt x="430" y="509"/>
                </a:lnTo>
                <a:lnTo>
                  <a:pt x="451" y="526"/>
                </a:lnTo>
                <a:lnTo>
                  <a:pt x="473" y="543"/>
                </a:lnTo>
                <a:lnTo>
                  <a:pt x="496" y="556"/>
                </a:lnTo>
                <a:lnTo>
                  <a:pt x="508" y="559"/>
                </a:lnTo>
                <a:lnTo>
                  <a:pt x="519" y="559"/>
                </a:lnTo>
                <a:lnTo>
                  <a:pt x="527" y="555"/>
                </a:lnTo>
                <a:lnTo>
                  <a:pt x="533" y="547"/>
                </a:lnTo>
                <a:lnTo>
                  <a:pt x="534" y="536"/>
                </a:lnTo>
                <a:lnTo>
                  <a:pt x="531" y="526"/>
                </a:lnTo>
                <a:lnTo>
                  <a:pt x="523" y="517"/>
                </a:lnTo>
                <a:lnTo>
                  <a:pt x="512" y="506"/>
                </a:lnTo>
                <a:lnTo>
                  <a:pt x="499" y="497"/>
                </a:lnTo>
                <a:lnTo>
                  <a:pt x="486" y="485"/>
                </a:lnTo>
                <a:lnTo>
                  <a:pt x="472" y="472"/>
                </a:lnTo>
                <a:lnTo>
                  <a:pt x="456" y="460"/>
                </a:lnTo>
                <a:lnTo>
                  <a:pt x="442" y="449"/>
                </a:lnTo>
                <a:lnTo>
                  <a:pt x="430" y="438"/>
                </a:lnTo>
                <a:lnTo>
                  <a:pt x="422" y="430"/>
                </a:lnTo>
                <a:lnTo>
                  <a:pt x="418" y="425"/>
                </a:lnTo>
                <a:lnTo>
                  <a:pt x="419" y="420"/>
                </a:lnTo>
                <a:lnTo>
                  <a:pt x="423" y="415"/>
                </a:lnTo>
                <a:lnTo>
                  <a:pt x="428" y="411"/>
                </a:lnTo>
                <a:lnTo>
                  <a:pt x="438" y="411"/>
                </a:lnTo>
                <a:lnTo>
                  <a:pt x="451" y="415"/>
                </a:lnTo>
                <a:lnTo>
                  <a:pt x="464" y="424"/>
                </a:lnTo>
                <a:lnTo>
                  <a:pt x="478" y="437"/>
                </a:lnTo>
                <a:lnTo>
                  <a:pt x="494" y="451"/>
                </a:lnTo>
                <a:lnTo>
                  <a:pt x="528" y="480"/>
                </a:lnTo>
                <a:lnTo>
                  <a:pt x="542" y="491"/>
                </a:lnTo>
                <a:lnTo>
                  <a:pt x="562" y="501"/>
                </a:lnTo>
                <a:lnTo>
                  <a:pt x="579" y="506"/>
                </a:lnTo>
                <a:lnTo>
                  <a:pt x="593" y="506"/>
                </a:lnTo>
                <a:lnTo>
                  <a:pt x="604" y="500"/>
                </a:lnTo>
                <a:lnTo>
                  <a:pt x="608" y="491"/>
                </a:lnTo>
                <a:lnTo>
                  <a:pt x="608" y="479"/>
                </a:lnTo>
                <a:lnTo>
                  <a:pt x="602" y="467"/>
                </a:lnTo>
                <a:lnTo>
                  <a:pt x="593" y="453"/>
                </a:lnTo>
                <a:lnTo>
                  <a:pt x="571" y="430"/>
                </a:lnTo>
                <a:lnTo>
                  <a:pt x="558" y="419"/>
                </a:lnTo>
                <a:lnTo>
                  <a:pt x="545" y="405"/>
                </a:lnTo>
                <a:lnTo>
                  <a:pt x="529" y="392"/>
                </a:lnTo>
                <a:lnTo>
                  <a:pt x="490" y="353"/>
                </a:lnTo>
                <a:lnTo>
                  <a:pt x="481" y="345"/>
                </a:lnTo>
                <a:lnTo>
                  <a:pt x="476" y="340"/>
                </a:lnTo>
                <a:lnTo>
                  <a:pt x="470" y="332"/>
                </a:lnTo>
                <a:lnTo>
                  <a:pt x="466" y="322"/>
                </a:lnTo>
                <a:lnTo>
                  <a:pt x="466" y="312"/>
                </a:lnTo>
                <a:lnTo>
                  <a:pt x="468" y="305"/>
                </a:lnTo>
                <a:lnTo>
                  <a:pt x="472" y="301"/>
                </a:lnTo>
                <a:lnTo>
                  <a:pt x="478" y="303"/>
                </a:lnTo>
                <a:lnTo>
                  <a:pt x="486" y="310"/>
                </a:lnTo>
                <a:lnTo>
                  <a:pt x="508" y="332"/>
                </a:lnTo>
                <a:lnTo>
                  <a:pt x="520" y="345"/>
                </a:lnTo>
                <a:lnTo>
                  <a:pt x="532" y="357"/>
                </a:lnTo>
                <a:lnTo>
                  <a:pt x="545" y="369"/>
                </a:lnTo>
                <a:lnTo>
                  <a:pt x="559" y="382"/>
                </a:lnTo>
                <a:lnTo>
                  <a:pt x="575" y="395"/>
                </a:lnTo>
                <a:lnTo>
                  <a:pt x="589" y="408"/>
                </a:lnTo>
                <a:lnTo>
                  <a:pt x="602" y="419"/>
                </a:lnTo>
                <a:lnTo>
                  <a:pt x="613" y="428"/>
                </a:lnTo>
                <a:lnTo>
                  <a:pt x="621" y="434"/>
                </a:lnTo>
                <a:lnTo>
                  <a:pt x="631" y="441"/>
                </a:lnTo>
                <a:lnTo>
                  <a:pt x="643" y="447"/>
                </a:lnTo>
                <a:lnTo>
                  <a:pt x="656" y="453"/>
                </a:lnTo>
                <a:lnTo>
                  <a:pt x="668" y="454"/>
                </a:lnTo>
                <a:lnTo>
                  <a:pt x="680" y="450"/>
                </a:lnTo>
                <a:lnTo>
                  <a:pt x="690" y="441"/>
                </a:lnTo>
                <a:lnTo>
                  <a:pt x="698" y="426"/>
                </a:lnTo>
                <a:lnTo>
                  <a:pt x="699" y="412"/>
                </a:lnTo>
                <a:lnTo>
                  <a:pt x="695" y="398"/>
                </a:lnTo>
                <a:lnTo>
                  <a:pt x="688" y="385"/>
                </a:lnTo>
                <a:lnTo>
                  <a:pt x="678" y="373"/>
                </a:lnTo>
                <a:lnTo>
                  <a:pt x="669" y="362"/>
                </a:lnTo>
                <a:lnTo>
                  <a:pt x="663" y="356"/>
                </a:lnTo>
                <a:lnTo>
                  <a:pt x="652" y="344"/>
                </a:lnTo>
                <a:lnTo>
                  <a:pt x="638" y="330"/>
                </a:lnTo>
                <a:lnTo>
                  <a:pt x="622" y="311"/>
                </a:lnTo>
                <a:lnTo>
                  <a:pt x="604" y="292"/>
                </a:lnTo>
                <a:lnTo>
                  <a:pt x="584" y="271"/>
                </a:lnTo>
                <a:lnTo>
                  <a:pt x="565" y="248"/>
                </a:lnTo>
                <a:lnTo>
                  <a:pt x="546" y="227"/>
                </a:lnTo>
                <a:lnTo>
                  <a:pt x="528" y="208"/>
                </a:lnTo>
                <a:lnTo>
                  <a:pt x="511" y="189"/>
                </a:lnTo>
                <a:lnTo>
                  <a:pt x="498" y="174"/>
                </a:lnTo>
                <a:lnTo>
                  <a:pt x="487" y="162"/>
                </a:lnTo>
                <a:lnTo>
                  <a:pt x="481" y="155"/>
                </a:lnTo>
                <a:lnTo>
                  <a:pt x="470" y="147"/>
                </a:lnTo>
                <a:lnTo>
                  <a:pt x="456" y="140"/>
                </a:lnTo>
                <a:lnTo>
                  <a:pt x="439" y="133"/>
                </a:lnTo>
                <a:lnTo>
                  <a:pt x="421" y="128"/>
                </a:lnTo>
                <a:lnTo>
                  <a:pt x="402" y="127"/>
                </a:lnTo>
                <a:lnTo>
                  <a:pt x="385" y="128"/>
                </a:lnTo>
                <a:lnTo>
                  <a:pt x="371" y="134"/>
                </a:lnTo>
                <a:lnTo>
                  <a:pt x="358" y="147"/>
                </a:lnTo>
                <a:lnTo>
                  <a:pt x="345" y="165"/>
                </a:lnTo>
                <a:lnTo>
                  <a:pt x="334" y="184"/>
                </a:lnTo>
                <a:lnTo>
                  <a:pt x="313" y="221"/>
                </a:lnTo>
                <a:lnTo>
                  <a:pt x="301" y="234"/>
                </a:lnTo>
                <a:lnTo>
                  <a:pt x="292" y="240"/>
                </a:lnTo>
                <a:lnTo>
                  <a:pt x="281" y="246"/>
                </a:lnTo>
                <a:lnTo>
                  <a:pt x="266" y="250"/>
                </a:lnTo>
                <a:lnTo>
                  <a:pt x="250" y="252"/>
                </a:lnTo>
                <a:lnTo>
                  <a:pt x="235" y="254"/>
                </a:lnTo>
                <a:lnTo>
                  <a:pt x="219" y="252"/>
                </a:lnTo>
                <a:lnTo>
                  <a:pt x="206" y="250"/>
                </a:lnTo>
                <a:lnTo>
                  <a:pt x="195" y="243"/>
                </a:lnTo>
                <a:lnTo>
                  <a:pt x="188" y="234"/>
                </a:lnTo>
                <a:lnTo>
                  <a:pt x="185" y="222"/>
                </a:lnTo>
                <a:lnTo>
                  <a:pt x="186" y="220"/>
                </a:lnTo>
                <a:lnTo>
                  <a:pt x="192" y="214"/>
                </a:lnTo>
                <a:lnTo>
                  <a:pt x="198" y="205"/>
                </a:lnTo>
                <a:lnTo>
                  <a:pt x="206" y="193"/>
                </a:lnTo>
                <a:lnTo>
                  <a:pt x="215" y="179"/>
                </a:lnTo>
                <a:lnTo>
                  <a:pt x="222" y="163"/>
                </a:lnTo>
                <a:lnTo>
                  <a:pt x="227" y="145"/>
                </a:lnTo>
                <a:lnTo>
                  <a:pt x="232" y="129"/>
                </a:lnTo>
                <a:lnTo>
                  <a:pt x="244" y="112"/>
                </a:lnTo>
                <a:lnTo>
                  <a:pt x="258" y="92"/>
                </a:lnTo>
                <a:lnTo>
                  <a:pt x="277" y="73"/>
                </a:lnTo>
                <a:lnTo>
                  <a:pt x="318" y="36"/>
                </a:lnTo>
                <a:lnTo>
                  <a:pt x="342" y="22"/>
                </a:lnTo>
                <a:lnTo>
                  <a:pt x="363" y="10"/>
                </a:lnTo>
                <a:lnTo>
                  <a:pt x="384" y="2"/>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7">
            <a:extLst>
              <a:ext uri="{FF2B5EF4-FFF2-40B4-BE49-F238E27FC236}">
                <a16:creationId xmlns:a16="http://schemas.microsoft.com/office/drawing/2014/main" id="{8F8F2B5E-679C-3743-906D-8AB127462C22}"/>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71" name="Right Arrow 70">
            <a:extLst>
              <a:ext uri="{FF2B5EF4-FFF2-40B4-BE49-F238E27FC236}">
                <a16:creationId xmlns:a16="http://schemas.microsoft.com/office/drawing/2014/main" id="{3CAEAA0E-6097-C04C-84C1-D87257F57A00}"/>
              </a:ext>
            </a:extLst>
          </p:cNvPr>
          <p:cNvSpPr/>
          <p:nvPr/>
        </p:nvSpPr>
        <p:spPr>
          <a:xfrm>
            <a:off x="5008054" y="2227519"/>
            <a:ext cx="1138547" cy="48400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9E3DEBDE-C230-4D4B-BF9A-9FB61B9B1E1D}"/>
              </a:ext>
            </a:extLst>
          </p:cNvPr>
          <p:cNvSpPr/>
          <p:nvPr/>
        </p:nvSpPr>
        <p:spPr>
          <a:xfrm>
            <a:off x="1946692" y="1856297"/>
            <a:ext cx="2531614" cy="1315934"/>
          </a:xfrm>
          <a:prstGeom prst="roundRect">
            <a:avLst/>
          </a:prstGeom>
          <a:solidFill>
            <a:schemeClr val="accent5"/>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Box 35">
            <a:extLst>
              <a:ext uri="{FF2B5EF4-FFF2-40B4-BE49-F238E27FC236}">
                <a16:creationId xmlns:a16="http://schemas.microsoft.com/office/drawing/2014/main" id="{E546862C-C309-6F45-BAB0-420701689A6C}"/>
              </a:ext>
            </a:extLst>
          </p:cNvPr>
          <p:cNvSpPr txBox="1"/>
          <p:nvPr/>
        </p:nvSpPr>
        <p:spPr>
          <a:xfrm>
            <a:off x="2016350" y="1903666"/>
            <a:ext cx="1467068" cy="461665"/>
          </a:xfrm>
          <a:prstGeom prst="rect">
            <a:avLst/>
          </a:prstGeom>
          <a:noFill/>
        </p:spPr>
        <p:txBody>
          <a:bodyPr wrap="none" rtlCol="0">
            <a:spAutoFit/>
          </a:bodyPr>
          <a:lstStyle/>
          <a:p>
            <a:r>
              <a:rPr lang="en-GB" sz="2400" b="1" dirty="0">
                <a:solidFill>
                  <a:schemeClr val="bg1"/>
                </a:solidFill>
              </a:rPr>
              <a:t>Enhance</a:t>
            </a:r>
            <a:endParaRPr lang="en-IN" sz="2400" b="1" dirty="0">
              <a:solidFill>
                <a:schemeClr val="bg1"/>
              </a:solidFill>
            </a:endParaRPr>
          </a:p>
        </p:txBody>
      </p:sp>
      <p:sp>
        <p:nvSpPr>
          <p:cNvPr id="40" name="Rectangle 39">
            <a:extLst>
              <a:ext uri="{FF2B5EF4-FFF2-40B4-BE49-F238E27FC236}">
                <a16:creationId xmlns:a16="http://schemas.microsoft.com/office/drawing/2014/main" id="{B6D3947D-1813-5F45-AEC8-773472CF29ED}"/>
              </a:ext>
            </a:extLst>
          </p:cNvPr>
          <p:cNvSpPr/>
          <p:nvPr/>
        </p:nvSpPr>
        <p:spPr>
          <a:xfrm>
            <a:off x="2016350" y="2373107"/>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grpSp>
        <p:nvGrpSpPr>
          <p:cNvPr id="46" name="Group 45">
            <a:extLst>
              <a:ext uri="{FF2B5EF4-FFF2-40B4-BE49-F238E27FC236}">
                <a16:creationId xmlns:a16="http://schemas.microsoft.com/office/drawing/2014/main" id="{35478DCB-0841-694A-B54F-E50F0695E1A1}"/>
              </a:ext>
            </a:extLst>
          </p:cNvPr>
          <p:cNvGrpSpPr/>
          <p:nvPr/>
        </p:nvGrpSpPr>
        <p:grpSpPr>
          <a:xfrm>
            <a:off x="3459178" y="1929877"/>
            <a:ext cx="542892" cy="460922"/>
            <a:chOff x="7091363" y="5168900"/>
            <a:chExt cx="641350" cy="544513"/>
          </a:xfrm>
          <a:solidFill>
            <a:schemeClr val="bg1"/>
          </a:solidFill>
        </p:grpSpPr>
        <p:sp>
          <p:nvSpPr>
            <p:cNvPr id="47" name="Freeform 8">
              <a:extLst>
                <a:ext uri="{FF2B5EF4-FFF2-40B4-BE49-F238E27FC236}">
                  <a16:creationId xmlns:a16="http://schemas.microsoft.com/office/drawing/2014/main" id="{AA6AC8F3-70AB-DA46-80AA-2311A92CCCE7}"/>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9">
              <a:extLst>
                <a:ext uri="{FF2B5EF4-FFF2-40B4-BE49-F238E27FC236}">
                  <a16:creationId xmlns:a16="http://schemas.microsoft.com/office/drawing/2014/main" id="{B7BD3601-771A-A243-ABD4-5475B99B7B76}"/>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3" name="TextBox 42">
            <a:extLst>
              <a:ext uri="{FF2B5EF4-FFF2-40B4-BE49-F238E27FC236}">
                <a16:creationId xmlns:a16="http://schemas.microsoft.com/office/drawing/2014/main" id="{A37C4237-2962-074A-8409-F5BACBBDF6B8}"/>
              </a:ext>
            </a:extLst>
          </p:cNvPr>
          <p:cNvSpPr txBox="1"/>
          <p:nvPr/>
        </p:nvSpPr>
        <p:spPr>
          <a:xfrm>
            <a:off x="6456357" y="1539590"/>
            <a:ext cx="5126043" cy="360868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Invested $686.2 in community benefits in FY22</a:t>
            </a:r>
          </a:p>
          <a:p>
            <a:pPr marL="285750" indent="-285750">
              <a:spcAft>
                <a:spcPts val="300"/>
              </a:spcAft>
              <a:buFont typeface="Arial" panose="020B0604020202020204" pitchFamily="34" charset="0"/>
              <a:buChar char="•"/>
            </a:pPr>
            <a:r>
              <a:rPr lang="en-US" dirty="0"/>
              <a:t>Southside Healthy Community Organization officially launches</a:t>
            </a:r>
          </a:p>
          <a:p>
            <a:pPr marL="285750" indent="-285750">
              <a:spcAft>
                <a:spcPts val="300"/>
              </a:spcAft>
              <a:buFont typeface="Arial" panose="020B0604020202020204" pitchFamily="34" charset="0"/>
              <a:buChar char="•"/>
            </a:pPr>
            <a:r>
              <a:rPr lang="en-US" dirty="0"/>
              <a:t>Approximately 3,000 patients and families cared for each year by UCM Violence Recovery Program; national model</a:t>
            </a:r>
          </a:p>
          <a:p>
            <a:pPr marL="285750" indent="-285750">
              <a:spcAft>
                <a:spcPts val="300"/>
              </a:spcAft>
              <a:buFont typeface="Arial" panose="020B0604020202020204" pitchFamily="34" charset="0"/>
              <a:buChar char="•"/>
            </a:pPr>
            <a:r>
              <a:rPr lang="en-US" dirty="0"/>
              <a:t>UCM serves as co-lead with Senator Durbin’s office on Chicago HEAL</a:t>
            </a:r>
          </a:p>
          <a:p>
            <a:pPr marL="285750" indent="-285750">
              <a:spcAft>
                <a:spcPts val="300"/>
              </a:spcAft>
              <a:buFont typeface="Arial" panose="020B0604020202020204" pitchFamily="34" charset="0"/>
              <a:buChar char="•"/>
            </a:pPr>
            <a:r>
              <a:rPr lang="en-US" dirty="0"/>
              <a:t>First graduating class of UChicago Medicine's Evolve and Rise Higher Programs </a:t>
            </a:r>
          </a:p>
          <a:p>
            <a:pPr marL="285750" indent="-285750">
              <a:spcAft>
                <a:spcPts val="300"/>
              </a:spcAft>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7B24B5FE-6203-C341-ABFC-29576AB564EF}"/>
              </a:ext>
            </a:extLst>
          </p:cNvPr>
          <p:cNvSpPr>
            <a:spLocks noGrp="1"/>
          </p:cNvSpPr>
          <p:nvPr>
            <p:ph type="title"/>
          </p:nvPr>
        </p:nvSpPr>
        <p:spPr>
          <a:xfrm>
            <a:off x="386661" y="437875"/>
            <a:ext cx="11271387" cy="1037058"/>
          </a:xfrm>
        </p:spPr>
        <p:txBody>
          <a:bodyPr/>
          <a:lstStyle/>
          <a:p>
            <a:r>
              <a:rPr lang="sv-SE" dirty="0"/>
              <a:t>UCM Vision 2025</a:t>
            </a:r>
            <a:endParaRPr lang="en-US" dirty="0"/>
          </a:p>
        </p:txBody>
      </p:sp>
    </p:spTree>
    <p:extLst>
      <p:ext uri="{BB962C8B-B14F-4D97-AF65-F5344CB8AC3E}">
        <p14:creationId xmlns:p14="http://schemas.microsoft.com/office/powerpoint/2010/main" val="3100013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9ABCEB8-83C1-2B4C-A1C8-D581CAEAE7B0}"/>
              </a:ext>
            </a:extLst>
          </p:cNvPr>
          <p:cNvGrpSpPr/>
          <p:nvPr/>
        </p:nvGrpSpPr>
        <p:grpSpPr>
          <a:xfrm>
            <a:off x="1853365" y="442908"/>
            <a:ext cx="7149084" cy="2846726"/>
            <a:chOff x="755576" y="2493228"/>
            <a:chExt cx="7149084" cy="2846726"/>
          </a:xfrm>
        </p:grpSpPr>
        <p:grpSp>
          <p:nvGrpSpPr>
            <p:cNvPr id="18" name="Group 17">
              <a:extLst>
                <a:ext uri="{FF2B5EF4-FFF2-40B4-BE49-F238E27FC236}">
                  <a16:creationId xmlns:a16="http://schemas.microsoft.com/office/drawing/2014/main" id="{2F73DD02-597A-5F46-8394-EBB836E5C9DB}"/>
                </a:ext>
              </a:extLst>
            </p:cNvPr>
            <p:cNvGrpSpPr/>
            <p:nvPr/>
          </p:nvGrpSpPr>
          <p:grpSpPr>
            <a:xfrm>
              <a:off x="755576" y="4024020"/>
              <a:ext cx="2531614" cy="1315934"/>
              <a:chOff x="901448" y="3413525"/>
              <a:chExt cx="3041112" cy="1580772"/>
            </a:xfrm>
          </p:grpSpPr>
          <p:sp>
            <p:nvSpPr>
              <p:cNvPr id="19" name="Rounded Rectangle 18">
                <a:extLst>
                  <a:ext uri="{FF2B5EF4-FFF2-40B4-BE49-F238E27FC236}">
                    <a16:creationId xmlns:a16="http://schemas.microsoft.com/office/drawing/2014/main" id="{03010B59-FCB1-6B46-A8E5-6A5C756EBD42}"/>
                  </a:ext>
                </a:extLst>
              </p:cNvPr>
              <p:cNvSpPr/>
              <p:nvPr/>
            </p:nvSpPr>
            <p:spPr>
              <a:xfrm>
                <a:off x="901448" y="3413525"/>
                <a:ext cx="3041112" cy="1580772"/>
              </a:xfrm>
              <a:prstGeom prst="roundRect">
                <a:avLst/>
              </a:prstGeom>
              <a:solidFill>
                <a:schemeClr val="accent6"/>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469047DE-A141-A44D-95D9-FBCC5383BAF2}"/>
                  </a:ext>
                </a:extLst>
              </p:cNvPr>
              <p:cNvSpPr txBox="1"/>
              <p:nvPr/>
            </p:nvSpPr>
            <p:spPr>
              <a:xfrm>
                <a:off x="1038237" y="3481752"/>
                <a:ext cx="1456150" cy="554577"/>
              </a:xfrm>
              <a:prstGeom prst="rect">
                <a:avLst/>
              </a:prstGeom>
              <a:noFill/>
            </p:spPr>
            <p:txBody>
              <a:bodyPr wrap="none" rtlCol="0">
                <a:spAutoFit/>
              </a:bodyPr>
              <a:lstStyle/>
              <a:p>
                <a:r>
                  <a:rPr lang="en-GB" sz="2400" b="1" dirty="0">
                    <a:solidFill>
                      <a:schemeClr val="bg1"/>
                    </a:solidFill>
                  </a:rPr>
                  <a:t>Deliver</a:t>
                </a:r>
                <a:endParaRPr lang="en-IN" sz="2400" b="1" dirty="0">
                  <a:solidFill>
                    <a:schemeClr val="bg1"/>
                  </a:solidFill>
                </a:endParaRPr>
              </a:p>
            </p:txBody>
          </p:sp>
          <p:sp>
            <p:nvSpPr>
              <p:cNvPr id="21" name="Rectangle 20">
                <a:extLst>
                  <a:ext uri="{FF2B5EF4-FFF2-40B4-BE49-F238E27FC236}">
                    <a16:creationId xmlns:a16="http://schemas.microsoft.com/office/drawing/2014/main" id="{A0218BFB-44BF-E249-A1BD-5B3DDAFD2E93}"/>
                  </a:ext>
                </a:extLst>
              </p:cNvPr>
              <p:cNvSpPr/>
              <p:nvPr/>
            </p:nvSpPr>
            <p:spPr>
              <a:xfrm>
                <a:off x="1035047" y="4036330"/>
                <a:ext cx="2735372" cy="850351"/>
              </a:xfrm>
              <a:prstGeom prst="rect">
                <a:avLst/>
              </a:prstGeom>
            </p:spPr>
            <p:txBody>
              <a:bodyPr wrap="square">
                <a:spAutoFit/>
              </a:bodyPr>
              <a:lstStyle/>
              <a:p>
                <a:r>
                  <a:rPr lang="en-IN" sz="2000" dirty="0">
                    <a:solidFill>
                      <a:schemeClr val="bg1"/>
                    </a:solidFill>
                    <a:latin typeface="Arial" pitchFamily="34" charset="0"/>
                    <a:cs typeface="Arial" pitchFamily="34" charset="0"/>
                  </a:rPr>
                  <a:t>High-quality, Cost-effective Care</a:t>
                </a:r>
              </a:p>
            </p:txBody>
          </p:sp>
        </p:grpSp>
        <p:grpSp>
          <p:nvGrpSpPr>
            <p:cNvPr id="7" name="Group 6">
              <a:extLst>
                <a:ext uri="{FF2B5EF4-FFF2-40B4-BE49-F238E27FC236}">
                  <a16:creationId xmlns:a16="http://schemas.microsoft.com/office/drawing/2014/main" id="{E38AE047-5B9B-7240-BB0F-26454370C950}"/>
                </a:ext>
              </a:extLst>
            </p:cNvPr>
            <p:cNvGrpSpPr/>
            <p:nvPr/>
          </p:nvGrpSpPr>
          <p:grpSpPr>
            <a:xfrm>
              <a:off x="5900589" y="2493228"/>
              <a:ext cx="2004071" cy="2148500"/>
              <a:chOff x="8283630" y="1728827"/>
              <a:chExt cx="2407399" cy="2580895"/>
            </a:xfrm>
          </p:grpSpPr>
          <p:sp>
            <p:nvSpPr>
              <p:cNvPr id="16" name="TextBox 15">
                <a:extLst>
                  <a:ext uri="{FF2B5EF4-FFF2-40B4-BE49-F238E27FC236}">
                    <a16:creationId xmlns:a16="http://schemas.microsoft.com/office/drawing/2014/main" id="{4DE4860A-D660-C748-8947-77626FDA71B4}"/>
                  </a:ext>
                </a:extLst>
              </p:cNvPr>
              <p:cNvSpPr txBox="1"/>
              <p:nvPr/>
            </p:nvSpPr>
            <p:spPr>
              <a:xfrm>
                <a:off x="8283630" y="1728827"/>
                <a:ext cx="1165381" cy="554577"/>
              </a:xfrm>
              <a:prstGeom prst="rect">
                <a:avLst/>
              </a:prstGeom>
              <a:noFill/>
            </p:spPr>
            <p:txBody>
              <a:bodyPr wrap="none" rtlCol="0">
                <a:spAutoFit/>
              </a:bodyPr>
              <a:lstStyle/>
              <a:p>
                <a:r>
                  <a:rPr lang="en-GB" sz="2400" b="1" dirty="0">
                    <a:solidFill>
                      <a:schemeClr val="bg1"/>
                    </a:solidFill>
                  </a:rPr>
                  <a:t>Grow</a:t>
                </a:r>
                <a:endParaRPr lang="en-IN" sz="2400" b="1" dirty="0">
                  <a:solidFill>
                    <a:schemeClr val="bg1"/>
                  </a:solidFill>
                </a:endParaRPr>
              </a:p>
            </p:txBody>
          </p:sp>
          <p:grpSp>
            <p:nvGrpSpPr>
              <p:cNvPr id="9" name="Group 8">
                <a:extLst>
                  <a:ext uri="{FF2B5EF4-FFF2-40B4-BE49-F238E27FC236}">
                    <a16:creationId xmlns:a16="http://schemas.microsoft.com/office/drawing/2014/main" id="{E07F21BF-B64F-734E-9C81-003B77C67B9E}"/>
                  </a:ext>
                </a:extLst>
              </p:cNvPr>
              <p:cNvGrpSpPr/>
              <p:nvPr/>
            </p:nvGrpSpPr>
            <p:grpSpPr>
              <a:xfrm>
                <a:off x="8330996" y="3538101"/>
                <a:ext cx="2360033" cy="771621"/>
                <a:chOff x="8330996" y="3538101"/>
                <a:chExt cx="2360033" cy="771621"/>
              </a:xfrm>
            </p:grpSpPr>
            <p:sp>
              <p:nvSpPr>
                <p:cNvPr id="11" name="TextBox 10">
                  <a:extLst>
                    <a:ext uri="{FF2B5EF4-FFF2-40B4-BE49-F238E27FC236}">
                      <a16:creationId xmlns:a16="http://schemas.microsoft.com/office/drawing/2014/main" id="{A06ED277-60D5-B843-A25E-ACE014903BF5}"/>
                    </a:ext>
                  </a:extLst>
                </p:cNvPr>
                <p:cNvSpPr txBox="1"/>
                <p:nvPr/>
              </p:nvSpPr>
              <p:spPr>
                <a:xfrm>
                  <a:off x="8330996" y="3538101"/>
                  <a:ext cx="1556281" cy="554577"/>
                </a:xfrm>
                <a:prstGeom prst="rect">
                  <a:avLst/>
                </a:prstGeom>
                <a:noFill/>
              </p:spPr>
              <p:txBody>
                <a:bodyPr wrap="none" rtlCol="0">
                  <a:spAutoFit/>
                </a:bodyPr>
                <a:lstStyle/>
                <a:p>
                  <a:r>
                    <a:rPr lang="en-GB" sz="2400" b="1" dirty="0">
                      <a:solidFill>
                        <a:schemeClr val="bg1"/>
                      </a:solidFill>
                    </a:rPr>
                    <a:t>Expand</a:t>
                  </a:r>
                  <a:endParaRPr lang="en-IN" sz="2400" b="1" dirty="0">
                    <a:solidFill>
                      <a:schemeClr val="bg1"/>
                    </a:solidFill>
                  </a:endParaRPr>
                </a:p>
              </p:txBody>
            </p:sp>
            <p:grpSp>
              <p:nvGrpSpPr>
                <p:cNvPr id="12" name="Group 11">
                  <a:extLst>
                    <a:ext uri="{FF2B5EF4-FFF2-40B4-BE49-F238E27FC236}">
                      <a16:creationId xmlns:a16="http://schemas.microsoft.com/office/drawing/2014/main" id="{61CC9D7F-D610-F843-8AB3-E3F38986212F}"/>
                    </a:ext>
                  </a:extLst>
                </p:cNvPr>
                <p:cNvGrpSpPr/>
                <p:nvPr/>
              </p:nvGrpSpPr>
              <p:grpSpPr>
                <a:xfrm>
                  <a:off x="10475242" y="4095637"/>
                  <a:ext cx="215787" cy="214085"/>
                  <a:chOff x="609600" y="5592763"/>
                  <a:chExt cx="2817813" cy="2795587"/>
                </a:xfrm>
                <a:solidFill>
                  <a:schemeClr val="bg1"/>
                </a:solidFill>
              </p:grpSpPr>
              <p:sp>
                <p:nvSpPr>
                  <p:cNvPr id="13" name="Freeform 11">
                    <a:extLst>
                      <a:ext uri="{FF2B5EF4-FFF2-40B4-BE49-F238E27FC236}">
                        <a16:creationId xmlns:a16="http://schemas.microsoft.com/office/drawing/2014/main" id="{A998A730-7A67-2E4D-86CE-150E7028016D}"/>
                      </a:ext>
                    </a:extLst>
                  </p:cNvPr>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4" name="Freeform 12">
                    <a:extLst>
                      <a:ext uri="{FF2B5EF4-FFF2-40B4-BE49-F238E27FC236}">
                        <a16:creationId xmlns:a16="http://schemas.microsoft.com/office/drawing/2014/main" id="{7803AC12-79AA-B946-9746-7EA892E69837}"/>
                      </a:ext>
                    </a:extLst>
                  </p:cNvPr>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grpSp>
      </p:grpSp>
      <p:sp>
        <p:nvSpPr>
          <p:cNvPr id="33" name="Rectangle 32">
            <a:extLst>
              <a:ext uri="{FF2B5EF4-FFF2-40B4-BE49-F238E27FC236}">
                <a16:creationId xmlns:a16="http://schemas.microsoft.com/office/drawing/2014/main" id="{F47313D7-D69C-3242-8145-7C8CE0525A38}"/>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34" name="Rectangle 33">
            <a:extLst>
              <a:ext uri="{FF2B5EF4-FFF2-40B4-BE49-F238E27FC236}">
                <a16:creationId xmlns:a16="http://schemas.microsoft.com/office/drawing/2014/main" id="{4A56C59E-9C82-3840-8E62-A31649ED853B}"/>
              </a:ext>
            </a:extLst>
          </p:cNvPr>
          <p:cNvSpPr/>
          <p:nvPr/>
        </p:nvSpPr>
        <p:spPr>
          <a:xfrm>
            <a:off x="7435319" y="3502364"/>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35" name="Rectangle 34">
            <a:extLst>
              <a:ext uri="{FF2B5EF4-FFF2-40B4-BE49-F238E27FC236}">
                <a16:creationId xmlns:a16="http://schemas.microsoft.com/office/drawing/2014/main" id="{35339BCF-80BD-3042-A7A3-4012DA46DD98}"/>
              </a:ext>
            </a:extLst>
          </p:cNvPr>
          <p:cNvSpPr/>
          <p:nvPr/>
        </p:nvSpPr>
        <p:spPr>
          <a:xfrm>
            <a:off x="7456979" y="2048256"/>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Signature Specialty Programs</a:t>
            </a:r>
          </a:p>
        </p:txBody>
      </p:sp>
      <p:sp>
        <p:nvSpPr>
          <p:cNvPr id="36" name="Freeform 5">
            <a:extLst>
              <a:ext uri="{FF2B5EF4-FFF2-40B4-BE49-F238E27FC236}">
                <a16:creationId xmlns:a16="http://schemas.microsoft.com/office/drawing/2014/main" id="{FA1F2B55-F3B7-8E45-9A6F-325C5A08157D}"/>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41" name="Group 40">
            <a:extLst>
              <a:ext uri="{FF2B5EF4-FFF2-40B4-BE49-F238E27FC236}">
                <a16:creationId xmlns:a16="http://schemas.microsoft.com/office/drawing/2014/main" id="{6451E1DD-ABF0-264F-8E42-CBC47E39C269}"/>
              </a:ext>
            </a:extLst>
          </p:cNvPr>
          <p:cNvGrpSpPr/>
          <p:nvPr/>
        </p:nvGrpSpPr>
        <p:grpSpPr>
          <a:xfrm>
            <a:off x="6326636" y="4348518"/>
            <a:ext cx="542892" cy="460922"/>
            <a:chOff x="7091363" y="5168900"/>
            <a:chExt cx="641350" cy="544513"/>
          </a:xfrm>
          <a:solidFill>
            <a:schemeClr val="bg1"/>
          </a:solidFill>
        </p:grpSpPr>
        <p:sp>
          <p:nvSpPr>
            <p:cNvPr id="42" name="Freeform 8">
              <a:extLst>
                <a:ext uri="{FF2B5EF4-FFF2-40B4-BE49-F238E27FC236}">
                  <a16:creationId xmlns:a16="http://schemas.microsoft.com/office/drawing/2014/main" id="{4E6BDA9B-C50E-6248-9303-7EF03E97B7EB}"/>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9">
              <a:extLst>
                <a:ext uri="{FF2B5EF4-FFF2-40B4-BE49-F238E27FC236}">
                  <a16:creationId xmlns:a16="http://schemas.microsoft.com/office/drawing/2014/main" id="{1C26AC64-9154-2343-B1FD-A629720125BC}"/>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5" name="Freeform 27">
            <a:extLst>
              <a:ext uri="{FF2B5EF4-FFF2-40B4-BE49-F238E27FC236}">
                <a16:creationId xmlns:a16="http://schemas.microsoft.com/office/drawing/2014/main" id="{70741F23-9D92-7E45-A7D8-57CFF395E38D}"/>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grpSp>
        <p:nvGrpSpPr>
          <p:cNvPr id="46" name="Group 45">
            <a:extLst>
              <a:ext uri="{FF2B5EF4-FFF2-40B4-BE49-F238E27FC236}">
                <a16:creationId xmlns:a16="http://schemas.microsoft.com/office/drawing/2014/main" id="{25786D4E-7454-0142-86E8-47377EB8E5C7}"/>
              </a:ext>
            </a:extLst>
          </p:cNvPr>
          <p:cNvGrpSpPr/>
          <p:nvPr/>
        </p:nvGrpSpPr>
        <p:grpSpPr>
          <a:xfrm>
            <a:off x="3439188" y="2074413"/>
            <a:ext cx="485982" cy="466672"/>
            <a:chOff x="1428750" y="5110163"/>
            <a:chExt cx="541337" cy="661987"/>
          </a:xfrm>
          <a:solidFill>
            <a:schemeClr val="bg1"/>
          </a:solidFill>
        </p:grpSpPr>
        <p:sp>
          <p:nvSpPr>
            <p:cNvPr id="47" name="Freeform 13">
              <a:extLst>
                <a:ext uri="{FF2B5EF4-FFF2-40B4-BE49-F238E27FC236}">
                  <a16:creationId xmlns:a16="http://schemas.microsoft.com/office/drawing/2014/main" id="{5F44F037-8EB6-4241-8323-0E98030DB03E}"/>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4">
              <a:extLst>
                <a:ext uri="{FF2B5EF4-FFF2-40B4-BE49-F238E27FC236}">
                  <a16:creationId xmlns:a16="http://schemas.microsoft.com/office/drawing/2014/main" id="{FF80A0D5-3FD4-FF40-9D11-3CBC6C853067}"/>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5">
              <a:extLst>
                <a:ext uri="{FF2B5EF4-FFF2-40B4-BE49-F238E27FC236}">
                  <a16:creationId xmlns:a16="http://schemas.microsoft.com/office/drawing/2014/main" id="{8EAE2DF2-2242-6147-9D38-1AAF94268B4C}"/>
                </a:ext>
              </a:extLst>
            </p:cNvPr>
            <p:cNvSpPr>
              <a:spLocks/>
            </p:cNvSpPr>
            <p:nvPr/>
          </p:nvSpPr>
          <p:spPr bwMode="auto">
            <a:xfrm>
              <a:off x="1428750" y="5127625"/>
              <a:ext cx="541337" cy="644525"/>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0" name="Right Arrow 49">
            <a:extLst>
              <a:ext uri="{FF2B5EF4-FFF2-40B4-BE49-F238E27FC236}">
                <a16:creationId xmlns:a16="http://schemas.microsoft.com/office/drawing/2014/main" id="{A3890805-BC44-0443-A115-E963145107E7}"/>
              </a:ext>
            </a:extLst>
          </p:cNvPr>
          <p:cNvSpPr/>
          <p:nvPr/>
        </p:nvSpPr>
        <p:spPr>
          <a:xfrm>
            <a:off x="4635546" y="2389666"/>
            <a:ext cx="1138547" cy="48400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0A237BFB-A6E4-8841-A43B-4CFFFD03943F}"/>
              </a:ext>
            </a:extLst>
          </p:cNvPr>
          <p:cNvSpPr txBox="1"/>
          <p:nvPr/>
        </p:nvSpPr>
        <p:spPr>
          <a:xfrm>
            <a:off x="5970802" y="1485020"/>
            <a:ext cx="5957307" cy="396262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23</a:t>
            </a:r>
            <a:r>
              <a:rPr lang="en-US" baseline="30000" dirty="0"/>
              <a:t>rd </a:t>
            </a:r>
            <a:r>
              <a:rPr lang="en-US" dirty="0"/>
              <a:t>consecutive “A” rating from Leapfrog Group</a:t>
            </a:r>
          </a:p>
          <a:p>
            <a:pPr marL="285750" indent="-285750">
              <a:spcAft>
                <a:spcPts val="300"/>
              </a:spcAft>
              <a:buFont typeface="Arial" panose="020B0604020202020204" pitchFamily="34" charset="0"/>
              <a:buChar char="•"/>
            </a:pPr>
            <a:r>
              <a:rPr lang="en-US" dirty="0"/>
              <a:t>Top performer in state for wellness visits among Medicare Advantage patients</a:t>
            </a:r>
          </a:p>
          <a:p>
            <a:pPr marL="285750" indent="-285750">
              <a:spcAft>
                <a:spcPts val="300"/>
              </a:spcAft>
              <a:buFont typeface="Arial" panose="020B0604020202020204" pitchFamily="34" charset="0"/>
              <a:buChar char="•"/>
            </a:pPr>
            <a:r>
              <a:rPr lang="en-IN" dirty="0">
                <a:latin typeface="Arial" pitchFamily="34" charset="0"/>
                <a:cs typeface="Arial" pitchFamily="34" charset="0"/>
              </a:rPr>
              <a:t>IT investments/Project SOAR</a:t>
            </a:r>
          </a:p>
          <a:p>
            <a:pPr marL="285750" indent="-285750">
              <a:spcAft>
                <a:spcPts val="300"/>
              </a:spcAft>
              <a:buFont typeface="Arial" panose="020B0604020202020204" pitchFamily="34" charset="0"/>
              <a:buChar char="•"/>
            </a:pPr>
            <a:r>
              <a:rPr lang="en-US" dirty="0"/>
              <a:t>Building a clinically integrated network</a:t>
            </a:r>
          </a:p>
          <a:p>
            <a:pPr marL="285750" indent="-285750">
              <a:spcAft>
                <a:spcPts val="300"/>
              </a:spcAft>
              <a:buFont typeface="Arial" panose="020B0604020202020204" pitchFamily="34" charset="0"/>
              <a:buChar char="•"/>
            </a:pPr>
            <a:r>
              <a:rPr lang="en-US" dirty="0"/>
              <a:t>Same day appointment access and patient-centric hours with Care Network</a:t>
            </a:r>
          </a:p>
          <a:p>
            <a:pPr marL="285750" indent="-285750">
              <a:spcAft>
                <a:spcPts val="300"/>
              </a:spcAft>
              <a:buFont typeface="Arial" panose="020B0604020202020204" pitchFamily="34" charset="0"/>
              <a:buChar char="•"/>
            </a:pPr>
            <a:r>
              <a:rPr lang="en-US" dirty="0"/>
              <a:t>Post-discharge phone calls lower readmission rates significantly</a:t>
            </a:r>
          </a:p>
          <a:p>
            <a:pPr marL="285750" indent="-285750">
              <a:spcAft>
                <a:spcPts val="300"/>
              </a:spcAft>
              <a:buFont typeface="Arial" panose="020B0604020202020204" pitchFamily="34" charset="0"/>
              <a:buChar char="•"/>
            </a:pPr>
            <a:r>
              <a:rPr lang="en-US" dirty="0"/>
              <a:t>Initiatives to improve capacity/access and advance clinical pathways</a:t>
            </a:r>
          </a:p>
          <a:p>
            <a:endParaRPr lang="en-US" dirty="0"/>
          </a:p>
          <a:p>
            <a:pPr marL="285750" indent="-285750">
              <a:buFont typeface="Arial" panose="020B0604020202020204" pitchFamily="34" charset="0"/>
              <a:buChar char="•"/>
            </a:pPr>
            <a:endParaRPr lang="en-US" dirty="0"/>
          </a:p>
        </p:txBody>
      </p:sp>
      <p:sp>
        <p:nvSpPr>
          <p:cNvPr id="31" name="Title 3">
            <a:extLst>
              <a:ext uri="{FF2B5EF4-FFF2-40B4-BE49-F238E27FC236}">
                <a16:creationId xmlns:a16="http://schemas.microsoft.com/office/drawing/2014/main" id="{7B24B5FE-6203-C341-ABFC-29576AB564EF}"/>
              </a:ext>
            </a:extLst>
          </p:cNvPr>
          <p:cNvSpPr>
            <a:spLocks noGrp="1"/>
          </p:cNvSpPr>
          <p:nvPr>
            <p:ph type="title"/>
          </p:nvPr>
        </p:nvSpPr>
        <p:spPr>
          <a:xfrm>
            <a:off x="386661" y="437875"/>
            <a:ext cx="11271387" cy="1037058"/>
          </a:xfrm>
        </p:spPr>
        <p:txBody>
          <a:bodyPr/>
          <a:lstStyle/>
          <a:p>
            <a:r>
              <a:rPr lang="sv-SE" dirty="0"/>
              <a:t>UCM Vision 2025</a:t>
            </a:r>
            <a:endParaRPr lang="en-US" dirty="0"/>
          </a:p>
        </p:txBody>
      </p:sp>
    </p:spTree>
    <p:extLst>
      <p:ext uri="{BB962C8B-B14F-4D97-AF65-F5344CB8AC3E}">
        <p14:creationId xmlns:p14="http://schemas.microsoft.com/office/powerpoint/2010/main" val="3158198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6" hidden="1">
            <a:extLst>
              <a:ext uri="{FF2B5EF4-FFF2-40B4-BE49-F238E27FC236}">
                <a16:creationId xmlns:a16="http://schemas.microsoft.com/office/drawing/2014/main" id="{B558D7EE-72DB-4810-89A4-6C31F64655DE}"/>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6" name="think-cell Slide" r:id="rId33" imgW="473" imgH="476" progId="TCLayout.ActiveDocument.1">
                  <p:embed/>
                </p:oleObj>
              </mc:Choice>
              <mc:Fallback>
                <p:oleObj name="think-cell Slide" r:id="rId33" imgW="473" imgH="476" progId="TCLayout.ActiveDocument.1">
                  <p:embed/>
                  <p:pic>
                    <p:nvPicPr>
                      <p:cNvPr id="8" name="Object 6" hidden="1">
                        <a:extLst>
                          <a:ext uri="{FF2B5EF4-FFF2-40B4-BE49-F238E27FC236}">
                            <a16:creationId xmlns:a16="http://schemas.microsoft.com/office/drawing/2014/main" id="{B558D7EE-72DB-4810-89A4-6C31F64655DE}"/>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DA75496-7105-0B90-5B9C-1579D0BBABB0}"/>
              </a:ext>
            </a:extLst>
          </p:cNvPr>
          <p:cNvSpPr/>
          <p:nvPr/>
        </p:nvSpPr>
        <p:spPr>
          <a:xfrm>
            <a:off x="814388" y="4944391"/>
            <a:ext cx="10918715" cy="79405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36" name="Chart 135"/>
          <p:cNvGraphicFramePr/>
          <p:nvPr>
            <p:custDataLst>
              <p:tags r:id="rId3"/>
            </p:custDataLst>
          </p:nvPr>
        </p:nvGraphicFramePr>
        <p:xfrm>
          <a:off x="715963" y="1846862"/>
          <a:ext cx="10628312" cy="2795587"/>
        </p:xfrm>
        <a:graphic>
          <a:graphicData uri="http://schemas.openxmlformats.org/drawingml/2006/chart">
            <c:chart xmlns:c="http://schemas.openxmlformats.org/drawingml/2006/chart" xmlns:r="http://schemas.openxmlformats.org/officeDocument/2006/relationships" r:id="rId35"/>
          </a:graphicData>
        </a:graphic>
      </p:graphicFrame>
      <p:sp>
        <p:nvSpPr>
          <p:cNvPr id="46" name="Text Placeholder 4">
            <a:extLst>
              <a:ext uri="{FF2B5EF4-FFF2-40B4-BE49-F238E27FC236}">
                <a16:creationId xmlns:a16="http://schemas.microsoft.com/office/drawing/2014/main" id="{7C75C4BA-2718-4935-A2EE-2136317FD082}"/>
              </a:ext>
            </a:extLst>
          </p:cNvPr>
          <p:cNvSpPr>
            <a:spLocks noGrp="1"/>
          </p:cNvSpPr>
          <p:nvPr>
            <p:custDataLst>
              <p:tags r:id="rId4"/>
            </p:custDataLst>
          </p:nvPr>
        </p:nvSpPr>
        <p:spPr bwMode="gray">
          <a:xfrm>
            <a:off x="485775" y="4469412"/>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5C57EFE-B681-4F82-B1A4-7037312E3A0F}" type="datetime'''''''5''''''.''''''''''''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5.5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5" name="Text Placeholder 4">
            <a:extLst>
              <a:ext uri="{FF2B5EF4-FFF2-40B4-BE49-F238E27FC236}">
                <a16:creationId xmlns:a16="http://schemas.microsoft.com/office/drawing/2014/main" id="{5C019127-AF1A-489E-B584-06108AF8A94F}"/>
              </a:ext>
            </a:extLst>
          </p:cNvPr>
          <p:cNvSpPr>
            <a:spLocks noGrp="1"/>
          </p:cNvSpPr>
          <p:nvPr>
            <p:custDataLst>
              <p:tags r:id="rId5"/>
            </p:custDataLst>
          </p:nvPr>
        </p:nvSpPr>
        <p:spPr bwMode="gray">
          <a:xfrm>
            <a:off x="485775" y="3812187"/>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660708-FFA1-4DAD-AF61-78306844644E}" type="datetime'''''''''''''''''''''''''''''''''''''''''''6''.0'''''''''">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6.0</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7" name="Text Placeholder 4">
            <a:extLst>
              <a:ext uri="{FF2B5EF4-FFF2-40B4-BE49-F238E27FC236}">
                <a16:creationId xmlns:a16="http://schemas.microsoft.com/office/drawing/2014/main" id="{1A50C263-EE9F-4EF2-8F35-BF07E8762504}"/>
              </a:ext>
            </a:extLst>
          </p:cNvPr>
          <p:cNvSpPr>
            <a:spLocks noGrp="1"/>
          </p:cNvSpPr>
          <p:nvPr>
            <p:custDataLst>
              <p:tags r:id="rId6"/>
            </p:custDataLst>
          </p:nvPr>
        </p:nvSpPr>
        <p:spPr bwMode="gray">
          <a:xfrm>
            <a:off x="485775" y="3154962"/>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F96297C-FA61-441C-9BAD-D773DC424F9E}" type="datetime'''''6.''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8" name="Text Placeholder 4">
            <a:extLst>
              <a:ext uri="{FF2B5EF4-FFF2-40B4-BE49-F238E27FC236}">
                <a16:creationId xmlns:a16="http://schemas.microsoft.com/office/drawing/2014/main" id="{92E1D129-6DE8-48BB-A33B-3913C7AB7C5E}"/>
              </a:ext>
            </a:extLst>
          </p:cNvPr>
          <p:cNvSpPr>
            <a:spLocks noGrp="1"/>
          </p:cNvSpPr>
          <p:nvPr>
            <p:custDataLst>
              <p:tags r:id="rId7"/>
            </p:custDataLst>
          </p:nvPr>
        </p:nvSpPr>
        <p:spPr bwMode="gray">
          <a:xfrm>
            <a:off x="485775" y="2496149"/>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286E3FF-FA79-4200-B322-A69AACB4361A}" type="datetime'''''''7''''''.''0'''''''''''">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7.0</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9" name="Text Placeholder 4">
            <a:extLst>
              <a:ext uri="{FF2B5EF4-FFF2-40B4-BE49-F238E27FC236}">
                <a16:creationId xmlns:a16="http://schemas.microsoft.com/office/drawing/2014/main" id="{0CA71F82-5D2B-4368-A9EB-A63F2F64770D}"/>
              </a:ext>
            </a:extLst>
          </p:cNvPr>
          <p:cNvSpPr>
            <a:spLocks noGrp="1"/>
          </p:cNvSpPr>
          <p:nvPr>
            <p:custDataLst>
              <p:tags r:id="rId8"/>
            </p:custDataLst>
          </p:nvPr>
        </p:nvSpPr>
        <p:spPr bwMode="gray">
          <a:xfrm>
            <a:off x="485775" y="1838924"/>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A69D2FF-4BC0-4010-82EF-9363EF1872CD}" type="datetime'''''''''''''''''7''''.''''''''''''''5'''''''''">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7.5</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13" name="Straight Connector 12"/>
          <p:cNvCxnSpPr/>
          <p:nvPr>
            <p:custDataLst>
              <p:tags r:id="rId9"/>
            </p:custDataLst>
          </p:nvPr>
        </p:nvCxnSpPr>
        <p:spPr bwMode="auto">
          <a:xfrm flipH="1">
            <a:off x="814388" y="3872512"/>
            <a:ext cx="46037" cy="412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0" name="Text Placeholder 4">
            <a:extLst>
              <a:ext uri="{FF2B5EF4-FFF2-40B4-BE49-F238E27FC236}">
                <a16:creationId xmlns:a16="http://schemas.microsoft.com/office/drawing/2014/main" id="{222C830A-63C9-451B-9D8F-F65977B18809}"/>
              </a:ext>
            </a:extLst>
          </p:cNvPr>
          <p:cNvSpPr>
            <a:spLocks noGrp="1"/>
          </p:cNvSpPr>
          <p:nvPr>
            <p:custDataLst>
              <p:tags r:id="rId10"/>
            </p:custDataLst>
          </p:nvPr>
        </p:nvSpPr>
        <p:spPr bwMode="auto">
          <a:xfrm>
            <a:off x="657225" y="4610699"/>
            <a:ext cx="2825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1954ADD0-6678-4416-87E8-72700D81B0A5}" type="datetime'''''''''''''''''''''''''''''''''''''''''''''''J''''U''''L'''">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JUL</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8" name="Text Placeholder 4">
            <a:extLst>
              <a:ext uri="{FF2B5EF4-FFF2-40B4-BE49-F238E27FC236}">
                <a16:creationId xmlns:a16="http://schemas.microsoft.com/office/drawing/2014/main" id="{6F12783B-8296-4E5A-A177-AB1719143205}"/>
              </a:ext>
            </a:extLst>
          </p:cNvPr>
          <p:cNvSpPr>
            <a:spLocks noGrp="1"/>
          </p:cNvSpPr>
          <p:nvPr>
            <p:custDataLst>
              <p:tags r:id="rId11"/>
            </p:custDataLst>
          </p:nvPr>
        </p:nvSpPr>
        <p:spPr bwMode="auto">
          <a:xfrm>
            <a:off x="1571625" y="4610699"/>
            <a:ext cx="3429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56098AD-F863-47A6-9FAE-397B5558BC23}" type="datetime'''''''''''''''''''''''''''''''''''''''A''''''''''''''''U''''G'">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AUG</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7" name="Text Placeholder 4">
            <a:extLst>
              <a:ext uri="{FF2B5EF4-FFF2-40B4-BE49-F238E27FC236}">
                <a16:creationId xmlns:a16="http://schemas.microsoft.com/office/drawing/2014/main" id="{61830280-4B51-48B9-981A-22C221CC06B0}"/>
              </a:ext>
            </a:extLst>
          </p:cNvPr>
          <p:cNvSpPr>
            <a:spLocks noGrp="1"/>
          </p:cNvSpPr>
          <p:nvPr>
            <p:custDataLst>
              <p:tags r:id="rId12"/>
            </p:custDataLst>
          </p:nvPr>
        </p:nvSpPr>
        <p:spPr bwMode="auto">
          <a:xfrm>
            <a:off x="2528888" y="4610699"/>
            <a:ext cx="3175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9ECA11A-2986-4DFC-AA1C-B9DA04D1A4FF}" type="datetime'''''''''''''''S''''''''''''''''''''EP'''''''">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SEP</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8" name="Text Placeholder 4">
            <a:extLst>
              <a:ext uri="{FF2B5EF4-FFF2-40B4-BE49-F238E27FC236}">
                <a16:creationId xmlns:a16="http://schemas.microsoft.com/office/drawing/2014/main" id="{B8299B5E-7A76-4AE1-BDD6-6198206EB32C}"/>
              </a:ext>
            </a:extLst>
          </p:cNvPr>
          <p:cNvSpPr>
            <a:spLocks noGrp="1"/>
          </p:cNvSpPr>
          <p:nvPr>
            <p:custDataLst>
              <p:tags r:id="rId13"/>
            </p:custDataLst>
          </p:nvPr>
        </p:nvSpPr>
        <p:spPr bwMode="auto">
          <a:xfrm>
            <a:off x="3467100" y="4610699"/>
            <a:ext cx="334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5FA08A50-56F7-4CC1-8617-FD6B05B89086}" type="datetime'''''''O''C''''''T'''''''''''''''''''''''''''''''''''''''">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OCT</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0" name="Text Placeholder 4">
            <a:extLst>
              <a:ext uri="{FF2B5EF4-FFF2-40B4-BE49-F238E27FC236}">
                <a16:creationId xmlns:a16="http://schemas.microsoft.com/office/drawing/2014/main" id="{FC6933C1-93A3-4D5B-9BE7-2644D50043AC}"/>
              </a:ext>
            </a:extLst>
          </p:cNvPr>
          <p:cNvSpPr>
            <a:spLocks noGrp="1"/>
          </p:cNvSpPr>
          <p:nvPr>
            <p:custDataLst>
              <p:tags r:id="rId14"/>
            </p:custDataLst>
          </p:nvPr>
        </p:nvSpPr>
        <p:spPr bwMode="auto">
          <a:xfrm>
            <a:off x="4406900" y="4610699"/>
            <a:ext cx="3429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54F313A-CC68-4936-A318-668035680083}" type="datetime'''''N''''''''''''''''''''''''O''''''''''''''''''V'''''''''">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NOV</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1" name="Text Placeholder 4">
            <a:extLst>
              <a:ext uri="{FF2B5EF4-FFF2-40B4-BE49-F238E27FC236}">
                <a16:creationId xmlns:a16="http://schemas.microsoft.com/office/drawing/2014/main" id="{26A7DE0B-B4F4-4E66-A407-76DE0020DDCF}"/>
              </a:ext>
            </a:extLst>
          </p:cNvPr>
          <p:cNvSpPr>
            <a:spLocks noGrp="1"/>
          </p:cNvSpPr>
          <p:nvPr>
            <p:custDataLst>
              <p:tags r:id="rId15"/>
            </p:custDataLst>
          </p:nvPr>
        </p:nvSpPr>
        <p:spPr bwMode="auto">
          <a:xfrm>
            <a:off x="5356225" y="4610699"/>
            <a:ext cx="333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29375761-2C3D-446A-9D0F-95621BC74886}" type="datetime'''''''''D''E''''C'''''''''">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DEC</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useBgFill="1">
        <p:nvSpPr>
          <p:cNvPr id="142"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gray">
          <a:xfrm>
            <a:off x="6524625" y="2127849"/>
            <a:ext cx="255588" cy="182563"/>
          </a:xfrm>
          <a:prstGeom prst="rect">
            <a:avLst/>
          </a:prstGeom>
          <a:ln>
            <a:noFill/>
          </a:ln>
          <a:effec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4E421D1A-C348-4D1E-AE1A-AD1AA45EDD6A}" type="datetime'''''7''''''''''''''''''''''''''''.''''''''''''''3'''">
              <a:rPr kumimoji="0" lang="en-US" altLang="en-US" sz="12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7.3</a:t>
            </a:fld>
            <a:endParaRPr kumimoji="0" 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2" name="Text Placeholder 4">
            <a:extLst>
              <a:ext uri="{FF2B5EF4-FFF2-40B4-BE49-F238E27FC236}">
                <a16:creationId xmlns:a16="http://schemas.microsoft.com/office/drawing/2014/main" id="{6F365114-26BB-4946-BD64-D0046ECABDA3}"/>
              </a:ext>
            </a:extLst>
          </p:cNvPr>
          <p:cNvSpPr>
            <a:spLocks noGrp="1"/>
          </p:cNvSpPr>
          <p:nvPr>
            <p:custDataLst>
              <p:tags r:id="rId17"/>
            </p:custDataLst>
          </p:nvPr>
        </p:nvSpPr>
        <p:spPr bwMode="auto">
          <a:xfrm>
            <a:off x="6318250" y="4610699"/>
            <a:ext cx="3000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860B9549-94D1-4BCA-8516-E83432898834}" type="datetime'''''J''''''''''''A''N'''''''''''''''''''''''''''">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JAN</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7" name="Text Placeholder 4">
            <a:extLst>
              <a:ext uri="{FF2B5EF4-FFF2-40B4-BE49-F238E27FC236}">
                <a16:creationId xmlns:a16="http://schemas.microsoft.com/office/drawing/2014/main" id="{CE740B0A-8BFC-4830-BCDF-FEC718758DFA}"/>
              </a:ext>
            </a:extLst>
          </p:cNvPr>
          <p:cNvSpPr>
            <a:spLocks noGrp="1"/>
          </p:cNvSpPr>
          <p:nvPr>
            <p:custDataLst>
              <p:tags r:id="rId18"/>
            </p:custDataLst>
          </p:nvPr>
        </p:nvSpPr>
        <p:spPr bwMode="auto">
          <a:xfrm>
            <a:off x="7258050" y="4610699"/>
            <a:ext cx="3095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9F3787D-93D4-4EA6-99E7-B31AA2079F41}" type="datetime'''''''''''''''''''''''''''F''''''''''''E''''B'">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FEB</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86" name="Text Placeholder 4">
            <a:extLst>
              <a:ext uri="{FF2B5EF4-FFF2-40B4-BE49-F238E27FC236}">
                <a16:creationId xmlns:a16="http://schemas.microsoft.com/office/drawing/2014/main" id="{34F753E0-0E6B-4D3D-85D3-52E3C606A75B}"/>
              </a:ext>
            </a:extLst>
          </p:cNvPr>
          <p:cNvSpPr>
            <a:spLocks noGrp="1"/>
          </p:cNvSpPr>
          <p:nvPr>
            <p:custDataLst>
              <p:tags r:id="rId19"/>
            </p:custDataLst>
          </p:nvPr>
        </p:nvSpPr>
        <p:spPr bwMode="auto">
          <a:xfrm>
            <a:off x="8181975" y="4610699"/>
            <a:ext cx="3508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942035B5-813E-44D3-8D34-38904C5DA320}" type="datetime'''''''''''''''''''''''''''''''''''''''M''''''AR'''">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MAR</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3" name="Text Placeholder 4">
            <a:extLst>
              <a:ext uri="{FF2B5EF4-FFF2-40B4-BE49-F238E27FC236}">
                <a16:creationId xmlns:a16="http://schemas.microsoft.com/office/drawing/2014/main" id="{63B0933A-D119-4C7B-8193-8479C5B538EA}"/>
              </a:ext>
            </a:extLst>
          </p:cNvPr>
          <p:cNvSpPr>
            <a:spLocks noGrp="1"/>
          </p:cNvSpPr>
          <p:nvPr>
            <p:custDataLst>
              <p:tags r:id="rId20"/>
            </p:custDataLst>
          </p:nvPr>
        </p:nvSpPr>
        <p:spPr bwMode="auto">
          <a:xfrm>
            <a:off x="9140825" y="4610699"/>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4323193-D9E3-451C-A1A5-0FCA85136F54}" type="datetime'''''''''''A''''P''''''''''''''''''R'''''''''''''''''''''''''">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APR</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4" name="Text Placeholder 4">
            <a:extLst>
              <a:ext uri="{FF2B5EF4-FFF2-40B4-BE49-F238E27FC236}">
                <a16:creationId xmlns:a16="http://schemas.microsoft.com/office/drawing/2014/main" id="{91D5B1FB-40E5-4778-977F-14178364AA4E}"/>
              </a:ext>
            </a:extLst>
          </p:cNvPr>
          <p:cNvSpPr>
            <a:spLocks noGrp="1"/>
          </p:cNvSpPr>
          <p:nvPr>
            <p:custDataLst>
              <p:tags r:id="rId21"/>
            </p:custDataLst>
          </p:nvPr>
        </p:nvSpPr>
        <p:spPr bwMode="auto">
          <a:xfrm>
            <a:off x="10082213" y="4610699"/>
            <a:ext cx="33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7BFB93C-66F3-429B-B880-832562F9D2C0}" type="datetime'''''M''''''''''A''''''''''''Y'''''''''''''''">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MAY</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4" name="Text Placeholder 4">
            <a:extLst>
              <a:ext uri="{FF2B5EF4-FFF2-40B4-BE49-F238E27FC236}">
                <a16:creationId xmlns:a16="http://schemas.microsoft.com/office/drawing/2014/main" id="{5DD58E84-8EF2-4D91-9DC8-1338286CFE44}"/>
              </a:ext>
            </a:extLst>
          </p:cNvPr>
          <p:cNvSpPr>
            <a:spLocks noGrp="1"/>
          </p:cNvSpPr>
          <p:nvPr>
            <p:custDataLst>
              <p:tags r:id="rId22"/>
            </p:custDataLst>
          </p:nvPr>
        </p:nvSpPr>
        <p:spPr bwMode="auto">
          <a:xfrm>
            <a:off x="11037888" y="4610699"/>
            <a:ext cx="3079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75E03AA-B5C8-40A9-AE60-1971489928DA}" type="datetime'''''''''JU''''''''''''''''''''''''''''''N'''''''''''''''''''''">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JUN</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useBgFill="1">
        <p:nvSpPr>
          <p:cNvPr id="96" name="Text Placeholder 4">
            <a:extLst>
              <a:ext uri="{FF2B5EF4-FFF2-40B4-BE49-F238E27FC236}">
                <a16:creationId xmlns:a16="http://schemas.microsoft.com/office/drawing/2014/main" id="{4C1F3293-4EFE-461D-940D-7EE66BAE31C5}"/>
              </a:ext>
            </a:extLst>
          </p:cNvPr>
          <p:cNvSpPr>
            <a:spLocks noGrp="1"/>
          </p:cNvSpPr>
          <p:nvPr>
            <p:custDataLst>
              <p:tags r:id="rId23"/>
            </p:custDataLst>
          </p:nvPr>
        </p:nvSpPr>
        <p:spPr bwMode="gray">
          <a:xfrm>
            <a:off x="836613" y="3689949"/>
            <a:ext cx="255588" cy="182563"/>
          </a:xfrm>
          <a:prstGeom prst="rect">
            <a:avLst/>
          </a:prstGeom>
          <a:ln>
            <a:noFill/>
          </a:ln>
          <a:effectLst/>
        </p:spPr>
        <p:txBody>
          <a:bodyPr vert="horz" wrap="none" lIns="22225" tIns="0" rIns="22225" bIns="0" rtlCol="0" anchor="b">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F642B46E-2C31-4983-95AE-38D101854F8C}" type="datetime'''''''''''''''''''''''''''6''.''''''''''''''''''''''''''0'">
              <a:rPr kumimoji="0" lang="en-US" altLang="en-US" sz="1200" b="1"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6.0</a:t>
            </a:fld>
            <a:endParaRPr kumimoji="0" 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105" name="Straight Connector 104">
            <a:extLst>
              <a:ext uri="{FF2B5EF4-FFF2-40B4-BE49-F238E27FC236}">
                <a16:creationId xmlns:a16="http://schemas.microsoft.com/office/drawing/2014/main" id="{C6F54DFA-F131-4EB9-BF4B-4E6401F198D9}"/>
              </a:ext>
            </a:extLst>
          </p:cNvPr>
          <p:cNvCxnSpPr/>
          <p:nvPr>
            <p:custDataLst>
              <p:tags r:id="rId24"/>
            </p:custDataLst>
          </p:nvPr>
        </p:nvCxnSpPr>
        <p:spPr bwMode="gray">
          <a:xfrm>
            <a:off x="10639425" y="1570637"/>
            <a:ext cx="188913" cy="0"/>
          </a:xfrm>
          <a:prstGeom prst="line">
            <a:avLst/>
          </a:prstGeom>
          <a:ln w="25400" cap="rnd" cmpd="sng" algn="ctr">
            <a:solidFill>
              <a:schemeClr val="accent2"/>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DB0E35E4-0F9B-4D50-9C1B-A79F4596C755}"/>
              </a:ext>
            </a:extLst>
          </p:cNvPr>
          <p:cNvCxnSpPr/>
          <p:nvPr>
            <p:custDataLst>
              <p:tags r:id="rId25"/>
            </p:custDataLst>
          </p:nvPr>
        </p:nvCxnSpPr>
        <p:spPr bwMode="gray">
          <a:xfrm>
            <a:off x="10639425" y="1803999"/>
            <a:ext cx="188913" cy="0"/>
          </a:xfrm>
          <a:prstGeom prst="line">
            <a:avLst/>
          </a:prstGeom>
          <a:ln w="25400" cap="rnd"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p:cNvCxnSpPr/>
          <p:nvPr>
            <p:custDataLst>
              <p:tags r:id="rId26"/>
            </p:custDataLst>
          </p:nvPr>
        </p:nvCxnSpPr>
        <p:spPr bwMode="gray">
          <a:xfrm>
            <a:off x="10639425" y="2037362"/>
            <a:ext cx="188913" cy="0"/>
          </a:xfrm>
          <a:prstGeom prst="line">
            <a:avLst/>
          </a:prstGeom>
          <a:ln w="25400" cap="rnd" cmpd="sng" algn="ctr">
            <a:solidFill>
              <a:schemeClr val="accent3"/>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9" name="Text Placeholder 4">
            <a:extLst>
              <a:ext uri="{FF2B5EF4-FFF2-40B4-BE49-F238E27FC236}">
                <a16:creationId xmlns:a16="http://schemas.microsoft.com/office/drawing/2014/main" id="{27A3405D-83A7-459F-AEEC-C119B32F454F}"/>
              </a:ext>
            </a:extLst>
          </p:cNvPr>
          <p:cNvSpPr>
            <a:spLocks noGrp="1"/>
          </p:cNvSpPr>
          <p:nvPr>
            <p:custDataLst>
              <p:tags r:id="rId27"/>
            </p:custDataLst>
          </p:nvPr>
        </p:nvSpPr>
        <p:spPr bwMode="auto">
          <a:xfrm>
            <a:off x="10891838" y="1486499"/>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EA9979AF-5045-4F7E-9D8A-2C0BCED7C807}" type="datetime'''''''F''''''''''''''''''Y22 ''''''''''''''''L''''''O''''S'">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FY22 LOS</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10" name="Text Placeholder 4">
            <a:extLst>
              <a:ext uri="{FF2B5EF4-FFF2-40B4-BE49-F238E27FC236}">
                <a16:creationId xmlns:a16="http://schemas.microsoft.com/office/drawing/2014/main" id="{AFC40B09-F126-48BE-ABD2-E0DC59C1F479}"/>
              </a:ext>
            </a:extLst>
          </p:cNvPr>
          <p:cNvSpPr>
            <a:spLocks noGrp="1"/>
          </p:cNvSpPr>
          <p:nvPr>
            <p:custDataLst>
              <p:tags r:id="rId28"/>
            </p:custDataLst>
          </p:nvPr>
        </p:nvSpPr>
        <p:spPr bwMode="auto">
          <a:xfrm>
            <a:off x="10891838" y="1719862"/>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5169FE5E-E34B-4700-A943-04DA864DC7BC}" type="datetime'F''''''Y''2''''''''''''''''''''''3'''''''' L''''''O''''''S'''">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FY23 LOS</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3" name="Text Placeholder 4">
            <a:extLst>
              <a:ext uri="{FF2B5EF4-FFF2-40B4-BE49-F238E27FC236}">
                <a16:creationId xmlns:a16="http://schemas.microsoft.com/office/drawing/2014/main" id="{AFC40B09-F126-48BE-ABD2-E0DC59C1F479}"/>
              </a:ext>
            </a:extLst>
          </p:cNvPr>
          <p:cNvSpPr>
            <a:spLocks noGrp="1"/>
          </p:cNvSpPr>
          <p:nvPr>
            <p:custDataLst>
              <p:tags r:id="rId29"/>
            </p:custDataLst>
          </p:nvPr>
        </p:nvSpPr>
        <p:spPr bwMode="auto">
          <a:xfrm>
            <a:off x="10891838" y="1953224"/>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B6162068-CD61-4183-BA9D-86E66BBD0433}" type="datetime'F''Y2''''4'''' ''''L''''''O''S'''''''''''">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FY24 LOS</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cxnSp>
        <p:nvCxnSpPr>
          <p:cNvPr id="126" name="LineBasicStrong 296">
            <a:extLst>
              <a:ext uri="{FF2B5EF4-FFF2-40B4-BE49-F238E27FC236}">
                <a16:creationId xmlns:a16="http://schemas.microsoft.com/office/drawing/2014/main" id="{2FC22AB4-35BC-4FB2-BC03-9DDB6369F77F}"/>
              </a:ext>
            </a:extLst>
          </p:cNvPr>
          <p:cNvCxnSpPr>
            <a:cxnSpLocks/>
          </p:cNvCxnSpPr>
          <p:nvPr>
            <p:custDataLst>
              <p:tags r:id="rId30"/>
            </p:custDataLst>
          </p:nvPr>
        </p:nvCxnSpPr>
        <p:spPr>
          <a:xfrm>
            <a:off x="798512" y="1745305"/>
            <a:ext cx="5648325" cy="0"/>
          </a:xfrm>
          <a:prstGeom prst="straightConnector1">
            <a:avLst/>
          </a:prstGeom>
          <a:ln w="1270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DDC23BD5-FF0E-4DD9-BDC1-92EA63776A5C}"/>
              </a:ext>
            </a:extLst>
          </p:cNvPr>
          <p:cNvSpPr txBox="1"/>
          <p:nvPr/>
        </p:nvSpPr>
        <p:spPr>
          <a:xfrm>
            <a:off x="860424" y="1439264"/>
            <a:ext cx="4829175"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600" b="1"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Overall average </a:t>
            </a: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length of </a:t>
            </a:r>
            <a:r>
              <a:rPr kumimoji="0" lang="en-US" sz="1600" b="1"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stay</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600" b="1"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at UCMC</a:t>
            </a:r>
            <a:r>
              <a:rPr kumimoji="0" lang="en-US" sz="16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 days</a:t>
            </a: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6" name="TextBox 55">
            <a:extLst>
              <a:ext uri="{FF2B5EF4-FFF2-40B4-BE49-F238E27FC236}">
                <a16:creationId xmlns:a16="http://schemas.microsoft.com/office/drawing/2014/main" id="{C7979F77-19F1-4BFC-D3BA-28CFA0EDDDBF}"/>
              </a:ext>
            </a:extLst>
          </p:cNvPr>
          <p:cNvSpPr txBox="1"/>
          <p:nvPr/>
        </p:nvSpPr>
        <p:spPr>
          <a:xfrm>
            <a:off x="860425" y="5052043"/>
            <a:ext cx="10742613" cy="56938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600" b="1" i="0"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UCMC reached its best performance on average LOS at the start of FY24, with July closing out at 5.96 days.</a:t>
            </a:r>
          </a:p>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a:t>
            </a:r>
            <a:r>
              <a:rPr kumimoji="0" lang="en-US" sz="1600" b="0" i="0" u="none" strike="noStrike" kern="1200" cap="none" spc="0" normalizeH="0" baseline="0" noProof="0" dirty="0" smtClean="0">
                <a:ln>
                  <a:noFill/>
                </a:ln>
                <a:solidFill>
                  <a:srgbClr val="FFFFFF"/>
                </a:solidFill>
                <a:effectLst/>
                <a:uLnTx/>
                <a:uFillTx/>
                <a:latin typeface="Arial"/>
                <a:ea typeface="+mn-ea"/>
                <a:cs typeface="Arial" panose="020B0604020202020204" pitchFamily="34" charset="0"/>
              </a:rPr>
              <a:t>hile performance has increased in August, overall LOS continues to trend lower than start of FY22 an FY23.</a:t>
            </a:r>
            <a:endParaRPr kumimoji="0" lang="en-US" sz="1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9" name="2. Slide Title">
            <a:extLst>
              <a:ext uri="{FF2B5EF4-FFF2-40B4-BE49-F238E27FC236}">
                <a16:creationId xmlns:a16="http://schemas.microsoft.com/office/drawing/2014/main" id="{54D9226E-654B-479F-ADAD-236BE3D97A60}"/>
              </a:ext>
            </a:extLst>
          </p:cNvPr>
          <p:cNvSpPr>
            <a:spLocks noGrp="1"/>
          </p:cNvSpPr>
          <p:nvPr>
            <p:ph type="title"/>
            <p:custDataLst>
              <p:tags r:id="rId31"/>
            </p:custDataLst>
          </p:nvPr>
        </p:nvSpPr>
        <p:spPr>
          <a:xfrm>
            <a:off x="554736" y="315119"/>
            <a:ext cx="11082528" cy="731520"/>
          </a:xfrm>
        </p:spPr>
        <p:txBody>
          <a:bodyPr vert="horz"/>
          <a:lstStyle/>
          <a:p>
            <a:r>
              <a:rPr lang="en-US" sz="2400" dirty="0" smtClean="0"/>
              <a:t>Impact of initiatives implemented across FY23 translating to improved LOS performance compared to previous Fiscal Years</a:t>
            </a:r>
            <a:endParaRPr lang="en-US" sz="2400" dirty="0"/>
          </a:p>
        </p:txBody>
      </p:sp>
      <p:sp>
        <p:nvSpPr>
          <p:cNvPr id="69" name="Sticker">
            <a:extLst>
              <a:ext uri="{FF2B5EF4-FFF2-40B4-BE49-F238E27FC236}">
                <a16:creationId xmlns:a16="http://schemas.microsoft.com/office/drawing/2014/main" id="{CE60AFAA-BE83-4F99-B574-26BA0B2A7CBA}"/>
              </a:ext>
            </a:extLst>
          </p:cNvPr>
          <p:cNvSpPr txBox="1"/>
          <p:nvPr/>
        </p:nvSpPr>
        <p:spPr>
          <a:xfrm>
            <a:off x="704851" y="1242933"/>
            <a:ext cx="120866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1" i="0" u="none" strike="noStrike" kern="1200" cap="all" spc="0" normalizeH="0" baseline="0" noProof="0" dirty="0" smtClean="0">
                <a:ln>
                  <a:noFill/>
                </a:ln>
                <a:solidFill>
                  <a:srgbClr val="000000"/>
                </a:solidFill>
                <a:effectLst/>
                <a:uLnTx/>
                <a:uFillTx/>
                <a:latin typeface="Arial"/>
                <a:ea typeface="+mn-ea"/>
                <a:cs typeface="+mn-cs"/>
              </a:rPr>
              <a:t>As OF AUGUST 20, </a:t>
            </a:r>
            <a:r>
              <a:rPr kumimoji="0" lang="en-US" sz="800" b="1" i="0" u="none" strike="noStrike" kern="1200" cap="all" spc="0" normalizeH="0" baseline="0" noProof="0" dirty="0">
                <a:ln>
                  <a:noFill/>
                </a:ln>
                <a:solidFill>
                  <a:srgbClr val="000000"/>
                </a:solidFill>
                <a:effectLst/>
                <a:uLnTx/>
                <a:uFillTx/>
                <a:latin typeface="Arial"/>
                <a:ea typeface="+mn-ea"/>
                <a:cs typeface="+mn-cs"/>
              </a:rPr>
              <a:t>2023</a:t>
            </a:r>
          </a:p>
        </p:txBody>
      </p:sp>
    </p:spTree>
    <p:extLst>
      <p:ext uri="{BB962C8B-B14F-4D97-AF65-F5344CB8AC3E}">
        <p14:creationId xmlns:p14="http://schemas.microsoft.com/office/powerpoint/2010/main" val="2505738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4B5FE-6203-C341-ABFC-29576AB564EF}"/>
              </a:ext>
            </a:extLst>
          </p:cNvPr>
          <p:cNvSpPr>
            <a:spLocks noGrp="1"/>
          </p:cNvSpPr>
          <p:nvPr>
            <p:ph type="title"/>
          </p:nvPr>
        </p:nvSpPr>
        <p:spPr>
          <a:xfrm>
            <a:off x="386661" y="437875"/>
            <a:ext cx="11271387" cy="1037058"/>
          </a:xfrm>
        </p:spPr>
        <p:txBody>
          <a:bodyPr/>
          <a:lstStyle/>
          <a:p>
            <a:r>
              <a:rPr lang="sv-SE" dirty="0"/>
              <a:t>UCM Vision 2025</a:t>
            </a:r>
            <a:endParaRPr lang="en-US" dirty="0"/>
          </a:p>
        </p:txBody>
      </p:sp>
      <p:grpSp>
        <p:nvGrpSpPr>
          <p:cNvPr id="26" name="Group 25">
            <a:extLst>
              <a:ext uri="{FF2B5EF4-FFF2-40B4-BE49-F238E27FC236}">
                <a16:creationId xmlns:a16="http://schemas.microsoft.com/office/drawing/2014/main" id="{5AF5CC2D-7CF0-C14C-BDE6-6A761C50EBCB}"/>
              </a:ext>
            </a:extLst>
          </p:cNvPr>
          <p:cNvGrpSpPr/>
          <p:nvPr/>
        </p:nvGrpSpPr>
        <p:grpSpPr>
          <a:xfrm>
            <a:off x="2026757" y="1928895"/>
            <a:ext cx="7165127" cy="2862852"/>
            <a:chOff x="739533" y="2387513"/>
            <a:chExt cx="7165127" cy="2862852"/>
          </a:xfrm>
        </p:grpSpPr>
        <p:grpSp>
          <p:nvGrpSpPr>
            <p:cNvPr id="27" name="Group 26">
              <a:extLst>
                <a:ext uri="{FF2B5EF4-FFF2-40B4-BE49-F238E27FC236}">
                  <a16:creationId xmlns:a16="http://schemas.microsoft.com/office/drawing/2014/main" id="{D35D86D3-6454-D548-BFBC-EABA760CD875}"/>
                </a:ext>
              </a:extLst>
            </p:cNvPr>
            <p:cNvGrpSpPr/>
            <p:nvPr/>
          </p:nvGrpSpPr>
          <p:grpSpPr>
            <a:xfrm>
              <a:off x="739533" y="2387513"/>
              <a:ext cx="2561044" cy="2862852"/>
              <a:chOff x="918441" y="1884075"/>
              <a:chExt cx="3076465" cy="3439015"/>
            </a:xfrm>
          </p:grpSpPr>
          <p:grpSp>
            <p:nvGrpSpPr>
              <p:cNvPr id="38" name="Group 37">
                <a:extLst>
                  <a:ext uri="{FF2B5EF4-FFF2-40B4-BE49-F238E27FC236}">
                    <a16:creationId xmlns:a16="http://schemas.microsoft.com/office/drawing/2014/main" id="{A790D800-9372-344D-B0EE-E752946C1F0F}"/>
                  </a:ext>
                </a:extLst>
              </p:cNvPr>
              <p:cNvGrpSpPr/>
              <p:nvPr/>
            </p:nvGrpSpPr>
            <p:grpSpPr>
              <a:xfrm>
                <a:off x="918441" y="1884075"/>
                <a:ext cx="3076465" cy="1580772"/>
                <a:chOff x="882176" y="1447666"/>
                <a:chExt cx="3076465" cy="1580772"/>
              </a:xfrm>
            </p:grpSpPr>
            <p:sp>
              <p:nvSpPr>
                <p:cNvPr id="43" name="Rounded Rectangle 42">
                  <a:extLst>
                    <a:ext uri="{FF2B5EF4-FFF2-40B4-BE49-F238E27FC236}">
                      <a16:creationId xmlns:a16="http://schemas.microsoft.com/office/drawing/2014/main" id="{29814FBE-1308-494E-801A-13F9AB89896B}"/>
                    </a:ext>
                  </a:extLst>
                </p:cNvPr>
                <p:cNvSpPr/>
                <p:nvPr/>
              </p:nvSpPr>
              <p:spPr>
                <a:xfrm>
                  <a:off x="882176" y="1447666"/>
                  <a:ext cx="3041112" cy="1580772"/>
                </a:xfrm>
                <a:prstGeom prst="roundRect">
                  <a:avLst/>
                </a:prstGeom>
                <a:solidFill>
                  <a:schemeClr val="accent1"/>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4" name="TextBox 43">
                  <a:extLst>
                    <a:ext uri="{FF2B5EF4-FFF2-40B4-BE49-F238E27FC236}">
                      <a16:creationId xmlns:a16="http://schemas.microsoft.com/office/drawing/2014/main" id="{66838E66-926B-DB41-96C9-F4AE5AE0001E}"/>
                    </a:ext>
                  </a:extLst>
                </p:cNvPr>
                <p:cNvSpPr txBox="1"/>
                <p:nvPr/>
              </p:nvSpPr>
              <p:spPr>
                <a:xfrm>
                  <a:off x="949914" y="1582184"/>
                  <a:ext cx="1188488" cy="554577"/>
                </a:xfrm>
                <a:prstGeom prst="rect">
                  <a:avLst/>
                </a:prstGeom>
                <a:noFill/>
              </p:spPr>
              <p:txBody>
                <a:bodyPr wrap="none" rtlCol="0">
                  <a:spAutoFit/>
                </a:bodyPr>
                <a:lstStyle/>
                <a:p>
                  <a:r>
                    <a:rPr lang="en-GB" sz="2400" b="1" dirty="0">
                      <a:solidFill>
                        <a:schemeClr val="bg1"/>
                      </a:solidFill>
                    </a:rPr>
                    <a:t>Excel</a:t>
                  </a:r>
                  <a:endParaRPr lang="en-IN" sz="2400" b="1" dirty="0">
                    <a:solidFill>
                      <a:schemeClr val="bg1"/>
                    </a:solidFill>
                  </a:endParaRPr>
                </a:p>
              </p:txBody>
            </p:sp>
            <p:sp>
              <p:nvSpPr>
                <p:cNvPr id="45" name="Rectangle 44">
                  <a:extLst>
                    <a:ext uri="{FF2B5EF4-FFF2-40B4-BE49-F238E27FC236}">
                      <a16:creationId xmlns:a16="http://schemas.microsoft.com/office/drawing/2014/main" id="{3A5BAF66-D803-DC41-9D77-A3033F733219}"/>
                    </a:ext>
                  </a:extLst>
                </p:cNvPr>
                <p:cNvSpPr/>
                <p:nvPr/>
              </p:nvSpPr>
              <p:spPr>
                <a:xfrm>
                  <a:off x="901448" y="2086076"/>
                  <a:ext cx="3057193" cy="850351"/>
                </a:xfrm>
                <a:prstGeom prst="rect">
                  <a:avLst/>
                </a:prstGeom>
              </p:spPr>
              <p:txBody>
                <a:bodyPr wrap="square">
                  <a:spAutoFit/>
                </a:bodyPr>
                <a:lstStyle/>
                <a:p>
                  <a:r>
                    <a:rPr lang="en-IN" sz="2000" dirty="0">
                      <a:solidFill>
                        <a:schemeClr val="bg1"/>
                      </a:solidFill>
                      <a:latin typeface="Arial" pitchFamily="34" charset="0"/>
                      <a:cs typeface="Arial" pitchFamily="34" charset="0"/>
                    </a:rPr>
                    <a:t>in Patient and Clinician Experience</a:t>
                  </a:r>
                </a:p>
              </p:txBody>
            </p:sp>
          </p:grpSp>
          <p:grpSp>
            <p:nvGrpSpPr>
              <p:cNvPr id="39" name="Group 38">
                <a:extLst>
                  <a:ext uri="{FF2B5EF4-FFF2-40B4-BE49-F238E27FC236}">
                    <a16:creationId xmlns:a16="http://schemas.microsoft.com/office/drawing/2014/main" id="{B55EC7BF-B6A2-A342-8F80-9B5917A964D2}"/>
                  </a:ext>
                </a:extLst>
              </p:cNvPr>
              <p:cNvGrpSpPr/>
              <p:nvPr/>
            </p:nvGrpSpPr>
            <p:grpSpPr>
              <a:xfrm>
                <a:off x="1071312" y="3918161"/>
                <a:ext cx="2735372" cy="1404929"/>
                <a:chOff x="1035047" y="3481752"/>
                <a:chExt cx="2735372" cy="1404929"/>
              </a:xfrm>
            </p:grpSpPr>
            <p:sp>
              <p:nvSpPr>
                <p:cNvPr id="41" name="TextBox 40">
                  <a:extLst>
                    <a:ext uri="{FF2B5EF4-FFF2-40B4-BE49-F238E27FC236}">
                      <a16:creationId xmlns:a16="http://schemas.microsoft.com/office/drawing/2014/main" id="{13B27752-317E-4A44-88DA-675F4770FE97}"/>
                    </a:ext>
                  </a:extLst>
                </p:cNvPr>
                <p:cNvSpPr txBox="1"/>
                <p:nvPr/>
              </p:nvSpPr>
              <p:spPr>
                <a:xfrm>
                  <a:off x="1038237" y="3481752"/>
                  <a:ext cx="1456150" cy="554577"/>
                </a:xfrm>
                <a:prstGeom prst="rect">
                  <a:avLst/>
                </a:prstGeom>
                <a:noFill/>
              </p:spPr>
              <p:txBody>
                <a:bodyPr wrap="none" rtlCol="0">
                  <a:spAutoFit/>
                </a:bodyPr>
                <a:lstStyle/>
                <a:p>
                  <a:r>
                    <a:rPr lang="en-GB" sz="2400" b="1" dirty="0">
                      <a:solidFill>
                        <a:schemeClr val="bg1"/>
                      </a:solidFill>
                    </a:rPr>
                    <a:t>Deliver</a:t>
                  </a:r>
                  <a:endParaRPr lang="en-IN" sz="2400" b="1" dirty="0">
                    <a:solidFill>
                      <a:schemeClr val="bg1"/>
                    </a:solidFill>
                  </a:endParaRPr>
                </a:p>
              </p:txBody>
            </p:sp>
            <p:sp>
              <p:nvSpPr>
                <p:cNvPr id="42" name="Rectangle 41">
                  <a:extLst>
                    <a:ext uri="{FF2B5EF4-FFF2-40B4-BE49-F238E27FC236}">
                      <a16:creationId xmlns:a16="http://schemas.microsoft.com/office/drawing/2014/main" id="{C4678C82-56F6-E044-A702-53588901C8A5}"/>
                    </a:ext>
                  </a:extLst>
                </p:cNvPr>
                <p:cNvSpPr/>
                <p:nvPr/>
              </p:nvSpPr>
              <p:spPr>
                <a:xfrm>
                  <a:off x="1035047" y="4036330"/>
                  <a:ext cx="2735372" cy="850351"/>
                </a:xfrm>
                <a:prstGeom prst="rect">
                  <a:avLst/>
                </a:prstGeom>
              </p:spPr>
              <p:txBody>
                <a:bodyPr wrap="square">
                  <a:spAutoFit/>
                </a:bodyPr>
                <a:lstStyle/>
                <a:p>
                  <a:r>
                    <a:rPr lang="en-IN" sz="2000" dirty="0">
                      <a:solidFill>
                        <a:schemeClr val="bg1"/>
                      </a:solidFill>
                      <a:latin typeface="Arial" pitchFamily="34" charset="0"/>
                      <a:cs typeface="Arial" pitchFamily="34" charset="0"/>
                    </a:rPr>
                    <a:t>High-quality, Cost-effective Care</a:t>
                  </a:r>
                </a:p>
              </p:txBody>
            </p:sp>
          </p:grpSp>
        </p:grpSp>
        <p:grpSp>
          <p:nvGrpSpPr>
            <p:cNvPr id="28" name="Group 27">
              <a:extLst>
                <a:ext uri="{FF2B5EF4-FFF2-40B4-BE49-F238E27FC236}">
                  <a16:creationId xmlns:a16="http://schemas.microsoft.com/office/drawing/2014/main" id="{D05CA85D-7B0D-F04C-B5D6-83891D9E299B}"/>
                </a:ext>
              </a:extLst>
            </p:cNvPr>
            <p:cNvGrpSpPr/>
            <p:nvPr/>
          </p:nvGrpSpPr>
          <p:grpSpPr>
            <a:xfrm>
              <a:off x="5900589" y="2493228"/>
              <a:ext cx="2004071" cy="2148500"/>
              <a:chOff x="8283630" y="1728827"/>
              <a:chExt cx="2407399" cy="2580895"/>
            </a:xfrm>
          </p:grpSpPr>
          <p:sp>
            <p:nvSpPr>
              <p:cNvPr id="37" name="TextBox 36">
                <a:extLst>
                  <a:ext uri="{FF2B5EF4-FFF2-40B4-BE49-F238E27FC236}">
                    <a16:creationId xmlns:a16="http://schemas.microsoft.com/office/drawing/2014/main" id="{6441AA33-01F2-484A-A369-088E3AA9FDD8}"/>
                  </a:ext>
                </a:extLst>
              </p:cNvPr>
              <p:cNvSpPr txBox="1"/>
              <p:nvPr/>
            </p:nvSpPr>
            <p:spPr>
              <a:xfrm>
                <a:off x="8283630" y="1728827"/>
                <a:ext cx="1165381" cy="554577"/>
              </a:xfrm>
              <a:prstGeom prst="rect">
                <a:avLst/>
              </a:prstGeom>
              <a:noFill/>
            </p:spPr>
            <p:txBody>
              <a:bodyPr wrap="none" rtlCol="0">
                <a:spAutoFit/>
              </a:bodyPr>
              <a:lstStyle/>
              <a:p>
                <a:r>
                  <a:rPr lang="en-GB" sz="2400" b="1" dirty="0">
                    <a:solidFill>
                      <a:schemeClr val="bg1"/>
                    </a:solidFill>
                  </a:rPr>
                  <a:t>Grow</a:t>
                </a:r>
                <a:endParaRPr lang="en-IN" sz="2400" b="1" dirty="0">
                  <a:solidFill>
                    <a:schemeClr val="bg1"/>
                  </a:solidFill>
                </a:endParaRPr>
              </a:p>
            </p:txBody>
          </p:sp>
          <p:grpSp>
            <p:nvGrpSpPr>
              <p:cNvPr id="30" name="Group 29">
                <a:extLst>
                  <a:ext uri="{FF2B5EF4-FFF2-40B4-BE49-F238E27FC236}">
                    <a16:creationId xmlns:a16="http://schemas.microsoft.com/office/drawing/2014/main" id="{DB117B7F-16C1-9044-9DA5-ABF2E831F4C2}"/>
                  </a:ext>
                </a:extLst>
              </p:cNvPr>
              <p:cNvGrpSpPr/>
              <p:nvPr/>
            </p:nvGrpSpPr>
            <p:grpSpPr>
              <a:xfrm>
                <a:off x="8330996" y="3538101"/>
                <a:ext cx="2360033" cy="771621"/>
                <a:chOff x="8330996" y="3538101"/>
                <a:chExt cx="2360033" cy="771621"/>
              </a:xfrm>
            </p:grpSpPr>
            <p:sp>
              <p:nvSpPr>
                <p:cNvPr id="32" name="TextBox 31">
                  <a:extLst>
                    <a:ext uri="{FF2B5EF4-FFF2-40B4-BE49-F238E27FC236}">
                      <a16:creationId xmlns:a16="http://schemas.microsoft.com/office/drawing/2014/main" id="{51D4804F-2781-A54E-B4BC-33769F9CD192}"/>
                    </a:ext>
                  </a:extLst>
                </p:cNvPr>
                <p:cNvSpPr txBox="1"/>
                <p:nvPr/>
              </p:nvSpPr>
              <p:spPr>
                <a:xfrm>
                  <a:off x="8330996" y="3538101"/>
                  <a:ext cx="1556281" cy="554577"/>
                </a:xfrm>
                <a:prstGeom prst="rect">
                  <a:avLst/>
                </a:prstGeom>
                <a:noFill/>
              </p:spPr>
              <p:txBody>
                <a:bodyPr wrap="none" rtlCol="0">
                  <a:spAutoFit/>
                </a:bodyPr>
                <a:lstStyle/>
                <a:p>
                  <a:r>
                    <a:rPr lang="en-GB" sz="2400" b="1" dirty="0">
                      <a:solidFill>
                        <a:schemeClr val="bg1"/>
                      </a:solidFill>
                    </a:rPr>
                    <a:t>Expand</a:t>
                  </a:r>
                  <a:endParaRPr lang="en-IN" sz="2400" b="1" dirty="0">
                    <a:solidFill>
                      <a:schemeClr val="bg1"/>
                    </a:solidFill>
                  </a:endParaRPr>
                </a:p>
              </p:txBody>
            </p:sp>
            <p:grpSp>
              <p:nvGrpSpPr>
                <p:cNvPr id="33" name="Group 32">
                  <a:extLst>
                    <a:ext uri="{FF2B5EF4-FFF2-40B4-BE49-F238E27FC236}">
                      <a16:creationId xmlns:a16="http://schemas.microsoft.com/office/drawing/2014/main" id="{97F82373-C1DF-384E-8FF2-793EB6F1E68E}"/>
                    </a:ext>
                  </a:extLst>
                </p:cNvPr>
                <p:cNvGrpSpPr/>
                <p:nvPr/>
              </p:nvGrpSpPr>
              <p:grpSpPr>
                <a:xfrm>
                  <a:off x="10475242" y="4095637"/>
                  <a:ext cx="215787" cy="214085"/>
                  <a:chOff x="609600" y="5592763"/>
                  <a:chExt cx="2817813" cy="2795587"/>
                </a:xfrm>
                <a:solidFill>
                  <a:schemeClr val="bg1"/>
                </a:solidFill>
              </p:grpSpPr>
              <p:sp>
                <p:nvSpPr>
                  <p:cNvPr id="34" name="Freeform 11">
                    <a:extLst>
                      <a:ext uri="{FF2B5EF4-FFF2-40B4-BE49-F238E27FC236}">
                        <a16:creationId xmlns:a16="http://schemas.microsoft.com/office/drawing/2014/main" id="{1E377412-BED8-D340-A005-B1F85516C05A}"/>
                      </a:ext>
                    </a:extLst>
                  </p:cNvPr>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5" name="Freeform 12">
                    <a:extLst>
                      <a:ext uri="{FF2B5EF4-FFF2-40B4-BE49-F238E27FC236}">
                        <a16:creationId xmlns:a16="http://schemas.microsoft.com/office/drawing/2014/main" id="{586A45DF-337C-2241-BD3C-E00770F4BE9C}"/>
                      </a:ext>
                    </a:extLst>
                  </p:cNvPr>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grpSp>
      </p:grpSp>
      <p:sp>
        <p:nvSpPr>
          <p:cNvPr id="53" name="TextBox 52">
            <a:extLst>
              <a:ext uri="{FF2B5EF4-FFF2-40B4-BE49-F238E27FC236}">
                <a16:creationId xmlns:a16="http://schemas.microsoft.com/office/drawing/2014/main" id="{F8788D51-87F3-F047-BA1C-C797C900DF1E}"/>
              </a:ext>
            </a:extLst>
          </p:cNvPr>
          <p:cNvSpPr txBox="1"/>
          <p:nvPr/>
        </p:nvSpPr>
        <p:spPr>
          <a:xfrm>
            <a:off x="4883808" y="4322307"/>
            <a:ext cx="1467068" cy="461665"/>
          </a:xfrm>
          <a:prstGeom prst="rect">
            <a:avLst/>
          </a:prstGeom>
          <a:noFill/>
        </p:spPr>
        <p:txBody>
          <a:bodyPr wrap="none" rtlCol="0">
            <a:spAutoFit/>
          </a:bodyPr>
          <a:lstStyle/>
          <a:p>
            <a:r>
              <a:rPr lang="en-GB" sz="2400" b="1" dirty="0">
                <a:solidFill>
                  <a:schemeClr val="bg1"/>
                </a:solidFill>
              </a:rPr>
              <a:t>Enhance</a:t>
            </a:r>
            <a:endParaRPr lang="en-IN" sz="2400" b="1" dirty="0">
              <a:solidFill>
                <a:schemeClr val="bg1"/>
              </a:solidFill>
            </a:endParaRPr>
          </a:p>
        </p:txBody>
      </p:sp>
      <p:sp>
        <p:nvSpPr>
          <p:cNvPr id="54" name="Rectangle 53">
            <a:extLst>
              <a:ext uri="{FF2B5EF4-FFF2-40B4-BE49-F238E27FC236}">
                <a16:creationId xmlns:a16="http://schemas.microsoft.com/office/drawing/2014/main" id="{A7C534C8-5C72-6B4F-81FC-013BAE86694A}"/>
              </a:ext>
            </a:extLst>
          </p:cNvPr>
          <p:cNvSpPr/>
          <p:nvPr/>
        </p:nvSpPr>
        <p:spPr>
          <a:xfrm>
            <a:off x="4883808" y="4791748"/>
            <a:ext cx="2277097"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the Health of Our Local Community</a:t>
            </a:r>
          </a:p>
        </p:txBody>
      </p:sp>
      <p:sp>
        <p:nvSpPr>
          <p:cNvPr id="55" name="Rectangle 54">
            <a:extLst>
              <a:ext uri="{FF2B5EF4-FFF2-40B4-BE49-F238E27FC236}">
                <a16:creationId xmlns:a16="http://schemas.microsoft.com/office/drawing/2014/main" id="{07B81EEA-08EB-2043-8316-60E7BB965005}"/>
              </a:ext>
            </a:extLst>
          </p:cNvPr>
          <p:cNvSpPr/>
          <p:nvPr/>
        </p:nvSpPr>
        <p:spPr>
          <a:xfrm>
            <a:off x="7435319" y="3502364"/>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Our Health System Network</a:t>
            </a:r>
          </a:p>
        </p:txBody>
      </p:sp>
      <p:sp>
        <p:nvSpPr>
          <p:cNvPr id="56" name="Rectangle 55">
            <a:extLst>
              <a:ext uri="{FF2B5EF4-FFF2-40B4-BE49-F238E27FC236}">
                <a16:creationId xmlns:a16="http://schemas.microsoft.com/office/drawing/2014/main" id="{F2483A33-4113-B946-A8E2-3762B86F855B}"/>
              </a:ext>
            </a:extLst>
          </p:cNvPr>
          <p:cNvSpPr/>
          <p:nvPr/>
        </p:nvSpPr>
        <p:spPr>
          <a:xfrm>
            <a:off x="7456979" y="2048256"/>
            <a:ext cx="2442058" cy="707886"/>
          </a:xfrm>
          <a:prstGeom prst="rect">
            <a:avLst/>
          </a:prstGeom>
        </p:spPr>
        <p:txBody>
          <a:bodyPr wrap="square">
            <a:spAutoFit/>
          </a:bodyPr>
          <a:lstStyle/>
          <a:p>
            <a:r>
              <a:rPr lang="en-IN" sz="2000" dirty="0">
                <a:solidFill>
                  <a:schemeClr val="bg1"/>
                </a:solidFill>
                <a:latin typeface="Arial" pitchFamily="34" charset="0"/>
                <a:cs typeface="Arial" pitchFamily="34" charset="0"/>
              </a:rPr>
              <a:t>Signature Specialty Programs</a:t>
            </a:r>
          </a:p>
        </p:txBody>
      </p:sp>
      <p:sp>
        <p:nvSpPr>
          <p:cNvPr id="57" name="Freeform 5">
            <a:extLst>
              <a:ext uri="{FF2B5EF4-FFF2-40B4-BE49-F238E27FC236}">
                <a16:creationId xmlns:a16="http://schemas.microsoft.com/office/drawing/2014/main" id="{8FCCF344-9C30-B640-B5CF-6368299C6522}"/>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62" name="Group 61">
            <a:extLst>
              <a:ext uri="{FF2B5EF4-FFF2-40B4-BE49-F238E27FC236}">
                <a16:creationId xmlns:a16="http://schemas.microsoft.com/office/drawing/2014/main" id="{F0F80DAF-6E8A-E141-8FD8-33BD9D1682D8}"/>
              </a:ext>
            </a:extLst>
          </p:cNvPr>
          <p:cNvGrpSpPr/>
          <p:nvPr/>
        </p:nvGrpSpPr>
        <p:grpSpPr>
          <a:xfrm>
            <a:off x="6326636" y="4348518"/>
            <a:ext cx="542892" cy="460922"/>
            <a:chOff x="7091363" y="5168900"/>
            <a:chExt cx="641350" cy="544513"/>
          </a:xfrm>
          <a:solidFill>
            <a:schemeClr val="bg1"/>
          </a:solidFill>
        </p:grpSpPr>
        <p:sp>
          <p:nvSpPr>
            <p:cNvPr id="63" name="Freeform 8">
              <a:extLst>
                <a:ext uri="{FF2B5EF4-FFF2-40B4-BE49-F238E27FC236}">
                  <a16:creationId xmlns:a16="http://schemas.microsoft.com/office/drawing/2014/main" id="{75E62E0A-0C68-3440-99CC-E1D4E09CDE7E}"/>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9">
              <a:extLst>
                <a:ext uri="{FF2B5EF4-FFF2-40B4-BE49-F238E27FC236}">
                  <a16:creationId xmlns:a16="http://schemas.microsoft.com/office/drawing/2014/main" id="{D746C144-3EFF-2644-9007-00CE7CDA99E7}"/>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5" name="Freeform 49">
            <a:extLst>
              <a:ext uri="{FF2B5EF4-FFF2-40B4-BE49-F238E27FC236}">
                <a16:creationId xmlns:a16="http://schemas.microsoft.com/office/drawing/2014/main" id="{22930303-9CB6-304F-9BE6-977C0A31DCBE}"/>
              </a:ext>
            </a:extLst>
          </p:cNvPr>
          <p:cNvSpPr>
            <a:spLocks/>
          </p:cNvSpPr>
          <p:nvPr/>
        </p:nvSpPr>
        <p:spPr bwMode="auto">
          <a:xfrm>
            <a:off x="3236981" y="2073833"/>
            <a:ext cx="706081" cy="428708"/>
          </a:xfrm>
          <a:custGeom>
            <a:avLst/>
            <a:gdLst/>
            <a:ahLst/>
            <a:cxnLst>
              <a:cxn ang="0">
                <a:pos x="510" y="24"/>
              </a:cxn>
              <a:cxn ang="0">
                <a:pos x="602" y="37"/>
              </a:cxn>
              <a:cxn ang="0">
                <a:pos x="695" y="32"/>
              </a:cxn>
              <a:cxn ang="0">
                <a:pos x="720" y="385"/>
              </a:cxn>
              <a:cxn ang="0">
                <a:pos x="714" y="454"/>
              </a:cxn>
              <a:cxn ang="0">
                <a:pos x="638" y="481"/>
              </a:cxn>
              <a:cxn ang="0">
                <a:pos x="625" y="519"/>
              </a:cxn>
              <a:cxn ang="0">
                <a:pos x="561" y="538"/>
              </a:cxn>
              <a:cxn ang="0">
                <a:pos x="550" y="569"/>
              </a:cxn>
              <a:cxn ang="0">
                <a:pos x="493" y="587"/>
              </a:cxn>
              <a:cxn ang="0">
                <a:pos x="464" y="610"/>
              </a:cxn>
              <a:cxn ang="0">
                <a:pos x="397" y="614"/>
              </a:cxn>
              <a:cxn ang="0">
                <a:pos x="358" y="597"/>
              </a:cxn>
              <a:cxn ang="0">
                <a:pos x="299" y="623"/>
              </a:cxn>
              <a:cxn ang="0">
                <a:pos x="258" y="584"/>
              </a:cxn>
              <a:cxn ang="0">
                <a:pos x="219" y="595"/>
              </a:cxn>
              <a:cxn ang="0">
                <a:pos x="177" y="548"/>
              </a:cxn>
              <a:cxn ang="0">
                <a:pos x="147" y="531"/>
              </a:cxn>
              <a:cxn ang="0">
                <a:pos x="114" y="487"/>
              </a:cxn>
              <a:cxn ang="0">
                <a:pos x="146" y="428"/>
              </a:cxn>
              <a:cxn ang="0">
                <a:pos x="116" y="424"/>
              </a:cxn>
              <a:cxn ang="0">
                <a:pos x="72" y="449"/>
              </a:cxn>
              <a:cxn ang="0">
                <a:pos x="27" y="403"/>
              </a:cxn>
              <a:cxn ang="0">
                <a:pos x="63" y="356"/>
              </a:cxn>
              <a:cxn ang="0">
                <a:pos x="156" y="407"/>
              </a:cxn>
              <a:cxn ang="0">
                <a:pos x="192" y="391"/>
              </a:cxn>
              <a:cxn ang="0">
                <a:pos x="243" y="421"/>
              </a:cxn>
              <a:cxn ang="0">
                <a:pos x="258" y="442"/>
              </a:cxn>
              <a:cxn ang="0">
                <a:pos x="313" y="467"/>
              </a:cxn>
              <a:cxn ang="0">
                <a:pos x="322" y="506"/>
              </a:cxn>
              <a:cxn ang="0">
                <a:pos x="364" y="546"/>
              </a:cxn>
              <a:cxn ang="0">
                <a:pos x="400" y="590"/>
              </a:cxn>
              <a:cxn ang="0">
                <a:pos x="451" y="587"/>
              </a:cxn>
              <a:cxn ang="0">
                <a:pos x="430" y="550"/>
              </a:cxn>
              <a:cxn ang="0">
                <a:pos x="383" y="506"/>
              </a:cxn>
              <a:cxn ang="0">
                <a:pos x="397" y="489"/>
              </a:cxn>
              <a:cxn ang="0">
                <a:pos x="496" y="556"/>
              </a:cxn>
              <a:cxn ang="0">
                <a:pos x="534" y="536"/>
              </a:cxn>
              <a:cxn ang="0">
                <a:pos x="486" y="485"/>
              </a:cxn>
              <a:cxn ang="0">
                <a:pos x="422" y="430"/>
              </a:cxn>
              <a:cxn ang="0">
                <a:pos x="438" y="411"/>
              </a:cxn>
              <a:cxn ang="0">
                <a:pos x="528" y="480"/>
              </a:cxn>
              <a:cxn ang="0">
                <a:pos x="604" y="500"/>
              </a:cxn>
              <a:cxn ang="0">
                <a:pos x="571" y="430"/>
              </a:cxn>
              <a:cxn ang="0">
                <a:pos x="481" y="345"/>
              </a:cxn>
              <a:cxn ang="0">
                <a:pos x="468" y="305"/>
              </a:cxn>
              <a:cxn ang="0">
                <a:pos x="520" y="345"/>
              </a:cxn>
              <a:cxn ang="0">
                <a:pos x="589" y="408"/>
              </a:cxn>
              <a:cxn ang="0">
                <a:pos x="643" y="447"/>
              </a:cxn>
              <a:cxn ang="0">
                <a:pos x="698" y="426"/>
              </a:cxn>
              <a:cxn ang="0">
                <a:pos x="669" y="362"/>
              </a:cxn>
              <a:cxn ang="0">
                <a:pos x="604" y="292"/>
              </a:cxn>
              <a:cxn ang="0">
                <a:pos x="511" y="189"/>
              </a:cxn>
              <a:cxn ang="0">
                <a:pos x="456" y="140"/>
              </a:cxn>
              <a:cxn ang="0">
                <a:pos x="371" y="134"/>
              </a:cxn>
              <a:cxn ang="0">
                <a:pos x="301" y="234"/>
              </a:cxn>
              <a:cxn ang="0">
                <a:pos x="235" y="254"/>
              </a:cxn>
              <a:cxn ang="0">
                <a:pos x="185" y="222"/>
              </a:cxn>
              <a:cxn ang="0">
                <a:pos x="215" y="179"/>
              </a:cxn>
              <a:cxn ang="0">
                <a:pos x="258" y="92"/>
              </a:cxn>
              <a:cxn ang="0">
                <a:pos x="384" y="2"/>
              </a:cxn>
            </a:cxnLst>
            <a:rect l="0" t="0" r="r" b="b"/>
            <a:pathLst>
              <a:path w="778" h="624">
                <a:moveTo>
                  <a:pt x="409" y="0"/>
                </a:moveTo>
                <a:lnTo>
                  <a:pt x="435" y="1"/>
                </a:lnTo>
                <a:lnTo>
                  <a:pt x="461" y="7"/>
                </a:lnTo>
                <a:lnTo>
                  <a:pt x="486" y="15"/>
                </a:lnTo>
                <a:lnTo>
                  <a:pt x="510" y="24"/>
                </a:lnTo>
                <a:lnTo>
                  <a:pt x="531" y="31"/>
                </a:lnTo>
                <a:lnTo>
                  <a:pt x="548" y="36"/>
                </a:lnTo>
                <a:lnTo>
                  <a:pt x="562" y="37"/>
                </a:lnTo>
                <a:lnTo>
                  <a:pt x="582" y="39"/>
                </a:lnTo>
                <a:lnTo>
                  <a:pt x="602" y="37"/>
                </a:lnTo>
                <a:lnTo>
                  <a:pt x="625" y="37"/>
                </a:lnTo>
                <a:lnTo>
                  <a:pt x="648" y="36"/>
                </a:lnTo>
                <a:lnTo>
                  <a:pt x="668" y="35"/>
                </a:lnTo>
                <a:lnTo>
                  <a:pt x="684" y="34"/>
                </a:lnTo>
                <a:lnTo>
                  <a:pt x="695" y="32"/>
                </a:lnTo>
                <a:lnTo>
                  <a:pt x="699" y="32"/>
                </a:lnTo>
                <a:lnTo>
                  <a:pt x="778" y="332"/>
                </a:lnTo>
                <a:lnTo>
                  <a:pt x="718" y="374"/>
                </a:lnTo>
                <a:lnTo>
                  <a:pt x="719" y="377"/>
                </a:lnTo>
                <a:lnTo>
                  <a:pt x="720" y="385"/>
                </a:lnTo>
                <a:lnTo>
                  <a:pt x="722" y="396"/>
                </a:lnTo>
                <a:lnTo>
                  <a:pt x="723" y="411"/>
                </a:lnTo>
                <a:lnTo>
                  <a:pt x="723" y="426"/>
                </a:lnTo>
                <a:lnTo>
                  <a:pt x="720" y="440"/>
                </a:lnTo>
                <a:lnTo>
                  <a:pt x="714" y="454"/>
                </a:lnTo>
                <a:lnTo>
                  <a:pt x="703" y="467"/>
                </a:lnTo>
                <a:lnTo>
                  <a:pt x="690" y="479"/>
                </a:lnTo>
                <a:lnTo>
                  <a:pt x="674" y="485"/>
                </a:lnTo>
                <a:lnTo>
                  <a:pt x="657" y="487"/>
                </a:lnTo>
                <a:lnTo>
                  <a:pt x="638" y="481"/>
                </a:lnTo>
                <a:lnTo>
                  <a:pt x="638" y="484"/>
                </a:lnTo>
                <a:lnTo>
                  <a:pt x="637" y="489"/>
                </a:lnTo>
                <a:lnTo>
                  <a:pt x="634" y="498"/>
                </a:lnTo>
                <a:lnTo>
                  <a:pt x="630" y="509"/>
                </a:lnTo>
                <a:lnTo>
                  <a:pt x="625" y="519"/>
                </a:lnTo>
                <a:lnTo>
                  <a:pt x="617" y="530"/>
                </a:lnTo>
                <a:lnTo>
                  <a:pt x="608" y="538"/>
                </a:lnTo>
                <a:lnTo>
                  <a:pt x="595" y="543"/>
                </a:lnTo>
                <a:lnTo>
                  <a:pt x="579" y="543"/>
                </a:lnTo>
                <a:lnTo>
                  <a:pt x="561" y="538"/>
                </a:lnTo>
                <a:lnTo>
                  <a:pt x="561" y="539"/>
                </a:lnTo>
                <a:lnTo>
                  <a:pt x="559" y="544"/>
                </a:lnTo>
                <a:lnTo>
                  <a:pt x="558" y="552"/>
                </a:lnTo>
                <a:lnTo>
                  <a:pt x="555" y="560"/>
                </a:lnTo>
                <a:lnTo>
                  <a:pt x="550" y="569"/>
                </a:lnTo>
                <a:lnTo>
                  <a:pt x="544" y="578"/>
                </a:lnTo>
                <a:lnTo>
                  <a:pt x="534" y="585"/>
                </a:lnTo>
                <a:lnTo>
                  <a:pt x="524" y="589"/>
                </a:lnTo>
                <a:lnTo>
                  <a:pt x="510" y="590"/>
                </a:lnTo>
                <a:lnTo>
                  <a:pt x="493" y="587"/>
                </a:lnTo>
                <a:lnTo>
                  <a:pt x="472" y="585"/>
                </a:lnTo>
                <a:lnTo>
                  <a:pt x="472" y="587"/>
                </a:lnTo>
                <a:lnTo>
                  <a:pt x="470" y="593"/>
                </a:lnTo>
                <a:lnTo>
                  <a:pt x="469" y="602"/>
                </a:lnTo>
                <a:lnTo>
                  <a:pt x="464" y="610"/>
                </a:lnTo>
                <a:lnTo>
                  <a:pt x="456" y="618"/>
                </a:lnTo>
                <a:lnTo>
                  <a:pt x="444" y="623"/>
                </a:lnTo>
                <a:lnTo>
                  <a:pt x="428" y="624"/>
                </a:lnTo>
                <a:lnTo>
                  <a:pt x="413" y="620"/>
                </a:lnTo>
                <a:lnTo>
                  <a:pt x="397" y="614"/>
                </a:lnTo>
                <a:lnTo>
                  <a:pt x="384" y="606"/>
                </a:lnTo>
                <a:lnTo>
                  <a:pt x="373" y="598"/>
                </a:lnTo>
                <a:lnTo>
                  <a:pt x="367" y="590"/>
                </a:lnTo>
                <a:lnTo>
                  <a:pt x="364" y="591"/>
                </a:lnTo>
                <a:lnTo>
                  <a:pt x="358" y="597"/>
                </a:lnTo>
                <a:lnTo>
                  <a:pt x="347" y="603"/>
                </a:lnTo>
                <a:lnTo>
                  <a:pt x="336" y="611"/>
                </a:lnTo>
                <a:lnTo>
                  <a:pt x="322" y="618"/>
                </a:lnTo>
                <a:lnTo>
                  <a:pt x="311" y="622"/>
                </a:lnTo>
                <a:lnTo>
                  <a:pt x="299" y="623"/>
                </a:lnTo>
                <a:lnTo>
                  <a:pt x="286" y="622"/>
                </a:lnTo>
                <a:lnTo>
                  <a:pt x="274" y="616"/>
                </a:lnTo>
                <a:lnTo>
                  <a:pt x="265" y="610"/>
                </a:lnTo>
                <a:lnTo>
                  <a:pt x="260" y="598"/>
                </a:lnTo>
                <a:lnTo>
                  <a:pt x="258" y="584"/>
                </a:lnTo>
                <a:lnTo>
                  <a:pt x="256" y="585"/>
                </a:lnTo>
                <a:lnTo>
                  <a:pt x="249" y="587"/>
                </a:lnTo>
                <a:lnTo>
                  <a:pt x="240" y="591"/>
                </a:lnTo>
                <a:lnTo>
                  <a:pt x="228" y="594"/>
                </a:lnTo>
                <a:lnTo>
                  <a:pt x="219" y="595"/>
                </a:lnTo>
                <a:lnTo>
                  <a:pt x="210" y="593"/>
                </a:lnTo>
                <a:lnTo>
                  <a:pt x="199" y="586"/>
                </a:lnTo>
                <a:lnTo>
                  <a:pt x="190" y="576"/>
                </a:lnTo>
                <a:lnTo>
                  <a:pt x="181" y="563"/>
                </a:lnTo>
                <a:lnTo>
                  <a:pt x="177" y="548"/>
                </a:lnTo>
                <a:lnTo>
                  <a:pt x="178" y="531"/>
                </a:lnTo>
                <a:lnTo>
                  <a:pt x="176" y="531"/>
                </a:lnTo>
                <a:lnTo>
                  <a:pt x="168" y="532"/>
                </a:lnTo>
                <a:lnTo>
                  <a:pt x="159" y="532"/>
                </a:lnTo>
                <a:lnTo>
                  <a:pt x="147" y="531"/>
                </a:lnTo>
                <a:lnTo>
                  <a:pt x="134" y="527"/>
                </a:lnTo>
                <a:lnTo>
                  <a:pt x="123" y="521"/>
                </a:lnTo>
                <a:lnTo>
                  <a:pt x="116" y="512"/>
                </a:lnTo>
                <a:lnTo>
                  <a:pt x="113" y="500"/>
                </a:lnTo>
                <a:lnTo>
                  <a:pt x="114" y="487"/>
                </a:lnTo>
                <a:lnTo>
                  <a:pt x="120" y="472"/>
                </a:lnTo>
                <a:lnTo>
                  <a:pt x="126" y="458"/>
                </a:lnTo>
                <a:lnTo>
                  <a:pt x="134" y="445"/>
                </a:lnTo>
                <a:lnTo>
                  <a:pt x="142" y="434"/>
                </a:lnTo>
                <a:lnTo>
                  <a:pt x="146" y="428"/>
                </a:lnTo>
                <a:lnTo>
                  <a:pt x="148" y="425"/>
                </a:lnTo>
                <a:lnTo>
                  <a:pt x="131" y="412"/>
                </a:lnTo>
                <a:lnTo>
                  <a:pt x="129" y="413"/>
                </a:lnTo>
                <a:lnTo>
                  <a:pt x="123" y="419"/>
                </a:lnTo>
                <a:lnTo>
                  <a:pt x="116" y="424"/>
                </a:lnTo>
                <a:lnTo>
                  <a:pt x="106" y="430"/>
                </a:lnTo>
                <a:lnTo>
                  <a:pt x="99" y="437"/>
                </a:lnTo>
                <a:lnTo>
                  <a:pt x="92" y="441"/>
                </a:lnTo>
                <a:lnTo>
                  <a:pt x="84" y="445"/>
                </a:lnTo>
                <a:lnTo>
                  <a:pt x="72" y="449"/>
                </a:lnTo>
                <a:lnTo>
                  <a:pt x="59" y="449"/>
                </a:lnTo>
                <a:lnTo>
                  <a:pt x="46" y="445"/>
                </a:lnTo>
                <a:lnTo>
                  <a:pt x="34" y="436"/>
                </a:lnTo>
                <a:lnTo>
                  <a:pt x="28" y="420"/>
                </a:lnTo>
                <a:lnTo>
                  <a:pt x="27" y="403"/>
                </a:lnTo>
                <a:lnTo>
                  <a:pt x="33" y="387"/>
                </a:lnTo>
                <a:lnTo>
                  <a:pt x="44" y="374"/>
                </a:lnTo>
                <a:lnTo>
                  <a:pt x="53" y="365"/>
                </a:lnTo>
                <a:lnTo>
                  <a:pt x="57" y="362"/>
                </a:lnTo>
                <a:lnTo>
                  <a:pt x="63" y="356"/>
                </a:lnTo>
                <a:lnTo>
                  <a:pt x="0" y="289"/>
                </a:lnTo>
                <a:lnTo>
                  <a:pt x="10" y="230"/>
                </a:lnTo>
                <a:lnTo>
                  <a:pt x="27" y="240"/>
                </a:lnTo>
                <a:lnTo>
                  <a:pt x="28" y="277"/>
                </a:lnTo>
                <a:lnTo>
                  <a:pt x="156" y="407"/>
                </a:lnTo>
                <a:lnTo>
                  <a:pt x="165" y="408"/>
                </a:lnTo>
                <a:lnTo>
                  <a:pt x="168" y="405"/>
                </a:lnTo>
                <a:lnTo>
                  <a:pt x="173" y="402"/>
                </a:lnTo>
                <a:lnTo>
                  <a:pt x="181" y="395"/>
                </a:lnTo>
                <a:lnTo>
                  <a:pt x="192" y="391"/>
                </a:lnTo>
                <a:lnTo>
                  <a:pt x="203" y="388"/>
                </a:lnTo>
                <a:lnTo>
                  <a:pt x="214" y="390"/>
                </a:lnTo>
                <a:lnTo>
                  <a:pt x="226" y="396"/>
                </a:lnTo>
                <a:lnTo>
                  <a:pt x="236" y="408"/>
                </a:lnTo>
                <a:lnTo>
                  <a:pt x="243" y="421"/>
                </a:lnTo>
                <a:lnTo>
                  <a:pt x="244" y="437"/>
                </a:lnTo>
                <a:lnTo>
                  <a:pt x="239" y="451"/>
                </a:lnTo>
                <a:lnTo>
                  <a:pt x="241" y="450"/>
                </a:lnTo>
                <a:lnTo>
                  <a:pt x="248" y="446"/>
                </a:lnTo>
                <a:lnTo>
                  <a:pt x="258" y="442"/>
                </a:lnTo>
                <a:lnTo>
                  <a:pt x="270" y="440"/>
                </a:lnTo>
                <a:lnTo>
                  <a:pt x="283" y="440"/>
                </a:lnTo>
                <a:lnTo>
                  <a:pt x="295" y="445"/>
                </a:lnTo>
                <a:lnTo>
                  <a:pt x="305" y="455"/>
                </a:lnTo>
                <a:lnTo>
                  <a:pt x="313" y="467"/>
                </a:lnTo>
                <a:lnTo>
                  <a:pt x="316" y="480"/>
                </a:lnTo>
                <a:lnTo>
                  <a:pt x="316" y="493"/>
                </a:lnTo>
                <a:lnTo>
                  <a:pt x="313" y="505"/>
                </a:lnTo>
                <a:lnTo>
                  <a:pt x="316" y="505"/>
                </a:lnTo>
                <a:lnTo>
                  <a:pt x="322" y="506"/>
                </a:lnTo>
                <a:lnTo>
                  <a:pt x="332" y="508"/>
                </a:lnTo>
                <a:lnTo>
                  <a:pt x="342" y="513"/>
                </a:lnTo>
                <a:lnTo>
                  <a:pt x="353" y="521"/>
                </a:lnTo>
                <a:lnTo>
                  <a:pt x="359" y="531"/>
                </a:lnTo>
                <a:lnTo>
                  <a:pt x="364" y="546"/>
                </a:lnTo>
                <a:lnTo>
                  <a:pt x="367" y="555"/>
                </a:lnTo>
                <a:lnTo>
                  <a:pt x="367" y="564"/>
                </a:lnTo>
                <a:lnTo>
                  <a:pt x="373" y="570"/>
                </a:lnTo>
                <a:lnTo>
                  <a:pt x="381" y="577"/>
                </a:lnTo>
                <a:lnTo>
                  <a:pt x="400" y="590"/>
                </a:lnTo>
                <a:lnTo>
                  <a:pt x="410" y="595"/>
                </a:lnTo>
                <a:lnTo>
                  <a:pt x="421" y="598"/>
                </a:lnTo>
                <a:lnTo>
                  <a:pt x="434" y="598"/>
                </a:lnTo>
                <a:lnTo>
                  <a:pt x="443" y="594"/>
                </a:lnTo>
                <a:lnTo>
                  <a:pt x="451" y="587"/>
                </a:lnTo>
                <a:lnTo>
                  <a:pt x="453" y="581"/>
                </a:lnTo>
                <a:lnTo>
                  <a:pt x="453" y="573"/>
                </a:lnTo>
                <a:lnTo>
                  <a:pt x="449" y="568"/>
                </a:lnTo>
                <a:lnTo>
                  <a:pt x="440" y="559"/>
                </a:lnTo>
                <a:lnTo>
                  <a:pt x="430" y="550"/>
                </a:lnTo>
                <a:lnTo>
                  <a:pt x="418" y="539"/>
                </a:lnTo>
                <a:lnTo>
                  <a:pt x="405" y="529"/>
                </a:lnTo>
                <a:lnTo>
                  <a:pt x="394" y="519"/>
                </a:lnTo>
                <a:lnTo>
                  <a:pt x="387" y="512"/>
                </a:lnTo>
                <a:lnTo>
                  <a:pt x="383" y="506"/>
                </a:lnTo>
                <a:lnTo>
                  <a:pt x="381" y="501"/>
                </a:lnTo>
                <a:lnTo>
                  <a:pt x="381" y="496"/>
                </a:lnTo>
                <a:lnTo>
                  <a:pt x="384" y="491"/>
                </a:lnTo>
                <a:lnTo>
                  <a:pt x="389" y="488"/>
                </a:lnTo>
                <a:lnTo>
                  <a:pt x="397" y="489"/>
                </a:lnTo>
                <a:lnTo>
                  <a:pt x="407" y="493"/>
                </a:lnTo>
                <a:lnTo>
                  <a:pt x="430" y="509"/>
                </a:lnTo>
                <a:lnTo>
                  <a:pt x="451" y="526"/>
                </a:lnTo>
                <a:lnTo>
                  <a:pt x="473" y="543"/>
                </a:lnTo>
                <a:lnTo>
                  <a:pt x="496" y="556"/>
                </a:lnTo>
                <a:lnTo>
                  <a:pt x="508" y="559"/>
                </a:lnTo>
                <a:lnTo>
                  <a:pt x="519" y="559"/>
                </a:lnTo>
                <a:lnTo>
                  <a:pt x="527" y="555"/>
                </a:lnTo>
                <a:lnTo>
                  <a:pt x="533" y="547"/>
                </a:lnTo>
                <a:lnTo>
                  <a:pt x="534" y="536"/>
                </a:lnTo>
                <a:lnTo>
                  <a:pt x="531" y="526"/>
                </a:lnTo>
                <a:lnTo>
                  <a:pt x="523" y="517"/>
                </a:lnTo>
                <a:lnTo>
                  <a:pt x="512" y="506"/>
                </a:lnTo>
                <a:lnTo>
                  <a:pt x="499" y="497"/>
                </a:lnTo>
                <a:lnTo>
                  <a:pt x="486" y="485"/>
                </a:lnTo>
                <a:lnTo>
                  <a:pt x="472" y="472"/>
                </a:lnTo>
                <a:lnTo>
                  <a:pt x="456" y="460"/>
                </a:lnTo>
                <a:lnTo>
                  <a:pt x="442" y="449"/>
                </a:lnTo>
                <a:lnTo>
                  <a:pt x="430" y="438"/>
                </a:lnTo>
                <a:lnTo>
                  <a:pt x="422" y="430"/>
                </a:lnTo>
                <a:lnTo>
                  <a:pt x="418" y="425"/>
                </a:lnTo>
                <a:lnTo>
                  <a:pt x="419" y="420"/>
                </a:lnTo>
                <a:lnTo>
                  <a:pt x="423" y="415"/>
                </a:lnTo>
                <a:lnTo>
                  <a:pt x="428" y="411"/>
                </a:lnTo>
                <a:lnTo>
                  <a:pt x="438" y="411"/>
                </a:lnTo>
                <a:lnTo>
                  <a:pt x="451" y="415"/>
                </a:lnTo>
                <a:lnTo>
                  <a:pt x="464" y="424"/>
                </a:lnTo>
                <a:lnTo>
                  <a:pt x="478" y="437"/>
                </a:lnTo>
                <a:lnTo>
                  <a:pt x="494" y="451"/>
                </a:lnTo>
                <a:lnTo>
                  <a:pt x="528" y="480"/>
                </a:lnTo>
                <a:lnTo>
                  <a:pt x="542" y="491"/>
                </a:lnTo>
                <a:lnTo>
                  <a:pt x="562" y="501"/>
                </a:lnTo>
                <a:lnTo>
                  <a:pt x="579" y="506"/>
                </a:lnTo>
                <a:lnTo>
                  <a:pt x="593" y="506"/>
                </a:lnTo>
                <a:lnTo>
                  <a:pt x="604" y="500"/>
                </a:lnTo>
                <a:lnTo>
                  <a:pt x="608" y="491"/>
                </a:lnTo>
                <a:lnTo>
                  <a:pt x="608" y="479"/>
                </a:lnTo>
                <a:lnTo>
                  <a:pt x="602" y="467"/>
                </a:lnTo>
                <a:lnTo>
                  <a:pt x="593" y="453"/>
                </a:lnTo>
                <a:lnTo>
                  <a:pt x="571" y="430"/>
                </a:lnTo>
                <a:lnTo>
                  <a:pt x="558" y="419"/>
                </a:lnTo>
                <a:lnTo>
                  <a:pt x="545" y="405"/>
                </a:lnTo>
                <a:lnTo>
                  <a:pt x="529" y="392"/>
                </a:lnTo>
                <a:lnTo>
                  <a:pt x="490" y="353"/>
                </a:lnTo>
                <a:lnTo>
                  <a:pt x="481" y="345"/>
                </a:lnTo>
                <a:lnTo>
                  <a:pt x="476" y="340"/>
                </a:lnTo>
                <a:lnTo>
                  <a:pt x="470" y="332"/>
                </a:lnTo>
                <a:lnTo>
                  <a:pt x="466" y="322"/>
                </a:lnTo>
                <a:lnTo>
                  <a:pt x="466" y="312"/>
                </a:lnTo>
                <a:lnTo>
                  <a:pt x="468" y="305"/>
                </a:lnTo>
                <a:lnTo>
                  <a:pt x="472" y="301"/>
                </a:lnTo>
                <a:lnTo>
                  <a:pt x="478" y="303"/>
                </a:lnTo>
                <a:lnTo>
                  <a:pt x="486" y="310"/>
                </a:lnTo>
                <a:lnTo>
                  <a:pt x="508" y="332"/>
                </a:lnTo>
                <a:lnTo>
                  <a:pt x="520" y="345"/>
                </a:lnTo>
                <a:lnTo>
                  <a:pt x="532" y="357"/>
                </a:lnTo>
                <a:lnTo>
                  <a:pt x="545" y="369"/>
                </a:lnTo>
                <a:lnTo>
                  <a:pt x="559" y="382"/>
                </a:lnTo>
                <a:lnTo>
                  <a:pt x="575" y="395"/>
                </a:lnTo>
                <a:lnTo>
                  <a:pt x="589" y="408"/>
                </a:lnTo>
                <a:lnTo>
                  <a:pt x="602" y="419"/>
                </a:lnTo>
                <a:lnTo>
                  <a:pt x="613" y="428"/>
                </a:lnTo>
                <a:lnTo>
                  <a:pt x="621" y="434"/>
                </a:lnTo>
                <a:lnTo>
                  <a:pt x="631" y="441"/>
                </a:lnTo>
                <a:lnTo>
                  <a:pt x="643" y="447"/>
                </a:lnTo>
                <a:lnTo>
                  <a:pt x="656" y="453"/>
                </a:lnTo>
                <a:lnTo>
                  <a:pt x="668" y="454"/>
                </a:lnTo>
                <a:lnTo>
                  <a:pt x="680" y="450"/>
                </a:lnTo>
                <a:lnTo>
                  <a:pt x="690" y="441"/>
                </a:lnTo>
                <a:lnTo>
                  <a:pt x="698" y="426"/>
                </a:lnTo>
                <a:lnTo>
                  <a:pt x="699" y="412"/>
                </a:lnTo>
                <a:lnTo>
                  <a:pt x="695" y="398"/>
                </a:lnTo>
                <a:lnTo>
                  <a:pt x="688" y="385"/>
                </a:lnTo>
                <a:lnTo>
                  <a:pt x="678" y="373"/>
                </a:lnTo>
                <a:lnTo>
                  <a:pt x="669" y="362"/>
                </a:lnTo>
                <a:lnTo>
                  <a:pt x="663" y="356"/>
                </a:lnTo>
                <a:lnTo>
                  <a:pt x="652" y="344"/>
                </a:lnTo>
                <a:lnTo>
                  <a:pt x="638" y="330"/>
                </a:lnTo>
                <a:lnTo>
                  <a:pt x="622" y="311"/>
                </a:lnTo>
                <a:lnTo>
                  <a:pt x="604" y="292"/>
                </a:lnTo>
                <a:lnTo>
                  <a:pt x="584" y="271"/>
                </a:lnTo>
                <a:lnTo>
                  <a:pt x="565" y="248"/>
                </a:lnTo>
                <a:lnTo>
                  <a:pt x="546" y="227"/>
                </a:lnTo>
                <a:lnTo>
                  <a:pt x="528" y="208"/>
                </a:lnTo>
                <a:lnTo>
                  <a:pt x="511" y="189"/>
                </a:lnTo>
                <a:lnTo>
                  <a:pt x="498" y="174"/>
                </a:lnTo>
                <a:lnTo>
                  <a:pt x="487" y="162"/>
                </a:lnTo>
                <a:lnTo>
                  <a:pt x="481" y="155"/>
                </a:lnTo>
                <a:lnTo>
                  <a:pt x="470" y="147"/>
                </a:lnTo>
                <a:lnTo>
                  <a:pt x="456" y="140"/>
                </a:lnTo>
                <a:lnTo>
                  <a:pt x="439" y="133"/>
                </a:lnTo>
                <a:lnTo>
                  <a:pt x="421" y="128"/>
                </a:lnTo>
                <a:lnTo>
                  <a:pt x="402" y="127"/>
                </a:lnTo>
                <a:lnTo>
                  <a:pt x="385" y="128"/>
                </a:lnTo>
                <a:lnTo>
                  <a:pt x="371" y="134"/>
                </a:lnTo>
                <a:lnTo>
                  <a:pt x="358" y="147"/>
                </a:lnTo>
                <a:lnTo>
                  <a:pt x="345" y="165"/>
                </a:lnTo>
                <a:lnTo>
                  <a:pt x="334" y="184"/>
                </a:lnTo>
                <a:lnTo>
                  <a:pt x="313" y="221"/>
                </a:lnTo>
                <a:lnTo>
                  <a:pt x="301" y="234"/>
                </a:lnTo>
                <a:lnTo>
                  <a:pt x="292" y="240"/>
                </a:lnTo>
                <a:lnTo>
                  <a:pt x="281" y="246"/>
                </a:lnTo>
                <a:lnTo>
                  <a:pt x="266" y="250"/>
                </a:lnTo>
                <a:lnTo>
                  <a:pt x="250" y="252"/>
                </a:lnTo>
                <a:lnTo>
                  <a:pt x="235" y="254"/>
                </a:lnTo>
                <a:lnTo>
                  <a:pt x="219" y="252"/>
                </a:lnTo>
                <a:lnTo>
                  <a:pt x="206" y="250"/>
                </a:lnTo>
                <a:lnTo>
                  <a:pt x="195" y="243"/>
                </a:lnTo>
                <a:lnTo>
                  <a:pt x="188" y="234"/>
                </a:lnTo>
                <a:lnTo>
                  <a:pt x="185" y="222"/>
                </a:lnTo>
                <a:lnTo>
                  <a:pt x="186" y="220"/>
                </a:lnTo>
                <a:lnTo>
                  <a:pt x="192" y="214"/>
                </a:lnTo>
                <a:lnTo>
                  <a:pt x="198" y="205"/>
                </a:lnTo>
                <a:lnTo>
                  <a:pt x="206" y="193"/>
                </a:lnTo>
                <a:lnTo>
                  <a:pt x="215" y="179"/>
                </a:lnTo>
                <a:lnTo>
                  <a:pt x="222" y="163"/>
                </a:lnTo>
                <a:lnTo>
                  <a:pt x="227" y="145"/>
                </a:lnTo>
                <a:lnTo>
                  <a:pt x="232" y="129"/>
                </a:lnTo>
                <a:lnTo>
                  <a:pt x="244" y="112"/>
                </a:lnTo>
                <a:lnTo>
                  <a:pt x="258" y="92"/>
                </a:lnTo>
                <a:lnTo>
                  <a:pt x="277" y="73"/>
                </a:lnTo>
                <a:lnTo>
                  <a:pt x="318" y="36"/>
                </a:lnTo>
                <a:lnTo>
                  <a:pt x="342" y="22"/>
                </a:lnTo>
                <a:lnTo>
                  <a:pt x="363" y="10"/>
                </a:lnTo>
                <a:lnTo>
                  <a:pt x="384" y="2"/>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7">
            <a:extLst>
              <a:ext uri="{FF2B5EF4-FFF2-40B4-BE49-F238E27FC236}">
                <a16:creationId xmlns:a16="http://schemas.microsoft.com/office/drawing/2014/main" id="{8F8F2B5E-679C-3743-906D-8AB127462C22}"/>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71" name="Right Arrow 70">
            <a:extLst>
              <a:ext uri="{FF2B5EF4-FFF2-40B4-BE49-F238E27FC236}">
                <a16:creationId xmlns:a16="http://schemas.microsoft.com/office/drawing/2014/main" id="{3CAEAA0E-6097-C04C-84C1-D87257F57A00}"/>
              </a:ext>
            </a:extLst>
          </p:cNvPr>
          <p:cNvSpPr/>
          <p:nvPr/>
        </p:nvSpPr>
        <p:spPr>
          <a:xfrm>
            <a:off x="4831279" y="2249875"/>
            <a:ext cx="1138547" cy="48400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FD66D529-0375-8347-8ACC-9E0A8D436975}"/>
              </a:ext>
            </a:extLst>
          </p:cNvPr>
          <p:cNvSpPr txBox="1"/>
          <p:nvPr/>
        </p:nvSpPr>
        <p:spPr>
          <a:xfrm>
            <a:off x="6148943" y="1028538"/>
            <a:ext cx="5833452" cy="502445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a:t>New Chief Wellness and Vitality Officer </a:t>
            </a:r>
          </a:p>
          <a:p>
            <a:pPr marL="285750" indent="-285750">
              <a:spcAft>
                <a:spcPts val="300"/>
              </a:spcAft>
              <a:buFont typeface="Arial" panose="020B0604020202020204" pitchFamily="34" charset="0"/>
              <a:buChar char="•"/>
            </a:pPr>
            <a:r>
              <a:rPr lang="en-US" dirty="0"/>
              <a:t>New Chief Experience Officer</a:t>
            </a:r>
          </a:p>
          <a:p>
            <a:pPr marL="285750" indent="-285750">
              <a:spcAft>
                <a:spcPts val="300"/>
              </a:spcAft>
              <a:buFont typeface="Arial" panose="020B0604020202020204" pitchFamily="34" charset="0"/>
              <a:buChar char="•"/>
            </a:pPr>
            <a:r>
              <a:rPr lang="en-US" dirty="0"/>
              <a:t>New Chief Marketing Officer</a:t>
            </a:r>
          </a:p>
          <a:p>
            <a:pPr marL="285750" indent="-285750">
              <a:spcAft>
                <a:spcPts val="300"/>
              </a:spcAft>
              <a:buFont typeface="Arial" panose="020B0604020202020204" pitchFamily="34" charset="0"/>
              <a:buChar char="•"/>
            </a:pPr>
            <a:r>
              <a:rPr lang="en-US" dirty="0"/>
              <a:t>Recognized as the 6</a:t>
            </a:r>
            <a:r>
              <a:rPr lang="en-US" baseline="30000" dirty="0"/>
              <a:t>th</a:t>
            </a:r>
            <a:r>
              <a:rPr lang="en-US" dirty="0"/>
              <a:t> most inclusive hospital in the country by the Lown Institute</a:t>
            </a:r>
          </a:p>
          <a:p>
            <a:pPr>
              <a:spcAft>
                <a:spcPts val="300"/>
              </a:spcAft>
            </a:pPr>
            <a:endParaRPr lang="en-US" dirty="0"/>
          </a:p>
          <a:p>
            <a:pPr>
              <a:spcAft>
                <a:spcPts val="300"/>
              </a:spcAft>
            </a:pPr>
            <a:r>
              <a:rPr lang="en-US" dirty="0"/>
              <a:t>In FY23:</a:t>
            </a:r>
          </a:p>
          <a:p>
            <a:pPr marL="285750" indent="-285750">
              <a:spcAft>
                <a:spcPts val="300"/>
              </a:spcAft>
              <a:buFont typeface="Arial" panose="020B0604020202020204" pitchFamily="34" charset="0"/>
              <a:buChar char="•"/>
            </a:pPr>
            <a:r>
              <a:rPr lang="en-US" dirty="0"/>
              <a:t>Black, Indigenous and People of Color (BIPOC) representation in senior leadership increased to 26%</a:t>
            </a:r>
          </a:p>
          <a:p>
            <a:pPr marL="285750" indent="-285750">
              <a:spcAft>
                <a:spcPts val="300"/>
              </a:spcAft>
              <a:buFont typeface="Arial" panose="020B0604020202020204" pitchFamily="34" charset="0"/>
              <a:buChar char="•"/>
            </a:pPr>
            <a:r>
              <a:rPr lang="en-US" dirty="0"/>
              <a:t>37% of UCM leadership promotions went to BIPOC</a:t>
            </a:r>
          </a:p>
          <a:p>
            <a:pPr marL="285750" indent="-285750">
              <a:spcAft>
                <a:spcPts val="300"/>
              </a:spcAft>
              <a:buFont typeface="Arial" panose="020B0604020202020204" pitchFamily="34" charset="0"/>
              <a:buChar char="•"/>
            </a:pPr>
            <a:r>
              <a:rPr lang="en-US" dirty="0"/>
              <a:t>32% of total UCM leadership hires went to BIPOC</a:t>
            </a:r>
          </a:p>
          <a:p>
            <a:pPr marL="285750" indent="-285750">
              <a:spcAft>
                <a:spcPts val="300"/>
              </a:spcAft>
              <a:buFont typeface="Arial" panose="020B0604020202020204" pitchFamily="34" charset="0"/>
              <a:buChar char="•"/>
            </a:pPr>
            <a:endParaRPr lang="en-US" dirty="0"/>
          </a:p>
          <a:p>
            <a:pPr marL="285750" indent="-285750">
              <a:spcAft>
                <a:spcPts val="300"/>
              </a:spcAft>
              <a:buFont typeface="Arial" panose="020B0604020202020204" pitchFamily="34" charset="0"/>
              <a:buChar char="•"/>
            </a:pPr>
            <a:endParaRPr lang="en-US" dirty="0"/>
          </a:p>
          <a:p>
            <a:pPr marL="285750" indent="-285750">
              <a:spcAft>
                <a:spcPts val="300"/>
              </a:spcAft>
              <a:buFont typeface="Arial" panose="020B0604020202020204" pitchFamily="34" charset="0"/>
              <a:buChar char="•"/>
            </a:pPr>
            <a:endParaRPr lang="en-US" dirty="0"/>
          </a:p>
          <a:p>
            <a:pPr marL="285750" indent="-285750">
              <a:spcAft>
                <a:spcPts val="300"/>
              </a:spcAft>
              <a:buFont typeface="Arial" panose="020B0604020202020204" pitchFamily="34" charset="0"/>
              <a:buChar char="•"/>
            </a:pPr>
            <a:endParaRPr lang="en-US" dirty="0"/>
          </a:p>
          <a:p>
            <a:pPr marL="285750" indent="-285750">
              <a:spcAft>
                <a:spcPts val="300"/>
              </a:spcAft>
              <a:buFont typeface="Arial" panose="020B0604020202020204" pitchFamily="34" charset="0"/>
              <a:buChar char="•"/>
            </a:pPr>
            <a:endParaRPr lang="en-US" dirty="0"/>
          </a:p>
        </p:txBody>
      </p:sp>
    </p:spTree>
    <p:extLst>
      <p:ext uri="{BB962C8B-B14F-4D97-AF65-F5344CB8AC3E}">
        <p14:creationId xmlns:p14="http://schemas.microsoft.com/office/powerpoint/2010/main" val="514746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Digital Health Strategy Update – Sachin Shah, MD</a:t>
            </a:r>
            <a:endParaRPr lang="en-US" dirty="0"/>
          </a:p>
        </p:txBody>
      </p:sp>
      <p:sp>
        <p:nvSpPr>
          <p:cNvPr id="3" name="Slide Number Placeholder 2"/>
          <p:cNvSpPr>
            <a:spLocks noGrp="1"/>
          </p:cNvSpPr>
          <p:nvPr>
            <p:ph type="sldNum" sz="quarter" idx="4294967295"/>
          </p:nvPr>
        </p:nvSpPr>
        <p:spPr>
          <a:xfrm>
            <a:off x="5276850" y="5986463"/>
            <a:ext cx="6915150" cy="603250"/>
          </a:xfrm>
        </p:spPr>
        <p:txBody>
          <a:bodyPr/>
          <a:lstStyle/>
          <a:p>
            <a:fld id="{0F467E3B-A5AC-2A43-BE2E-DFA99641A995}" type="slidenum">
              <a:rPr lang="en-US" smtClean="0"/>
              <a:pPr/>
              <a:t>19</a:t>
            </a:fld>
            <a:endParaRPr lang="en-US" dirty="0"/>
          </a:p>
        </p:txBody>
      </p:sp>
    </p:spTree>
    <p:extLst>
      <p:ext uri="{BB962C8B-B14F-4D97-AF65-F5344CB8AC3E}">
        <p14:creationId xmlns:p14="http://schemas.microsoft.com/office/powerpoint/2010/main" val="1437797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887366" y="-151829"/>
            <a:ext cx="8229600" cy="1143000"/>
          </a:xfrm>
        </p:spPr>
        <p:txBody>
          <a:bodyPr/>
          <a:lstStyle/>
          <a:p>
            <a:pPr algn="ctr"/>
            <a:r>
              <a:rPr lang="en-US" dirty="0" smtClean="0"/>
              <a:t>Attendee List</a:t>
            </a:r>
            <a:endParaRPr lang="en-US" dirty="0"/>
          </a:p>
        </p:txBody>
      </p:sp>
      <p:sp>
        <p:nvSpPr>
          <p:cNvPr id="3" name="TextBox 2"/>
          <p:cNvSpPr txBox="1"/>
          <p:nvPr/>
        </p:nvSpPr>
        <p:spPr>
          <a:xfrm>
            <a:off x="4020655" y="235578"/>
            <a:ext cx="7516310" cy="584775"/>
          </a:xfrm>
          <a:prstGeom prst="rect">
            <a:avLst/>
          </a:prstGeom>
          <a:noFill/>
        </p:spPr>
        <p:txBody>
          <a:bodyPr wrap="square" rtlCol="0">
            <a:spAutoFit/>
          </a:bodyPr>
          <a:lstStyle/>
          <a:p>
            <a:pPr marL="285750" indent="-285750">
              <a:defRPr/>
            </a:pPr>
            <a:r>
              <a:rPr lang="en-US" sz="1600" b="1" dirty="0" smtClean="0">
                <a:solidFill>
                  <a:srgbClr val="FF0000"/>
                </a:solidFill>
                <a:latin typeface="+mj-lt"/>
              </a:rPr>
              <a:t>Wifi: UChicago Guest   Username: </a:t>
            </a:r>
            <a:r>
              <a:rPr lang="en-US" sz="1600" b="1" dirty="0" smtClean="0">
                <a:solidFill>
                  <a:srgbClr val="FF0000"/>
                </a:solidFill>
                <a:latin typeface="+mj-lt"/>
                <a:hlinkClick r:id="rId2"/>
              </a:rPr>
              <a:t>08210827@uchicago.edu</a:t>
            </a:r>
            <a:r>
              <a:rPr lang="en-US" sz="1600" b="1" dirty="0" smtClean="0">
                <a:solidFill>
                  <a:srgbClr val="FF0000"/>
                </a:solidFill>
                <a:latin typeface="+mj-lt"/>
              </a:rPr>
              <a:t>   Pass: </a:t>
            </a:r>
            <a:r>
              <a:rPr lang="en-US" sz="1600" b="1" dirty="0" err="1" smtClean="0">
                <a:solidFill>
                  <a:srgbClr val="FF0000"/>
                </a:solidFill>
                <a:latin typeface="+mj-lt"/>
              </a:rPr>
              <a:t>jxukd</a:t>
            </a:r>
            <a:endParaRPr lang="en-US" sz="1600" b="1" dirty="0">
              <a:solidFill>
                <a:srgbClr val="FF0000"/>
              </a:solidFill>
              <a:latin typeface="+mj-lt"/>
            </a:endParaRPr>
          </a:p>
          <a:p>
            <a:r>
              <a:rPr lang="en-US" sz="1600" b="1" dirty="0" smtClean="0">
                <a:solidFill>
                  <a:srgbClr val="FF0000"/>
                </a:solidFill>
                <a:latin typeface="+mj-lt"/>
              </a:rPr>
              <a:t> </a:t>
            </a:r>
            <a:endParaRPr lang="en-US" sz="1600" b="1" dirty="0">
              <a:solidFill>
                <a:srgbClr val="FF0000"/>
              </a:solidFill>
              <a:latin typeface="+mj-lt"/>
            </a:endParaRPr>
          </a:p>
        </p:txBody>
      </p:sp>
      <p:pic>
        <p:nvPicPr>
          <p:cNvPr id="6" name="Picture 5"/>
          <p:cNvPicPr>
            <a:picLocks noChangeAspect="1"/>
          </p:cNvPicPr>
          <p:nvPr/>
        </p:nvPicPr>
        <p:blipFill>
          <a:blip r:embed="rId3"/>
          <a:stretch>
            <a:fillRect/>
          </a:stretch>
        </p:blipFill>
        <p:spPr>
          <a:xfrm>
            <a:off x="1113612" y="681345"/>
            <a:ext cx="9257022" cy="5107570"/>
          </a:xfrm>
          <a:prstGeom prst="rect">
            <a:avLst/>
          </a:prstGeom>
        </p:spPr>
      </p:pic>
    </p:spTree>
    <p:extLst>
      <p:ext uri="{BB962C8B-B14F-4D97-AF65-F5344CB8AC3E}">
        <p14:creationId xmlns:p14="http://schemas.microsoft.com/office/powerpoint/2010/main" val="3856599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C1BA-ED76-3BF6-7D33-3DB852F9F402}"/>
              </a:ext>
            </a:extLst>
          </p:cNvPr>
          <p:cNvSpPr>
            <a:spLocks noGrp="1"/>
          </p:cNvSpPr>
          <p:nvPr>
            <p:ph type="title"/>
          </p:nvPr>
        </p:nvSpPr>
        <p:spPr>
          <a:xfrm>
            <a:off x="243671" y="384755"/>
            <a:ext cx="8229600" cy="916477"/>
          </a:xfrm>
        </p:spPr>
        <p:txBody>
          <a:bodyPr/>
          <a:lstStyle/>
          <a:p>
            <a:r>
              <a:rPr lang="en-US" dirty="0"/>
              <a:t>Digital Transformation</a:t>
            </a:r>
          </a:p>
        </p:txBody>
      </p:sp>
      <p:sp>
        <p:nvSpPr>
          <p:cNvPr id="3" name="Text Placeholder 2">
            <a:extLst>
              <a:ext uri="{FF2B5EF4-FFF2-40B4-BE49-F238E27FC236}">
                <a16:creationId xmlns:a16="http://schemas.microsoft.com/office/drawing/2014/main" id="{56EAD506-433E-2BE8-1054-38292E00399A}"/>
              </a:ext>
            </a:extLst>
          </p:cNvPr>
          <p:cNvSpPr>
            <a:spLocks noGrp="1"/>
          </p:cNvSpPr>
          <p:nvPr>
            <p:ph type="body" idx="1"/>
          </p:nvPr>
        </p:nvSpPr>
        <p:spPr>
          <a:xfrm>
            <a:off x="1706137" y="1222132"/>
            <a:ext cx="9367024" cy="3979454"/>
          </a:xfrm>
        </p:spPr>
        <p:txBody>
          <a:bodyPr>
            <a:normAutofit/>
          </a:bodyPr>
          <a:lstStyle/>
          <a:p>
            <a:pPr marL="25400" indent="0">
              <a:buNone/>
            </a:pPr>
            <a:r>
              <a:rPr lang="en-US" sz="2400" dirty="0">
                <a:solidFill>
                  <a:srgbClr val="374151"/>
                </a:solidFill>
                <a:latin typeface="Söhne"/>
              </a:rPr>
              <a:t>Integrate digital tools and technologies to enable innovative models of care delivery designed to</a:t>
            </a:r>
            <a:br>
              <a:rPr lang="en-US" sz="2400" dirty="0">
                <a:solidFill>
                  <a:srgbClr val="374151"/>
                </a:solidFill>
                <a:latin typeface="Söhne"/>
              </a:rPr>
            </a:br>
            <a:endParaRPr lang="en-US" sz="2400" dirty="0">
              <a:solidFill>
                <a:srgbClr val="374151"/>
              </a:solidFill>
              <a:latin typeface="Söhne"/>
            </a:endParaRPr>
          </a:p>
          <a:p>
            <a:r>
              <a:rPr lang="en-US" sz="2000" dirty="0">
                <a:solidFill>
                  <a:srgbClr val="374151"/>
                </a:solidFill>
                <a:latin typeface="Söhne"/>
              </a:rPr>
              <a:t>Enhance patient care</a:t>
            </a:r>
          </a:p>
          <a:p>
            <a:r>
              <a:rPr lang="en-US" sz="2000" dirty="0">
                <a:solidFill>
                  <a:srgbClr val="374151"/>
                </a:solidFill>
                <a:latin typeface="Söhne"/>
              </a:rPr>
              <a:t>Streamline operations</a:t>
            </a:r>
          </a:p>
          <a:p>
            <a:r>
              <a:rPr lang="en-US" sz="2000" dirty="0">
                <a:solidFill>
                  <a:srgbClr val="374151"/>
                </a:solidFill>
                <a:latin typeface="Söhne"/>
              </a:rPr>
              <a:t>Optimize outcomes</a:t>
            </a:r>
          </a:p>
        </p:txBody>
      </p:sp>
      <p:pic>
        <p:nvPicPr>
          <p:cNvPr id="2050" name="Picture 2" descr="Digital Transformation: Transforming Healthcare for The Better | Diagnos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825" y="2138609"/>
            <a:ext cx="4653370" cy="310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0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400110" y="431559"/>
            <a:ext cx="8229600" cy="857250"/>
          </a:xfrm>
          <a:prstGeom prst="rect">
            <a:avLst/>
          </a:prstGeom>
          <a:noFill/>
          <a:ln>
            <a:noFill/>
          </a:ln>
        </p:spPr>
        <p:txBody>
          <a:bodyPr spcFirstLastPara="1" vert="horz" wrap="square" lIns="91425" tIns="45700" rIns="91425" bIns="45700" rtlCol="0" anchor="t" anchorCtr="0">
            <a:noAutofit/>
          </a:bodyPr>
          <a:lstStyle/>
          <a:p>
            <a:r>
              <a:rPr lang="en-US" dirty="0"/>
              <a:t>What is Digital Transformation?</a:t>
            </a:r>
            <a:endParaRPr dirty="0"/>
          </a:p>
        </p:txBody>
      </p:sp>
      <p:sp>
        <p:nvSpPr>
          <p:cNvPr id="174" name="Google Shape;174;p4"/>
          <p:cNvSpPr txBox="1">
            <a:spLocks noGrp="1"/>
          </p:cNvSpPr>
          <p:nvPr>
            <p:ph type="body" idx="1"/>
          </p:nvPr>
        </p:nvSpPr>
        <p:spPr>
          <a:xfrm>
            <a:off x="601842" y="1398878"/>
            <a:ext cx="6746812" cy="3451902"/>
          </a:xfrm>
          <a:prstGeom prst="rect">
            <a:avLst/>
          </a:prstGeom>
          <a:noFill/>
          <a:ln>
            <a:noFill/>
          </a:ln>
        </p:spPr>
        <p:txBody>
          <a:bodyPr spcFirstLastPara="1" vert="horz" wrap="square" lIns="91425" tIns="45700" rIns="91425" bIns="45700" rtlCol="0" anchor="t" anchorCtr="0">
            <a:normAutofit fontScale="92500" lnSpcReduction="10000"/>
          </a:bodyPr>
          <a:lstStyle/>
          <a:p>
            <a:pPr marL="0" indent="0">
              <a:spcBef>
                <a:spcPts val="0"/>
              </a:spcBef>
              <a:buSzPts val="1400"/>
              <a:buNone/>
            </a:pPr>
            <a:r>
              <a:rPr lang="en-US" sz="1600" dirty="0"/>
              <a:t>Use of digital tools to:</a:t>
            </a:r>
            <a:br>
              <a:rPr lang="en-US" sz="1600" dirty="0"/>
            </a:br>
            <a:endParaRPr lang="en-US" sz="1600" dirty="0"/>
          </a:p>
          <a:p>
            <a:pPr marL="285750" indent="-285750">
              <a:spcBef>
                <a:spcPts val="0"/>
              </a:spcBef>
              <a:buSzPts val="1400"/>
            </a:pPr>
            <a:r>
              <a:rPr lang="en-US" sz="1600" dirty="0"/>
              <a:t>Improve the </a:t>
            </a:r>
            <a:r>
              <a:rPr lang="en-US" sz="1600" b="1" dirty="0"/>
              <a:t>patient experience</a:t>
            </a:r>
            <a:r>
              <a:rPr lang="en-US" sz="1600" dirty="0"/>
              <a:t> </a:t>
            </a:r>
            <a:r>
              <a:rPr lang="en-US" sz="1600" dirty="0">
                <a:sym typeface="Wingdings" panose="05000000000000000000" pitchFamily="2" charset="2"/>
              </a:rPr>
              <a:t></a:t>
            </a:r>
            <a:r>
              <a:rPr lang="en-US" sz="1600" dirty="0"/>
              <a:t> improve clinical outcomes</a:t>
            </a:r>
            <a:br>
              <a:rPr lang="en-US" sz="1600" dirty="0"/>
            </a:br>
            <a:endParaRPr lang="en-US" sz="1600" dirty="0"/>
          </a:p>
          <a:p>
            <a:pPr marL="285750" indent="-285750">
              <a:spcBef>
                <a:spcPts val="0"/>
              </a:spcBef>
              <a:buSzPts val="1400"/>
            </a:pPr>
            <a:r>
              <a:rPr lang="en-US" sz="1600" b="1" dirty="0"/>
              <a:t>Risk stratify</a:t>
            </a:r>
            <a:r>
              <a:rPr lang="en-US" sz="1600" dirty="0"/>
              <a:t> </a:t>
            </a:r>
            <a:r>
              <a:rPr lang="en-US" sz="1600" dirty="0">
                <a:sym typeface="Wingdings" panose="05000000000000000000" pitchFamily="2" charset="2"/>
              </a:rPr>
              <a:t></a:t>
            </a:r>
            <a:r>
              <a:rPr lang="en-US" sz="1600" dirty="0"/>
              <a:t> improve care, reduce health disparities</a:t>
            </a:r>
          </a:p>
          <a:p>
            <a:pPr marL="285750" indent="-285750">
              <a:buSzPts val="1400"/>
            </a:pPr>
            <a:r>
              <a:rPr lang="en-US" sz="1600" dirty="0"/>
              <a:t>Forge a more continuous</a:t>
            </a:r>
            <a:r>
              <a:rPr lang="en-US" sz="1600" b="1" dirty="0"/>
              <a:t> </a:t>
            </a:r>
            <a:r>
              <a:rPr lang="en-US" sz="1600" dirty="0"/>
              <a:t>relationship with our patients </a:t>
            </a:r>
            <a:r>
              <a:rPr lang="en-US" sz="1600" dirty="0">
                <a:sym typeface="Wingdings" panose="05000000000000000000" pitchFamily="2" charset="2"/>
              </a:rPr>
              <a:t></a:t>
            </a:r>
            <a:r>
              <a:rPr lang="en-US" sz="1600" dirty="0"/>
              <a:t> </a:t>
            </a:r>
            <a:r>
              <a:rPr lang="en-US" sz="1600" b="1" dirty="0"/>
              <a:t>improve access</a:t>
            </a:r>
            <a:endParaRPr sz="3600" b="1" dirty="0"/>
          </a:p>
          <a:p>
            <a:pPr marL="285750" indent="-285750">
              <a:buSzPts val="1400"/>
            </a:pPr>
            <a:r>
              <a:rPr lang="en-US" sz="1600" dirty="0"/>
              <a:t>Improve processes of care delivery </a:t>
            </a:r>
            <a:r>
              <a:rPr lang="en-US" sz="1600" dirty="0">
                <a:sym typeface="Wingdings" panose="05000000000000000000" pitchFamily="2" charset="2"/>
              </a:rPr>
              <a:t></a:t>
            </a:r>
            <a:r>
              <a:rPr lang="en-US" sz="1600" dirty="0"/>
              <a:t> </a:t>
            </a:r>
            <a:br>
              <a:rPr lang="en-US" sz="1600" dirty="0"/>
            </a:br>
            <a:r>
              <a:rPr lang="en-US" sz="1600" dirty="0"/>
              <a:t>more consistent, </a:t>
            </a:r>
            <a:r>
              <a:rPr lang="en-US" sz="1600" b="1" dirty="0"/>
              <a:t>higher value care</a:t>
            </a:r>
            <a:endParaRPr sz="3600" b="1" dirty="0"/>
          </a:p>
          <a:p>
            <a:pPr marL="285750" indent="-285750">
              <a:buSzPts val="1400"/>
            </a:pPr>
            <a:r>
              <a:rPr lang="en-US" sz="1600" dirty="0"/>
              <a:t>Population level management of </a:t>
            </a:r>
            <a:r>
              <a:rPr lang="en-US" sz="1600" b="1" dirty="0"/>
              <a:t>care gaps</a:t>
            </a:r>
            <a:r>
              <a:rPr lang="en-US" sz="1600" dirty="0"/>
              <a:t> </a:t>
            </a:r>
            <a:r>
              <a:rPr lang="en-US" sz="1600" dirty="0">
                <a:sym typeface="Wingdings" panose="05000000000000000000" pitchFamily="2" charset="2"/>
              </a:rPr>
              <a:t> </a:t>
            </a:r>
            <a:br>
              <a:rPr lang="en-US" sz="1600" dirty="0">
                <a:sym typeface="Wingdings" panose="05000000000000000000" pitchFamily="2" charset="2"/>
              </a:rPr>
            </a:br>
            <a:r>
              <a:rPr lang="en-US" sz="1600" dirty="0"/>
              <a:t>better preventive health and chronic disease mgmt</a:t>
            </a:r>
            <a:endParaRPr sz="3600" dirty="0"/>
          </a:p>
          <a:p>
            <a:pPr marL="285750" indent="-285750">
              <a:buSzPts val="1400"/>
            </a:pPr>
            <a:r>
              <a:rPr lang="en-US" sz="1600" dirty="0"/>
              <a:t>Add digital tools &amp; reorganize care teams </a:t>
            </a:r>
            <a:r>
              <a:rPr lang="en-US" sz="1600" dirty="0">
                <a:sym typeface="Wingdings" panose="05000000000000000000" pitchFamily="2" charset="2"/>
              </a:rPr>
              <a:t></a:t>
            </a:r>
            <a:r>
              <a:rPr lang="en-US" sz="1600" dirty="0"/>
              <a:t> </a:t>
            </a:r>
            <a:br>
              <a:rPr lang="en-US" sz="1600" dirty="0"/>
            </a:br>
            <a:r>
              <a:rPr lang="en-US" sz="1600" b="1" dirty="0"/>
              <a:t>innovative</a:t>
            </a:r>
            <a:r>
              <a:rPr lang="en-US" sz="1600" dirty="0"/>
              <a:t> new models of care delivery</a:t>
            </a:r>
            <a:endParaRPr sz="3600" dirty="0"/>
          </a:p>
        </p:txBody>
      </p:sp>
      <p:pic>
        <p:nvPicPr>
          <p:cNvPr id="1026" name="Picture 2" descr="https://www.thehcigroup.com/hs-fs/hubfs/Healthcare%20Digital%20Transformation.png?width=400&amp;name=Healthcare%20Digital%20Transform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692" y="1398878"/>
            <a:ext cx="4969321" cy="356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08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4499-C9AD-8C9D-0877-C9D937731CD9}"/>
              </a:ext>
            </a:extLst>
          </p:cNvPr>
          <p:cNvSpPr>
            <a:spLocks noGrp="1"/>
          </p:cNvSpPr>
          <p:nvPr>
            <p:ph type="title"/>
          </p:nvPr>
        </p:nvSpPr>
        <p:spPr>
          <a:xfrm>
            <a:off x="91069" y="141573"/>
            <a:ext cx="10515600" cy="1325700"/>
          </a:xfrm>
        </p:spPr>
        <p:txBody>
          <a:bodyPr/>
          <a:lstStyle/>
          <a:p>
            <a:r>
              <a:rPr lang="en-US" dirty="0"/>
              <a:t>Clinical Areas of Focus</a:t>
            </a:r>
          </a:p>
        </p:txBody>
      </p:sp>
      <p:sp>
        <p:nvSpPr>
          <p:cNvPr id="3" name="Text Placeholder 2">
            <a:extLst>
              <a:ext uri="{FF2B5EF4-FFF2-40B4-BE49-F238E27FC236}">
                <a16:creationId xmlns:a16="http://schemas.microsoft.com/office/drawing/2014/main" id="{FC7BE934-F6E6-2E46-D020-68FC60E724BF}"/>
              </a:ext>
            </a:extLst>
          </p:cNvPr>
          <p:cNvSpPr>
            <a:spLocks noGrp="1"/>
          </p:cNvSpPr>
          <p:nvPr>
            <p:ph type="body" idx="1"/>
          </p:nvPr>
        </p:nvSpPr>
        <p:spPr>
          <a:xfrm>
            <a:off x="553828" y="1186852"/>
            <a:ext cx="4483552" cy="4180952"/>
          </a:xfrm>
        </p:spPr>
        <p:txBody>
          <a:bodyPr>
            <a:normAutofit/>
          </a:bodyPr>
          <a:lstStyle/>
          <a:p>
            <a:pPr indent="-228600"/>
            <a:r>
              <a:rPr lang="en-US" sz="1800" b="1" dirty="0">
                <a:solidFill>
                  <a:srgbClr val="1F4E79"/>
                </a:solidFill>
                <a:latin typeface="Calibri" panose="020F0502020204030204" pitchFamily="34" charset="0"/>
              </a:rPr>
              <a:t>Virtual Models of Care Delivery</a:t>
            </a:r>
          </a:p>
          <a:p>
            <a:pPr lvl="1" indent="-228600"/>
            <a:r>
              <a:rPr lang="en-US" sz="1700" dirty="0">
                <a:solidFill>
                  <a:schemeClr val="accent5">
                    <a:lumMod val="75000"/>
                  </a:schemeClr>
                </a:solidFill>
                <a:latin typeface="Calibri" panose="020F0502020204030204" pitchFamily="34" charset="0"/>
              </a:rPr>
              <a:t>Improve access</a:t>
            </a:r>
          </a:p>
          <a:p>
            <a:pPr lvl="1" indent="-228600"/>
            <a:r>
              <a:rPr lang="en-US" sz="1700" dirty="0">
                <a:solidFill>
                  <a:schemeClr val="accent5">
                    <a:lumMod val="75000"/>
                  </a:schemeClr>
                </a:solidFill>
                <a:latin typeface="Calibri" panose="020F0502020204030204" pitchFamily="34" charset="0"/>
              </a:rPr>
              <a:t>Lower barriers</a:t>
            </a:r>
          </a:p>
          <a:p>
            <a:pPr lvl="1" indent="-228600"/>
            <a:r>
              <a:rPr lang="en-US" sz="1700" dirty="0">
                <a:solidFill>
                  <a:schemeClr val="accent5">
                    <a:lumMod val="75000"/>
                  </a:schemeClr>
                </a:solidFill>
                <a:latin typeface="Calibri" panose="020F0502020204030204" pitchFamily="34" charset="0"/>
              </a:rPr>
              <a:t>More cost-effective</a:t>
            </a:r>
          </a:p>
          <a:p>
            <a:pPr indent="-228600"/>
            <a:r>
              <a:rPr lang="en-US" sz="1800" b="1" dirty="0">
                <a:solidFill>
                  <a:srgbClr val="1F4E79"/>
                </a:solidFill>
                <a:latin typeface="Calibri" panose="020F0502020204030204" pitchFamily="34" charset="0"/>
              </a:rPr>
              <a:t>Remote Patient Monitoring</a:t>
            </a:r>
          </a:p>
          <a:p>
            <a:pPr lvl="1" indent="-228600"/>
            <a:r>
              <a:rPr lang="en-US" sz="1700" dirty="0">
                <a:solidFill>
                  <a:srgbClr val="1F4E79"/>
                </a:solidFill>
                <a:latin typeface="Calibri" panose="020F0502020204030204" pitchFamily="34" charset="0"/>
              </a:rPr>
              <a:t>More continuous relationship</a:t>
            </a:r>
          </a:p>
          <a:p>
            <a:pPr lvl="1" indent="-228600"/>
            <a:r>
              <a:rPr lang="en-US" sz="1700" dirty="0">
                <a:solidFill>
                  <a:srgbClr val="1F4E79"/>
                </a:solidFill>
                <a:latin typeface="Calibri" panose="020F0502020204030204" pitchFamily="34" charset="0"/>
              </a:rPr>
              <a:t>Better chronic disease management</a:t>
            </a:r>
          </a:p>
          <a:p>
            <a:pPr lvl="1" indent="-228600"/>
            <a:r>
              <a:rPr lang="en-US" sz="1700" dirty="0">
                <a:solidFill>
                  <a:srgbClr val="1F4E79"/>
                </a:solidFill>
                <a:latin typeface="Calibri" panose="020F0502020204030204" pitchFamily="34" charset="0"/>
              </a:rPr>
              <a:t>Optimize team based care</a:t>
            </a:r>
            <a:endParaRPr lang="en-US" sz="1700" dirty="0">
              <a:solidFill>
                <a:srgbClr val="242424"/>
              </a:solidFill>
              <a:latin typeface="Calibri" panose="020F0502020204030204" pitchFamily="34" charset="0"/>
            </a:endParaRPr>
          </a:p>
          <a:p>
            <a:pPr indent="-228600"/>
            <a:r>
              <a:rPr lang="en-US" sz="1800" b="1" dirty="0">
                <a:solidFill>
                  <a:srgbClr val="1F4E79"/>
                </a:solidFill>
                <a:latin typeface="Calibri" panose="020F0502020204030204" pitchFamily="34" charset="0"/>
              </a:rPr>
              <a:t>Artificial Intelligence and Analytics</a:t>
            </a:r>
          </a:p>
          <a:p>
            <a:pPr lvl="1" indent="-228600"/>
            <a:r>
              <a:rPr lang="en-US" sz="1700" dirty="0">
                <a:solidFill>
                  <a:schemeClr val="accent5">
                    <a:lumMod val="75000"/>
                  </a:schemeClr>
                </a:solidFill>
                <a:latin typeface="Calibri" panose="020F0502020204030204" pitchFamily="34" charset="0"/>
                <a:cs typeface="Calibri" panose="020F0502020204030204" pitchFamily="34" charset="0"/>
              </a:rPr>
              <a:t>Improve diagnosis &amp; predict outcomes</a:t>
            </a:r>
          </a:p>
          <a:p>
            <a:pPr lvl="1" indent="-228600"/>
            <a:r>
              <a:rPr lang="en-US" sz="1700" dirty="0">
                <a:solidFill>
                  <a:schemeClr val="accent5">
                    <a:lumMod val="75000"/>
                  </a:schemeClr>
                </a:solidFill>
                <a:latin typeface="Calibri" panose="020F0502020204030204" pitchFamily="34" charset="0"/>
                <a:cs typeface="Calibri" panose="020F0502020204030204" pitchFamily="34" charset="0"/>
              </a:rPr>
              <a:t>Higher efficiency care delivery</a:t>
            </a:r>
          </a:p>
          <a:p>
            <a:pPr lvl="1" indent="-228600"/>
            <a:r>
              <a:rPr lang="en-US" sz="1700" dirty="0">
                <a:solidFill>
                  <a:schemeClr val="accent5">
                    <a:lumMod val="75000"/>
                  </a:schemeClr>
                </a:solidFill>
                <a:latin typeface="Calibri" panose="020F0502020204030204" pitchFamily="34" charset="0"/>
                <a:cs typeface="Calibri" panose="020F0502020204030204" pitchFamily="34" charset="0"/>
              </a:rPr>
              <a:t>Find patterns and risk stratify patients</a:t>
            </a:r>
          </a:p>
        </p:txBody>
      </p:sp>
      <p:pic>
        <p:nvPicPr>
          <p:cNvPr id="1026" name="Picture 2" descr="Advancing Care Management Through Digital Transformation - HealthEdge">
            <a:extLst>
              <a:ext uri="{FF2B5EF4-FFF2-40B4-BE49-F238E27FC236}">
                <a16:creationId xmlns:a16="http://schemas.microsoft.com/office/drawing/2014/main" id="{5D15DA65-AF39-4D34-14CC-C6825A042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315" y="912565"/>
            <a:ext cx="4483553" cy="2364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odern Healthcare Delivery – The Difference Between Digital Therapeutics  and Telehealth">
            <a:extLst>
              <a:ext uri="{FF2B5EF4-FFF2-40B4-BE49-F238E27FC236}">
                <a16:creationId xmlns:a16="http://schemas.microsoft.com/office/drawing/2014/main" id="{430604F7-97A6-0DFB-9FA6-38E941C48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932" y="3604950"/>
            <a:ext cx="2879965" cy="176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343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6"/>
          <p:cNvSpPr txBox="1">
            <a:spLocks noGrp="1"/>
          </p:cNvSpPr>
          <p:nvPr>
            <p:ph type="sldNum" idx="12"/>
          </p:nvPr>
        </p:nvSpPr>
        <p:spPr>
          <a:xfrm>
            <a:off x="9759953" y="5488783"/>
            <a:ext cx="906463" cy="226219"/>
          </a:xfrm>
          <a:prstGeom prst="rect">
            <a:avLst/>
          </a:prstGeom>
          <a:noFill/>
          <a:ln>
            <a:noFill/>
          </a:ln>
        </p:spPr>
        <p:txBody>
          <a:bodyPr spcFirstLastPara="1" vert="horz" wrap="square" lIns="0" tIns="45700" rIns="91425" bIns="45700" rtlCol="0" anchor="t" anchorCtr="0">
            <a:noAutofit/>
          </a:bodyPr>
          <a:lstStyle/>
          <a:p>
            <a:pPr>
              <a:buClr>
                <a:srgbClr val="FFFFFF"/>
              </a:buClr>
              <a:buSzPts val="1000"/>
            </a:pPr>
            <a:fld id="{00000000-1234-1234-1234-123412341234}" type="slidenum">
              <a:rPr lang="en-US"/>
              <a:pPr>
                <a:buClr>
                  <a:srgbClr val="FFFFFF"/>
                </a:buClr>
                <a:buSzPts val="1000"/>
              </a:pPr>
              <a:t>23</a:t>
            </a:fld>
            <a:endParaRPr dirty="0"/>
          </a:p>
        </p:txBody>
      </p:sp>
      <p:grpSp>
        <p:nvGrpSpPr>
          <p:cNvPr id="587" name="Google Shape;587;p106"/>
          <p:cNvGrpSpPr/>
          <p:nvPr/>
        </p:nvGrpSpPr>
        <p:grpSpPr>
          <a:xfrm>
            <a:off x="2832411" y="964017"/>
            <a:ext cx="6927542" cy="4347016"/>
            <a:chOff x="1421" y="0"/>
            <a:chExt cx="6093157" cy="4064000"/>
          </a:xfrm>
        </p:grpSpPr>
        <p:sp>
          <p:nvSpPr>
            <p:cNvPr id="588" name="Google Shape;588;p106"/>
            <p:cNvSpPr/>
            <p:nvPr/>
          </p:nvSpPr>
          <p:spPr>
            <a:xfrm>
              <a:off x="1421" y="0"/>
              <a:ext cx="1489769" cy="4064000"/>
            </a:xfrm>
            <a:prstGeom prst="roundRect">
              <a:avLst>
                <a:gd name="adj" fmla="val 10000"/>
              </a:avLst>
            </a:prstGeom>
            <a:solidFill>
              <a:srgbClr val="00B05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89" name="Google Shape;589;p106"/>
            <p:cNvSpPr txBox="1"/>
            <p:nvPr/>
          </p:nvSpPr>
          <p:spPr>
            <a:xfrm>
              <a:off x="1421" y="1594325"/>
              <a:ext cx="1489769" cy="1625600"/>
            </a:xfrm>
            <a:prstGeom prst="rect">
              <a:avLst/>
            </a:prstGeom>
            <a:noFill/>
            <a:ln>
              <a:noFill/>
            </a:ln>
          </p:spPr>
          <p:txBody>
            <a:bodyPr spcFirstLastPara="1" wrap="square" lIns="99550" tIns="99550" rIns="99550" bIns="99550" anchor="ctr" anchorCtr="0">
              <a:noAutofit/>
            </a:bodyPr>
            <a:lstStyle/>
            <a:p>
              <a:pPr algn="ctr">
                <a:lnSpc>
                  <a:spcPct val="90000"/>
                </a:lnSpc>
                <a:buSzPts val="1400"/>
              </a:pPr>
              <a:r>
                <a:rPr lang="en-US" sz="1600" dirty="0">
                  <a:solidFill>
                    <a:schemeClr val="lt1"/>
                  </a:solidFill>
                </a:rPr>
                <a:t>- Lowest complexity</a:t>
              </a:r>
              <a:endParaRPr sz="1600" dirty="0"/>
            </a:p>
            <a:p>
              <a:pPr algn="ctr">
                <a:lnSpc>
                  <a:spcPct val="90000"/>
                </a:lnSpc>
                <a:spcBef>
                  <a:spcPts val="490"/>
                </a:spcBef>
                <a:buSzPts val="1400"/>
              </a:pPr>
              <a:r>
                <a:rPr lang="en-US" sz="1600" dirty="0">
                  <a:solidFill>
                    <a:schemeClr val="lt1"/>
                  </a:solidFill>
                </a:rPr>
                <a:t>medical advice</a:t>
              </a:r>
              <a:endParaRPr sz="1600" dirty="0"/>
            </a:p>
            <a:p>
              <a:pPr algn="ctr">
                <a:lnSpc>
                  <a:spcPct val="90000"/>
                </a:lnSpc>
                <a:spcBef>
                  <a:spcPts val="490"/>
                </a:spcBef>
                <a:buSzPts val="1400"/>
              </a:pPr>
              <a:r>
                <a:rPr lang="en-US" sz="1600" dirty="0">
                  <a:solidFill>
                    <a:schemeClr val="lt1"/>
                  </a:solidFill>
                </a:rPr>
                <a:t>- Routine preventive health</a:t>
              </a:r>
              <a:br>
                <a:rPr lang="en-US" sz="1600" dirty="0">
                  <a:solidFill>
                    <a:schemeClr val="lt1"/>
                  </a:solidFill>
                </a:rPr>
              </a:br>
              <a:endParaRPr sz="1600" dirty="0">
                <a:solidFill>
                  <a:schemeClr val="lt1"/>
                </a:solidFill>
              </a:endParaRPr>
            </a:p>
          </p:txBody>
        </p:sp>
        <p:sp>
          <p:nvSpPr>
            <p:cNvPr id="590" name="Google Shape;590;p106"/>
            <p:cNvSpPr/>
            <p:nvPr/>
          </p:nvSpPr>
          <p:spPr>
            <a:xfrm>
              <a:off x="69650" y="243840"/>
              <a:ext cx="1353312" cy="1353312"/>
            </a:xfrm>
            <a:prstGeom prst="rect">
              <a:avLst/>
            </a:prstGeom>
            <a:blipFill rotWithShape="1">
              <a:blip r:embed="rId3">
                <a:alphaModFix/>
              </a:blip>
              <a:stretch>
                <a:fillRect/>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1" name="Google Shape;591;p106"/>
            <p:cNvSpPr/>
            <p:nvPr/>
          </p:nvSpPr>
          <p:spPr>
            <a:xfrm>
              <a:off x="1535883" y="0"/>
              <a:ext cx="1489769" cy="4064000"/>
            </a:xfrm>
            <a:prstGeom prst="roundRect">
              <a:avLst>
                <a:gd name="adj" fmla="val 10000"/>
              </a:avLst>
            </a:prstGeom>
            <a:solidFill>
              <a:srgbClr val="6D8142"/>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2" name="Google Shape;592;p106"/>
            <p:cNvSpPr txBox="1"/>
            <p:nvPr/>
          </p:nvSpPr>
          <p:spPr>
            <a:xfrm>
              <a:off x="1535883" y="1625600"/>
              <a:ext cx="1489769" cy="1625600"/>
            </a:xfrm>
            <a:prstGeom prst="rect">
              <a:avLst/>
            </a:prstGeom>
            <a:noFill/>
            <a:ln>
              <a:noFill/>
            </a:ln>
          </p:spPr>
          <p:txBody>
            <a:bodyPr spcFirstLastPara="1" wrap="square" lIns="99550" tIns="99550" rIns="99550" bIns="99550" anchor="ctr" anchorCtr="0">
              <a:noAutofit/>
            </a:bodyPr>
            <a:lstStyle/>
            <a:p>
              <a:pPr algn="ctr">
                <a:lnSpc>
                  <a:spcPct val="90000"/>
                </a:lnSpc>
                <a:buSzPts val="1400"/>
              </a:pPr>
              <a:r>
                <a:rPr lang="en-US" sz="1600" dirty="0">
                  <a:solidFill>
                    <a:schemeClr val="lt1"/>
                  </a:solidFill>
                </a:rPr>
                <a:t>- Lower complexity urgent care</a:t>
              </a:r>
              <a:endParaRPr sz="1600" dirty="0"/>
            </a:p>
            <a:p>
              <a:pPr algn="ctr">
                <a:lnSpc>
                  <a:spcPct val="90000"/>
                </a:lnSpc>
                <a:spcBef>
                  <a:spcPts val="490"/>
                </a:spcBef>
                <a:buSzPts val="1400"/>
              </a:pPr>
              <a:r>
                <a:rPr lang="en-US" sz="1600" dirty="0">
                  <a:solidFill>
                    <a:schemeClr val="lt1"/>
                  </a:solidFill>
                </a:rPr>
                <a:t>- Stable chronic disease management</a:t>
              </a:r>
              <a:br>
                <a:rPr lang="en-US" sz="1600" dirty="0">
                  <a:solidFill>
                    <a:schemeClr val="lt1"/>
                  </a:solidFill>
                </a:rPr>
              </a:br>
              <a:endParaRPr sz="1600" dirty="0">
                <a:solidFill>
                  <a:schemeClr val="lt1"/>
                </a:solidFill>
              </a:endParaRPr>
            </a:p>
          </p:txBody>
        </p:sp>
        <p:sp>
          <p:nvSpPr>
            <p:cNvPr id="593" name="Google Shape;593;p106"/>
            <p:cNvSpPr/>
            <p:nvPr/>
          </p:nvSpPr>
          <p:spPr>
            <a:xfrm>
              <a:off x="1604112" y="243840"/>
              <a:ext cx="1353312" cy="1353312"/>
            </a:xfrm>
            <a:prstGeom prst="rect">
              <a:avLst/>
            </a:prstGeom>
            <a:blipFill rotWithShape="1">
              <a:blip r:embed="rId4">
                <a:alphaModFix/>
              </a:blip>
              <a:stretch>
                <a:fillRect l="-4995" r="-4992"/>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4" name="Google Shape;594;p106"/>
            <p:cNvSpPr/>
            <p:nvPr/>
          </p:nvSpPr>
          <p:spPr>
            <a:xfrm>
              <a:off x="3070346" y="0"/>
              <a:ext cx="1489769" cy="4064000"/>
            </a:xfrm>
            <a:prstGeom prst="roundRect">
              <a:avLst>
                <a:gd name="adj" fmla="val 10000"/>
              </a:avLst>
            </a:prstGeom>
            <a:solidFill>
              <a:srgbClr val="D17F0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5" name="Google Shape;595;p106"/>
            <p:cNvSpPr txBox="1"/>
            <p:nvPr/>
          </p:nvSpPr>
          <p:spPr>
            <a:xfrm>
              <a:off x="3070346" y="1625600"/>
              <a:ext cx="1489769" cy="1625600"/>
            </a:xfrm>
            <a:prstGeom prst="rect">
              <a:avLst/>
            </a:prstGeom>
            <a:noFill/>
            <a:ln>
              <a:noFill/>
            </a:ln>
          </p:spPr>
          <p:txBody>
            <a:bodyPr spcFirstLastPara="1" wrap="square" lIns="99550" tIns="99550" rIns="99550" bIns="99550" anchor="ctr" anchorCtr="0">
              <a:noAutofit/>
            </a:bodyPr>
            <a:lstStyle/>
            <a:p>
              <a:pPr algn="ctr">
                <a:lnSpc>
                  <a:spcPct val="90000"/>
                </a:lnSpc>
                <a:buSzPts val="1400"/>
              </a:pPr>
              <a:r>
                <a:rPr lang="en-US" sz="1600" dirty="0">
                  <a:solidFill>
                    <a:schemeClr val="lt1"/>
                  </a:solidFill>
                </a:rPr>
                <a:t>- Higher complexity care urgent care</a:t>
              </a:r>
              <a:endParaRPr sz="1600" dirty="0"/>
            </a:p>
            <a:p>
              <a:pPr algn="ctr">
                <a:lnSpc>
                  <a:spcPct val="90000"/>
                </a:lnSpc>
                <a:spcBef>
                  <a:spcPts val="490"/>
                </a:spcBef>
                <a:buSzPts val="1400"/>
              </a:pPr>
              <a:r>
                <a:rPr lang="en-US" sz="1600" dirty="0">
                  <a:solidFill>
                    <a:schemeClr val="lt1"/>
                  </a:solidFill>
                </a:rPr>
                <a:t>- Active chronic disease management</a:t>
              </a:r>
              <a:endParaRPr sz="1600" dirty="0"/>
            </a:p>
            <a:p>
              <a:pPr algn="ctr">
                <a:lnSpc>
                  <a:spcPct val="90000"/>
                </a:lnSpc>
                <a:spcBef>
                  <a:spcPts val="490"/>
                </a:spcBef>
                <a:buSzPts val="1400"/>
              </a:pPr>
              <a:endParaRPr sz="1600" dirty="0">
                <a:solidFill>
                  <a:schemeClr val="lt1"/>
                </a:solidFill>
              </a:endParaRPr>
            </a:p>
          </p:txBody>
        </p:sp>
        <p:sp>
          <p:nvSpPr>
            <p:cNvPr id="596" name="Google Shape;596;p106"/>
            <p:cNvSpPr/>
            <p:nvPr/>
          </p:nvSpPr>
          <p:spPr>
            <a:xfrm>
              <a:off x="3138575" y="243840"/>
              <a:ext cx="1353312" cy="1353312"/>
            </a:xfrm>
            <a:prstGeom prst="rect">
              <a:avLst/>
            </a:prstGeom>
            <a:blipFill rotWithShape="1">
              <a:blip r:embed="rId5">
                <a:alphaModFix/>
              </a:blip>
              <a:stretch>
                <a:fillRect l="-16991" r="-16990"/>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7" name="Google Shape;597;p106"/>
            <p:cNvSpPr/>
            <p:nvPr/>
          </p:nvSpPr>
          <p:spPr>
            <a:xfrm>
              <a:off x="4604809" y="0"/>
              <a:ext cx="1489769" cy="4064000"/>
            </a:xfrm>
            <a:prstGeom prst="roundRect">
              <a:avLst>
                <a:gd name="adj" fmla="val 10000"/>
              </a:avLst>
            </a:prstGeom>
            <a:solidFill>
              <a:srgbClr val="FF1F2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98" name="Google Shape;598;p106"/>
            <p:cNvSpPr txBox="1"/>
            <p:nvPr/>
          </p:nvSpPr>
          <p:spPr>
            <a:xfrm>
              <a:off x="4604809" y="1625600"/>
              <a:ext cx="1489769" cy="1625600"/>
            </a:xfrm>
            <a:prstGeom prst="rect">
              <a:avLst/>
            </a:prstGeom>
            <a:noFill/>
            <a:ln>
              <a:noFill/>
            </a:ln>
          </p:spPr>
          <p:txBody>
            <a:bodyPr spcFirstLastPara="1" wrap="square" lIns="99550" tIns="99550" rIns="99550" bIns="99550" anchor="ctr" anchorCtr="0">
              <a:noAutofit/>
            </a:bodyPr>
            <a:lstStyle/>
            <a:p>
              <a:pPr algn="ctr">
                <a:lnSpc>
                  <a:spcPct val="90000"/>
                </a:lnSpc>
                <a:buSzPts val="1400"/>
              </a:pPr>
              <a:r>
                <a:rPr lang="en-US" dirty="0">
                  <a:solidFill>
                    <a:schemeClr val="lt1"/>
                  </a:solidFill>
                </a:rPr>
                <a:t>- Highest complexity care</a:t>
              </a:r>
              <a:endParaRPr dirty="0"/>
            </a:p>
            <a:p>
              <a:pPr algn="ctr">
                <a:lnSpc>
                  <a:spcPct val="90000"/>
                </a:lnSpc>
                <a:spcBef>
                  <a:spcPts val="490"/>
                </a:spcBef>
                <a:buSzPts val="1400"/>
              </a:pPr>
              <a:r>
                <a:rPr lang="en-US" dirty="0">
                  <a:solidFill>
                    <a:schemeClr val="lt1"/>
                  </a:solidFill>
                </a:rPr>
                <a:t>- Procedures</a:t>
              </a:r>
              <a:br>
                <a:rPr lang="en-US" dirty="0">
                  <a:solidFill>
                    <a:schemeClr val="lt1"/>
                  </a:solidFill>
                </a:rPr>
              </a:br>
              <a:endParaRPr dirty="0">
                <a:solidFill>
                  <a:schemeClr val="lt1"/>
                </a:solidFill>
              </a:endParaRPr>
            </a:p>
          </p:txBody>
        </p:sp>
        <p:sp>
          <p:nvSpPr>
            <p:cNvPr id="599" name="Google Shape;599;p106"/>
            <p:cNvSpPr/>
            <p:nvPr/>
          </p:nvSpPr>
          <p:spPr>
            <a:xfrm>
              <a:off x="4673037" y="243840"/>
              <a:ext cx="1353312" cy="1353312"/>
            </a:xfrm>
            <a:prstGeom prst="ellipse">
              <a:avLst/>
            </a:prstGeom>
            <a:blipFill rotWithShape="1">
              <a:blip r:embed="rId6">
                <a:alphaModFix/>
              </a:blip>
              <a:stretch>
                <a:fillRect l="-16991" r="-16990"/>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600" name="Google Shape;600;p106"/>
            <p:cNvSpPr/>
            <p:nvPr/>
          </p:nvSpPr>
          <p:spPr>
            <a:xfrm>
              <a:off x="252869" y="2946400"/>
              <a:ext cx="5608320" cy="609600"/>
            </a:xfrm>
            <a:prstGeom prst="leftRightArrow">
              <a:avLst>
                <a:gd name="adj1" fmla="val 50000"/>
                <a:gd name="adj2" fmla="val 50000"/>
              </a:avLst>
            </a:prstGeom>
            <a:gradFill>
              <a:gsLst>
                <a:gs pos="0">
                  <a:srgbClr val="00B050"/>
                </a:gs>
                <a:gs pos="54000">
                  <a:srgbClr val="D17F06"/>
                </a:gs>
                <a:gs pos="99000">
                  <a:srgbClr val="FF0000"/>
                </a:gs>
                <a:gs pos="100000">
                  <a:srgbClr val="FF0000"/>
                </a:gs>
              </a:gsLst>
              <a:lin ang="0" scaled="0"/>
            </a:gra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sp>
        <p:nvSpPr>
          <p:cNvPr id="601" name="Google Shape;601;p106"/>
          <p:cNvSpPr/>
          <p:nvPr/>
        </p:nvSpPr>
        <p:spPr>
          <a:xfrm>
            <a:off x="3276602" y="4498262"/>
            <a:ext cx="5656811" cy="626189"/>
          </a:xfrm>
          <a:prstGeom prst="leftRightArrow">
            <a:avLst>
              <a:gd name="adj1" fmla="val 50000"/>
              <a:gd name="adj2" fmla="val 50000"/>
            </a:avLst>
          </a:prstGeom>
          <a:gradFill>
            <a:gsLst>
              <a:gs pos="0">
                <a:srgbClr val="00B050"/>
              </a:gs>
              <a:gs pos="54000">
                <a:srgbClr val="D17F06"/>
              </a:gs>
              <a:gs pos="99000">
                <a:srgbClr val="FF0000"/>
              </a:gs>
              <a:gs pos="100000">
                <a:srgbClr val="FF0000"/>
              </a:gs>
            </a:gsLst>
            <a:lin ang="0" scaled="0"/>
          </a:gra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602" name="Google Shape;602;p106"/>
          <p:cNvSpPr txBox="1"/>
          <p:nvPr/>
        </p:nvSpPr>
        <p:spPr>
          <a:xfrm>
            <a:off x="3352800" y="4288109"/>
            <a:ext cx="24384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Lower acuity / lower complexity / stable</a:t>
            </a:r>
            <a:endParaRPr dirty="0"/>
          </a:p>
        </p:txBody>
      </p:sp>
      <p:sp>
        <p:nvSpPr>
          <p:cNvPr id="603" name="Google Shape;603;p106"/>
          <p:cNvSpPr txBox="1"/>
          <p:nvPr/>
        </p:nvSpPr>
        <p:spPr>
          <a:xfrm>
            <a:off x="6324600" y="4299259"/>
            <a:ext cx="25146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Higher acuity / higher complexity / active</a:t>
            </a:r>
            <a:endParaRPr dirty="0"/>
          </a:p>
        </p:txBody>
      </p:sp>
      <p:sp>
        <p:nvSpPr>
          <p:cNvPr id="604" name="Google Shape;604;p106"/>
          <p:cNvSpPr txBox="1"/>
          <p:nvPr/>
        </p:nvSpPr>
        <p:spPr>
          <a:xfrm>
            <a:off x="3352800" y="4676096"/>
            <a:ext cx="24384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Asynchronous / virtual</a:t>
            </a:r>
            <a:endParaRPr dirty="0"/>
          </a:p>
        </p:txBody>
      </p:sp>
      <p:sp>
        <p:nvSpPr>
          <p:cNvPr id="605" name="Google Shape;605;p106"/>
          <p:cNvSpPr txBox="1"/>
          <p:nvPr/>
        </p:nvSpPr>
        <p:spPr>
          <a:xfrm>
            <a:off x="7239000" y="4687248"/>
            <a:ext cx="16002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Synchronous / in person</a:t>
            </a:r>
            <a:endParaRPr dirty="0"/>
          </a:p>
        </p:txBody>
      </p:sp>
      <p:sp>
        <p:nvSpPr>
          <p:cNvPr id="606" name="Google Shape;606;p106"/>
          <p:cNvSpPr/>
          <p:nvPr/>
        </p:nvSpPr>
        <p:spPr>
          <a:xfrm>
            <a:off x="3267596" y="4895851"/>
            <a:ext cx="5656811" cy="626189"/>
          </a:xfrm>
          <a:prstGeom prst="leftRightArrow">
            <a:avLst>
              <a:gd name="adj1" fmla="val 50000"/>
              <a:gd name="adj2" fmla="val 50000"/>
            </a:avLst>
          </a:prstGeom>
          <a:gradFill>
            <a:gsLst>
              <a:gs pos="0">
                <a:srgbClr val="00B050"/>
              </a:gs>
              <a:gs pos="54000">
                <a:srgbClr val="D17F06"/>
              </a:gs>
              <a:gs pos="99000">
                <a:srgbClr val="FF0000"/>
              </a:gs>
              <a:gs pos="100000">
                <a:srgbClr val="FF0000"/>
              </a:gs>
            </a:gsLst>
            <a:lin ang="0" scaled="0"/>
          </a:gra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607" name="Google Shape;607;p106"/>
          <p:cNvSpPr txBox="1"/>
          <p:nvPr/>
        </p:nvSpPr>
        <p:spPr>
          <a:xfrm>
            <a:off x="3352800" y="5064812"/>
            <a:ext cx="14478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CHW / MA / LPN / RN</a:t>
            </a:r>
            <a:endParaRPr dirty="0"/>
          </a:p>
        </p:txBody>
      </p:sp>
      <p:sp>
        <p:nvSpPr>
          <p:cNvPr id="608" name="Google Shape;608;p106"/>
          <p:cNvSpPr txBox="1"/>
          <p:nvPr/>
        </p:nvSpPr>
        <p:spPr>
          <a:xfrm>
            <a:off x="8078586" y="5071889"/>
            <a:ext cx="762000"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Physician</a:t>
            </a:r>
            <a:endParaRPr dirty="0"/>
          </a:p>
        </p:txBody>
      </p:sp>
      <p:sp>
        <p:nvSpPr>
          <p:cNvPr id="609" name="Google Shape;609;p106"/>
          <p:cNvSpPr txBox="1"/>
          <p:nvPr/>
        </p:nvSpPr>
        <p:spPr>
          <a:xfrm>
            <a:off x="5867400" y="5081428"/>
            <a:ext cx="690302"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APP</a:t>
            </a:r>
            <a:endParaRPr dirty="0"/>
          </a:p>
        </p:txBody>
      </p:sp>
      <p:sp>
        <p:nvSpPr>
          <p:cNvPr id="610" name="Google Shape;610;p106"/>
          <p:cNvSpPr txBox="1"/>
          <p:nvPr/>
        </p:nvSpPr>
        <p:spPr>
          <a:xfrm>
            <a:off x="5652655" y="4688232"/>
            <a:ext cx="918902" cy="246221"/>
          </a:xfrm>
          <a:prstGeom prst="rect">
            <a:avLst/>
          </a:prstGeom>
          <a:noFill/>
          <a:ln>
            <a:noFill/>
          </a:ln>
        </p:spPr>
        <p:txBody>
          <a:bodyPr spcFirstLastPara="1" wrap="square" lIns="91425" tIns="45700" rIns="91425" bIns="45700" anchor="t" anchorCtr="0">
            <a:spAutoFit/>
          </a:bodyPr>
          <a:lstStyle/>
          <a:p>
            <a:pPr>
              <a:buSzPts val="1000"/>
            </a:pPr>
            <a:r>
              <a:rPr lang="en-US" sz="1000" dirty="0">
                <a:solidFill>
                  <a:schemeClr val="dk1"/>
                </a:solidFill>
              </a:rPr>
              <a:t>RPM / H@H</a:t>
            </a:r>
            <a:endParaRPr sz="1000" dirty="0">
              <a:solidFill>
                <a:schemeClr val="dk1"/>
              </a:solidFill>
            </a:endParaRPr>
          </a:p>
        </p:txBody>
      </p:sp>
      <p:sp>
        <p:nvSpPr>
          <p:cNvPr id="2" name="TextBox 1">
            <a:extLst>
              <a:ext uri="{FF2B5EF4-FFF2-40B4-BE49-F238E27FC236}">
                <a16:creationId xmlns:a16="http://schemas.microsoft.com/office/drawing/2014/main" id="{F2EE16EF-3670-CDDC-29C3-158FF54F536E}"/>
              </a:ext>
            </a:extLst>
          </p:cNvPr>
          <p:cNvSpPr txBox="1"/>
          <p:nvPr/>
        </p:nvSpPr>
        <p:spPr>
          <a:xfrm>
            <a:off x="-73673" y="317686"/>
            <a:ext cx="7312673" cy="646331"/>
          </a:xfrm>
          <a:prstGeom prst="rect">
            <a:avLst/>
          </a:prstGeom>
          <a:noFill/>
        </p:spPr>
        <p:txBody>
          <a:bodyPr wrap="square" rtlCol="0">
            <a:spAutoFit/>
          </a:bodyPr>
          <a:lstStyle/>
          <a:p>
            <a:pPr algn="ctr"/>
            <a:r>
              <a:rPr lang="en-US" sz="3600" b="1" dirty="0">
                <a:solidFill>
                  <a:schemeClr val="accent1"/>
                </a:solidFill>
              </a:rPr>
              <a:t>Virtual Models of Care Delivery</a:t>
            </a:r>
          </a:p>
        </p:txBody>
      </p:sp>
    </p:spTree>
    <p:extLst>
      <p:ext uri="{BB962C8B-B14F-4D97-AF65-F5344CB8AC3E}">
        <p14:creationId xmlns:p14="http://schemas.microsoft.com/office/powerpoint/2010/main" val="2712454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953" y="1449194"/>
            <a:ext cx="8981675" cy="2568117"/>
          </a:xfrm>
        </p:spPr>
        <p:txBody>
          <a:bodyPr/>
          <a:lstStyle/>
          <a:p>
            <a:pPr algn="l"/>
            <a:r>
              <a:rPr lang="en-US" sz="2400" b="0" dirty="0">
                <a:solidFill>
                  <a:schemeClr val="tx1"/>
                </a:solidFill>
              </a:rPr>
              <a:t>In order to better address a major </a:t>
            </a:r>
            <a:r>
              <a:rPr lang="en-US" sz="2400" dirty="0">
                <a:solidFill>
                  <a:schemeClr val="tx1"/>
                </a:solidFill>
              </a:rPr>
              <a:t>chronic disease</a:t>
            </a:r>
            <a:r>
              <a:rPr lang="en-US" sz="2400" b="0" dirty="0">
                <a:solidFill>
                  <a:schemeClr val="tx1"/>
                </a:solidFill>
              </a:rPr>
              <a:t> with significant associated morbidity and mortality that </a:t>
            </a:r>
            <a:r>
              <a:rPr lang="en-US" sz="2400" dirty="0">
                <a:solidFill>
                  <a:schemeClr val="tx1"/>
                </a:solidFill>
              </a:rPr>
              <a:t>disproportionately impacts patients of color</a:t>
            </a:r>
            <a:r>
              <a:rPr lang="en-US" sz="2400" b="0" dirty="0">
                <a:solidFill>
                  <a:schemeClr val="tx1"/>
                </a:solidFill>
              </a:rPr>
              <a:t>, I have piloted a remote patient monitoring (</a:t>
            </a:r>
            <a:r>
              <a:rPr lang="en-US" sz="2400" dirty="0">
                <a:solidFill>
                  <a:schemeClr val="tx1"/>
                </a:solidFill>
              </a:rPr>
              <a:t>RPM</a:t>
            </a:r>
            <a:r>
              <a:rPr lang="en-US" sz="2400" b="0" dirty="0">
                <a:solidFill>
                  <a:schemeClr val="tx1"/>
                </a:solidFill>
              </a:rPr>
              <a:t>) program for patients with uncontrolled </a:t>
            </a:r>
            <a:r>
              <a:rPr lang="en-US" sz="2400" dirty="0">
                <a:solidFill>
                  <a:schemeClr val="tx1"/>
                </a:solidFill>
              </a:rPr>
              <a:t>hypertension</a:t>
            </a:r>
            <a:r>
              <a:rPr lang="en-US" sz="2400" b="0" dirty="0">
                <a:solidFill>
                  <a:schemeClr val="tx1"/>
                </a:solidFill>
              </a:rPr>
              <a:t>, using </a:t>
            </a:r>
            <a:r>
              <a:rPr lang="en-US" sz="2400" dirty="0">
                <a:solidFill>
                  <a:schemeClr val="tx1"/>
                </a:solidFill>
              </a:rPr>
              <a:t>digital activation</a:t>
            </a:r>
            <a:r>
              <a:rPr lang="en-US" sz="2400" b="0" dirty="0">
                <a:solidFill>
                  <a:schemeClr val="tx1"/>
                </a:solidFill>
              </a:rPr>
              <a:t> to </a:t>
            </a:r>
            <a:r>
              <a:rPr lang="en-US" sz="2400" dirty="0">
                <a:solidFill>
                  <a:schemeClr val="tx1"/>
                </a:solidFill>
              </a:rPr>
              <a:t>improve control</a:t>
            </a:r>
            <a:r>
              <a:rPr lang="en-US" sz="2400" b="0" dirty="0">
                <a:solidFill>
                  <a:schemeClr val="tx1"/>
                </a:solidFill>
              </a:rPr>
              <a:t> and </a:t>
            </a:r>
            <a:r>
              <a:rPr lang="en-US" sz="2400" dirty="0">
                <a:solidFill>
                  <a:schemeClr val="tx1"/>
                </a:solidFill>
              </a:rPr>
              <a:t>reduce health disparities</a:t>
            </a:r>
            <a:r>
              <a:rPr lang="en-US" sz="2400" b="0" dirty="0">
                <a:solidFill>
                  <a:schemeClr val="tx1"/>
                </a:solidFill>
              </a:rPr>
              <a:t>.</a:t>
            </a:r>
            <a:r>
              <a:rPr lang="en-US" sz="2400" b="0" dirty="0"/>
              <a:t> </a:t>
            </a:r>
            <a:endParaRPr lang="en-US" sz="2400" dirty="0"/>
          </a:p>
        </p:txBody>
      </p:sp>
      <p:sp>
        <p:nvSpPr>
          <p:cNvPr id="3" name="Subtitle 2"/>
          <p:cNvSpPr>
            <a:spLocks noGrp="1"/>
          </p:cNvSpPr>
          <p:nvPr>
            <p:ph type="subTitle" idx="1"/>
          </p:nvPr>
        </p:nvSpPr>
        <p:spPr>
          <a:xfrm>
            <a:off x="273457" y="280782"/>
            <a:ext cx="8520600" cy="1056900"/>
          </a:xfrm>
        </p:spPr>
        <p:txBody>
          <a:bodyPr/>
          <a:lstStyle/>
          <a:p>
            <a:pPr algn="l"/>
            <a:r>
              <a:rPr lang="en-US" sz="3600" b="1" dirty="0">
                <a:solidFill>
                  <a:schemeClr val="accent1"/>
                </a:solidFill>
              </a:rPr>
              <a:t>RPM Hypertension</a:t>
            </a:r>
          </a:p>
        </p:txBody>
      </p:sp>
      <p:pic>
        <p:nvPicPr>
          <p:cNvPr id="4" name="Picture 8" descr="Rpm Tachometer Automotive Dashboard Gauge Vector Illustration Stock  Illustration - Download Image Now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350" y="1651583"/>
            <a:ext cx="2163338" cy="216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35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9" y="280674"/>
            <a:ext cx="7886700" cy="1073637"/>
          </a:xfrm>
        </p:spPr>
        <p:txBody>
          <a:bodyPr>
            <a:normAutofit/>
          </a:bodyPr>
          <a:lstStyle/>
          <a:p>
            <a:r>
              <a:rPr lang="en-US" dirty="0"/>
              <a:t>RPM HTN Team &amp; Resources</a:t>
            </a:r>
          </a:p>
        </p:txBody>
      </p:sp>
      <p:sp>
        <p:nvSpPr>
          <p:cNvPr id="3" name="Text Placeholder 2"/>
          <p:cNvSpPr>
            <a:spLocks noGrp="1"/>
          </p:cNvSpPr>
          <p:nvPr>
            <p:ph type="body" idx="1"/>
          </p:nvPr>
        </p:nvSpPr>
        <p:spPr>
          <a:xfrm>
            <a:off x="359021" y="1182542"/>
            <a:ext cx="9364841" cy="4351200"/>
          </a:xfrm>
        </p:spPr>
        <p:txBody>
          <a:bodyPr>
            <a:normAutofit fontScale="92500" lnSpcReduction="20000"/>
          </a:bodyPr>
          <a:lstStyle/>
          <a:p>
            <a:pPr marL="114300" indent="0">
              <a:buNone/>
            </a:pPr>
            <a:r>
              <a:rPr lang="en-US" dirty="0">
                <a:solidFill>
                  <a:schemeClr val="accent1"/>
                </a:solidFill>
              </a:rPr>
              <a:t>People (centralized team)</a:t>
            </a:r>
          </a:p>
          <a:p>
            <a:r>
              <a:rPr lang="en-US" dirty="0"/>
              <a:t>Digital Navigator (MA float pool)</a:t>
            </a:r>
          </a:p>
          <a:p>
            <a:r>
              <a:rPr lang="en-US" dirty="0"/>
              <a:t>Physician informatics (2)</a:t>
            </a:r>
          </a:p>
          <a:p>
            <a:r>
              <a:rPr lang="en-US" dirty="0"/>
              <a:t>Population health RNs (3-5)</a:t>
            </a:r>
          </a:p>
          <a:p>
            <a:r>
              <a:rPr lang="en-US" dirty="0"/>
              <a:t>Ambulatory pharmacists (1-2)</a:t>
            </a:r>
          </a:p>
          <a:p>
            <a:pPr marL="114300" indent="0">
              <a:buNone/>
            </a:pPr>
            <a:r>
              <a:rPr lang="en-US" dirty="0">
                <a:solidFill>
                  <a:schemeClr val="accent1"/>
                </a:solidFill>
              </a:rPr>
              <a:t/>
            </a:r>
            <a:br>
              <a:rPr lang="en-US" dirty="0">
                <a:solidFill>
                  <a:schemeClr val="accent1"/>
                </a:solidFill>
              </a:rPr>
            </a:br>
            <a:r>
              <a:rPr lang="en-US" dirty="0">
                <a:solidFill>
                  <a:schemeClr val="accent1"/>
                </a:solidFill>
              </a:rPr>
              <a:t>Resources (requiring funding)</a:t>
            </a:r>
          </a:p>
          <a:p>
            <a:r>
              <a:rPr lang="en-US" dirty="0"/>
              <a:t>Bluetooth enabled blood pressure cuffs (~$60/ea)</a:t>
            </a:r>
          </a:p>
          <a:p>
            <a:r>
              <a:rPr lang="en-US" dirty="0"/>
              <a:t>Reporting &amp; analytics (CD&amp;A, medical informatics)</a:t>
            </a:r>
          </a:p>
        </p:txBody>
      </p:sp>
      <p:pic>
        <p:nvPicPr>
          <p:cNvPr id="2050" name="Picture 2" descr="Overcoming Digital Access, Technology Integration Hurdles to Connected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1099" y="1182542"/>
            <a:ext cx="4141564" cy="240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612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3"/>
          <p:cNvPicPr preferRelativeResize="0"/>
          <p:nvPr/>
        </p:nvPicPr>
        <p:blipFill rotWithShape="1">
          <a:blip r:embed="rId3">
            <a:alphaModFix/>
          </a:blip>
          <a:srcRect/>
          <a:stretch/>
        </p:blipFill>
        <p:spPr>
          <a:xfrm>
            <a:off x="2497206" y="4668919"/>
            <a:ext cx="1950381" cy="918528"/>
          </a:xfrm>
          <a:prstGeom prst="rect">
            <a:avLst/>
          </a:prstGeom>
          <a:noFill/>
          <a:ln>
            <a:noFill/>
          </a:ln>
        </p:spPr>
      </p:pic>
      <p:grpSp>
        <p:nvGrpSpPr>
          <p:cNvPr id="96" name="Google Shape;96;p3"/>
          <p:cNvGrpSpPr/>
          <p:nvPr/>
        </p:nvGrpSpPr>
        <p:grpSpPr>
          <a:xfrm>
            <a:off x="2079830" y="2738767"/>
            <a:ext cx="7856128" cy="1485405"/>
            <a:chOff x="590679" y="2233671"/>
            <a:chExt cx="7856128" cy="1485405"/>
          </a:xfrm>
        </p:grpSpPr>
        <p:pic>
          <p:nvPicPr>
            <p:cNvPr id="97" name="Google Shape;97;p3" descr="Image result for person with home icon">
              <a:hlinkClick r:id="rId4"/>
            </p:cNvPr>
            <p:cNvPicPr preferRelativeResize="0"/>
            <p:nvPr/>
          </p:nvPicPr>
          <p:blipFill rotWithShape="1">
            <a:blip r:embed="rId5">
              <a:alphaModFix/>
            </a:blip>
            <a:srcRect/>
            <a:stretch/>
          </p:blipFill>
          <p:spPr>
            <a:xfrm>
              <a:off x="644471" y="2573861"/>
              <a:ext cx="1268791" cy="1145215"/>
            </a:xfrm>
            <a:prstGeom prst="rect">
              <a:avLst/>
            </a:prstGeom>
            <a:noFill/>
            <a:ln>
              <a:noFill/>
            </a:ln>
          </p:spPr>
        </p:pic>
        <p:pic>
          <p:nvPicPr>
            <p:cNvPr id="98" name="Google Shape;98;p3"/>
            <p:cNvPicPr preferRelativeResize="0"/>
            <p:nvPr/>
          </p:nvPicPr>
          <p:blipFill rotWithShape="1">
            <a:blip r:embed="rId6">
              <a:alphaModFix/>
            </a:blip>
            <a:srcRect/>
            <a:stretch/>
          </p:blipFill>
          <p:spPr>
            <a:xfrm>
              <a:off x="590679" y="2431436"/>
              <a:ext cx="363140" cy="378271"/>
            </a:xfrm>
            <a:prstGeom prst="rect">
              <a:avLst/>
            </a:prstGeom>
            <a:noFill/>
            <a:ln>
              <a:noFill/>
            </a:ln>
          </p:spPr>
        </p:pic>
        <p:pic>
          <p:nvPicPr>
            <p:cNvPr id="99" name="Google Shape;99;p3" descr="Heart Rate icon"/>
            <p:cNvPicPr preferRelativeResize="0"/>
            <p:nvPr/>
          </p:nvPicPr>
          <p:blipFill rotWithShape="1">
            <a:blip r:embed="rId7">
              <a:alphaModFix/>
            </a:blip>
            <a:srcRect/>
            <a:stretch/>
          </p:blipFill>
          <p:spPr>
            <a:xfrm>
              <a:off x="1085415" y="2233671"/>
              <a:ext cx="386900" cy="386901"/>
            </a:xfrm>
            <a:prstGeom prst="rect">
              <a:avLst/>
            </a:prstGeom>
            <a:noFill/>
            <a:ln>
              <a:noFill/>
            </a:ln>
          </p:spPr>
        </p:pic>
        <p:pic>
          <p:nvPicPr>
            <p:cNvPr id="100" name="Google Shape;100;p3" descr="Image result for inclusion criteria icon"/>
            <p:cNvPicPr preferRelativeResize="0"/>
            <p:nvPr/>
          </p:nvPicPr>
          <p:blipFill rotWithShape="1">
            <a:blip r:embed="rId8">
              <a:alphaModFix/>
            </a:blip>
            <a:srcRect l="12250" r="7749" b="17960"/>
            <a:stretch/>
          </p:blipFill>
          <p:spPr>
            <a:xfrm>
              <a:off x="1554849" y="2437293"/>
              <a:ext cx="358413" cy="366559"/>
            </a:xfrm>
            <a:prstGeom prst="rect">
              <a:avLst/>
            </a:prstGeom>
            <a:noFill/>
            <a:ln>
              <a:noFill/>
            </a:ln>
          </p:spPr>
        </p:pic>
        <p:sp>
          <p:nvSpPr>
            <p:cNvPr id="101" name="Google Shape;101;p3"/>
            <p:cNvSpPr/>
            <p:nvPr/>
          </p:nvSpPr>
          <p:spPr>
            <a:xfrm>
              <a:off x="2077252" y="2465452"/>
              <a:ext cx="701821" cy="1253624"/>
            </a:xfrm>
            <a:prstGeom prst="rightBrace">
              <a:avLst>
                <a:gd name="adj1" fmla="val 8333"/>
                <a:gd name="adj2" fmla="val 49220"/>
              </a:avLst>
            </a:prstGeom>
            <a:noFill/>
            <a:ln w="19050" cap="flat" cmpd="sng">
              <a:solidFill>
                <a:srgbClr val="81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dk1"/>
                </a:solidFill>
                <a:latin typeface="Calibri"/>
                <a:ea typeface="Calibri"/>
                <a:cs typeface="Calibri"/>
                <a:sym typeface="Calibri"/>
              </a:endParaRPr>
            </a:p>
          </p:txBody>
        </p:sp>
        <p:pic>
          <p:nvPicPr>
            <p:cNvPr id="102" name="Google Shape;102;p3" descr="Image result for person icon"/>
            <p:cNvPicPr preferRelativeResize="0"/>
            <p:nvPr/>
          </p:nvPicPr>
          <p:blipFill rotWithShape="1">
            <a:blip r:embed="rId9">
              <a:alphaModFix/>
            </a:blip>
            <a:srcRect/>
            <a:stretch/>
          </p:blipFill>
          <p:spPr>
            <a:xfrm>
              <a:off x="7100905" y="2418995"/>
              <a:ext cx="1223654" cy="1223654"/>
            </a:xfrm>
            <a:prstGeom prst="rect">
              <a:avLst/>
            </a:prstGeom>
            <a:noFill/>
            <a:ln>
              <a:noFill/>
            </a:ln>
          </p:spPr>
        </p:pic>
        <p:sp>
          <p:nvSpPr>
            <p:cNvPr id="103" name="Google Shape;103;p3"/>
            <p:cNvSpPr/>
            <p:nvPr/>
          </p:nvSpPr>
          <p:spPr>
            <a:xfrm>
              <a:off x="7712732" y="3187395"/>
              <a:ext cx="266233" cy="276218"/>
            </a:xfrm>
            <a:prstGeom prst="ellipse">
              <a:avLst/>
            </a:prstGeom>
            <a:solidFill>
              <a:srgbClr val="C00000"/>
            </a:solidFill>
            <a:ln>
              <a:noFill/>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pic>
          <p:nvPicPr>
            <p:cNvPr id="104" name="Google Shape;104;p3" descr="Image result for hospital cross icon"/>
            <p:cNvPicPr preferRelativeResize="0"/>
            <p:nvPr/>
          </p:nvPicPr>
          <p:blipFill rotWithShape="1">
            <a:blip r:embed="rId10">
              <a:alphaModFix/>
            </a:blip>
            <a:srcRect/>
            <a:stretch/>
          </p:blipFill>
          <p:spPr>
            <a:xfrm>
              <a:off x="7752928" y="3241063"/>
              <a:ext cx="190833" cy="190833"/>
            </a:xfrm>
            <a:prstGeom prst="rect">
              <a:avLst/>
            </a:prstGeom>
            <a:solidFill>
              <a:srgbClr val="C00000"/>
            </a:solidFill>
            <a:ln>
              <a:noFill/>
            </a:ln>
          </p:spPr>
        </p:pic>
        <p:pic>
          <p:nvPicPr>
            <p:cNvPr id="105" name="Google Shape;105;p3"/>
            <p:cNvPicPr preferRelativeResize="0"/>
            <p:nvPr/>
          </p:nvPicPr>
          <p:blipFill rotWithShape="1">
            <a:blip r:embed="rId11">
              <a:alphaModFix/>
            </a:blip>
            <a:srcRect/>
            <a:stretch/>
          </p:blipFill>
          <p:spPr>
            <a:xfrm>
              <a:off x="2987911" y="2595466"/>
              <a:ext cx="1170694" cy="831192"/>
            </a:xfrm>
            <a:prstGeom prst="rect">
              <a:avLst/>
            </a:prstGeom>
            <a:noFill/>
            <a:ln>
              <a:noFill/>
            </a:ln>
          </p:spPr>
        </p:pic>
        <p:sp>
          <p:nvSpPr>
            <p:cNvPr id="106" name="Google Shape;106;p3"/>
            <p:cNvSpPr/>
            <p:nvPr/>
          </p:nvSpPr>
          <p:spPr>
            <a:xfrm>
              <a:off x="3475374" y="2794146"/>
              <a:ext cx="464893" cy="454630"/>
            </a:xfrm>
            <a:prstGeom prst="flowChartExtra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107" name="Google Shape;107;p3"/>
            <p:cNvSpPr txBox="1"/>
            <p:nvPr/>
          </p:nvSpPr>
          <p:spPr>
            <a:xfrm>
              <a:off x="3568737" y="2859388"/>
              <a:ext cx="278165" cy="461665"/>
            </a:xfrm>
            <a:prstGeom prst="rect">
              <a:avLst/>
            </a:prstGeom>
            <a:noFill/>
            <a:ln>
              <a:noFill/>
            </a:ln>
          </p:spPr>
          <p:txBody>
            <a:bodyPr spcFirstLastPara="1" wrap="square" lIns="91425" tIns="45700" rIns="91425" bIns="45700" anchor="t" anchorCtr="0">
              <a:spAutoFit/>
            </a:bodyPr>
            <a:lstStyle/>
            <a:p>
              <a:r>
                <a:rPr lang="en-US" sz="2400" b="1" dirty="0">
                  <a:solidFill>
                    <a:schemeClr val="dk1"/>
                  </a:solidFill>
                  <a:latin typeface="Arial"/>
                  <a:ea typeface="Arial"/>
                  <a:cs typeface="Arial"/>
                  <a:sym typeface="Arial"/>
                </a:rPr>
                <a:t>!</a:t>
              </a:r>
              <a:endParaRPr sz="2400" b="1" dirty="0">
                <a:solidFill>
                  <a:schemeClr val="dk1"/>
                </a:solidFill>
                <a:latin typeface="Arial"/>
                <a:ea typeface="Arial"/>
                <a:cs typeface="Arial"/>
                <a:sym typeface="Arial"/>
              </a:endParaRPr>
            </a:p>
          </p:txBody>
        </p:sp>
        <p:pic>
          <p:nvPicPr>
            <p:cNvPr id="110" name="Google Shape;110;p3" descr="Pill Bottle icon"/>
            <p:cNvPicPr preferRelativeResize="0"/>
            <p:nvPr/>
          </p:nvPicPr>
          <p:blipFill rotWithShape="1">
            <a:blip r:embed="rId12">
              <a:alphaModFix/>
            </a:blip>
            <a:srcRect/>
            <a:stretch/>
          </p:blipFill>
          <p:spPr>
            <a:xfrm>
              <a:off x="7936056" y="2703478"/>
              <a:ext cx="510751" cy="510751"/>
            </a:xfrm>
            <a:prstGeom prst="rect">
              <a:avLst/>
            </a:prstGeom>
            <a:noFill/>
            <a:ln>
              <a:noFill/>
            </a:ln>
          </p:spPr>
        </p:pic>
        <p:sp>
          <p:nvSpPr>
            <p:cNvPr id="111" name="Google Shape;111;p3"/>
            <p:cNvSpPr/>
            <p:nvPr/>
          </p:nvSpPr>
          <p:spPr>
            <a:xfrm>
              <a:off x="4367443" y="2995078"/>
              <a:ext cx="478726" cy="213200"/>
            </a:xfrm>
            <a:prstGeom prst="rightArrow">
              <a:avLst>
                <a:gd name="adj1" fmla="val 50000"/>
                <a:gd name="adj2" fmla="val 50000"/>
              </a:avLst>
            </a:prstGeom>
            <a:solidFill>
              <a:srgbClr val="810000"/>
            </a:solidFill>
            <a:ln w="12700" cap="flat" cmpd="sng">
              <a:solidFill>
                <a:srgbClr val="81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112" name="Google Shape;112;p3"/>
            <p:cNvSpPr/>
            <p:nvPr/>
          </p:nvSpPr>
          <p:spPr>
            <a:xfrm>
              <a:off x="6532455" y="2995078"/>
              <a:ext cx="478726" cy="213200"/>
            </a:xfrm>
            <a:prstGeom prst="rightArrow">
              <a:avLst>
                <a:gd name="adj1" fmla="val 50000"/>
                <a:gd name="adj2" fmla="val 50000"/>
              </a:avLst>
            </a:prstGeom>
            <a:solidFill>
              <a:srgbClr val="810000"/>
            </a:solidFill>
            <a:ln w="12700" cap="flat" cmpd="sng">
              <a:solidFill>
                <a:srgbClr val="81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grpSp>
      <p:grpSp>
        <p:nvGrpSpPr>
          <p:cNvPr id="113" name="Google Shape;113;p3"/>
          <p:cNvGrpSpPr/>
          <p:nvPr/>
        </p:nvGrpSpPr>
        <p:grpSpPr>
          <a:xfrm>
            <a:off x="1975060" y="1260889"/>
            <a:ext cx="7960899" cy="1300870"/>
            <a:chOff x="592422" y="1183172"/>
            <a:chExt cx="7960899" cy="1300870"/>
          </a:xfrm>
        </p:grpSpPr>
        <p:sp>
          <p:nvSpPr>
            <p:cNvPr id="114" name="Google Shape;114;p3"/>
            <p:cNvSpPr txBox="1"/>
            <p:nvPr/>
          </p:nvSpPr>
          <p:spPr>
            <a:xfrm>
              <a:off x="6733209" y="1529668"/>
              <a:ext cx="1820112" cy="954107"/>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a:ea typeface="Arial"/>
                  <a:cs typeface="Arial"/>
                  <a:sym typeface="Arial"/>
                </a:rPr>
                <a:t>Protocol driven BP med titration via telephone outreach encounters</a:t>
              </a:r>
              <a:endParaRPr dirty="0"/>
            </a:p>
          </p:txBody>
        </p:sp>
        <p:sp>
          <p:nvSpPr>
            <p:cNvPr id="115" name="Google Shape;115;p3"/>
            <p:cNvSpPr txBox="1"/>
            <p:nvPr/>
          </p:nvSpPr>
          <p:spPr>
            <a:xfrm>
              <a:off x="592422" y="1529668"/>
              <a:ext cx="1727349" cy="738664"/>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a:ea typeface="Arial"/>
                  <a:cs typeface="Arial"/>
                  <a:sym typeface="Arial"/>
                </a:rPr>
                <a:t>Patient takes vital measurements and surveys at home</a:t>
              </a:r>
              <a:endParaRPr sz="1400" dirty="0">
                <a:solidFill>
                  <a:schemeClr val="dk1"/>
                </a:solidFill>
                <a:latin typeface="Arial"/>
                <a:ea typeface="Arial"/>
                <a:cs typeface="Arial"/>
                <a:sym typeface="Arial"/>
              </a:endParaRPr>
            </a:p>
          </p:txBody>
        </p:sp>
        <p:sp>
          <p:nvSpPr>
            <p:cNvPr id="116" name="Google Shape;116;p3"/>
            <p:cNvSpPr/>
            <p:nvPr/>
          </p:nvSpPr>
          <p:spPr>
            <a:xfrm>
              <a:off x="1123417" y="1183172"/>
              <a:ext cx="310896" cy="307934"/>
            </a:xfrm>
            <a:prstGeom prst="ellipse">
              <a:avLst/>
            </a:prstGeom>
            <a:solidFill>
              <a:srgbClr val="810000"/>
            </a:solidFill>
            <a:ln>
              <a:noFill/>
            </a:ln>
          </p:spPr>
          <p:txBody>
            <a:bodyPr spcFirstLastPara="1" wrap="square" lIns="0" tIns="0" rIns="0" bIns="0" anchor="ctr" anchorCtr="0">
              <a:noAutofit/>
            </a:bodyPr>
            <a:lstStyle/>
            <a:p>
              <a:pPr algn="ctr">
                <a:buClr>
                  <a:srgbClr val="FFFFFF"/>
                </a:buClr>
                <a:buSzPts val="1200"/>
              </a:pPr>
              <a:r>
                <a:rPr lang="en-US" sz="1200" b="1" dirty="0">
                  <a:solidFill>
                    <a:srgbClr val="FFFFFF"/>
                  </a:solidFill>
                  <a:latin typeface="Calibri"/>
                  <a:ea typeface="Calibri"/>
                  <a:cs typeface="Calibri"/>
                  <a:sym typeface="Calibri"/>
                </a:rPr>
                <a:t>1</a:t>
              </a:r>
              <a:endParaRPr dirty="0"/>
            </a:p>
          </p:txBody>
        </p:sp>
        <p:sp>
          <p:nvSpPr>
            <p:cNvPr id="117" name="Google Shape;117;p3"/>
            <p:cNvSpPr txBox="1"/>
            <p:nvPr/>
          </p:nvSpPr>
          <p:spPr>
            <a:xfrm>
              <a:off x="4722058" y="1529935"/>
              <a:ext cx="2097377" cy="954107"/>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a:ea typeface="Arial"/>
                  <a:cs typeface="Arial"/>
                  <a:sym typeface="Arial"/>
                </a:rPr>
                <a:t>Weekly digest of BPs + med adherence data reviewed by UCM Pop Health RN team</a:t>
              </a:r>
              <a:endParaRPr sz="1400" dirty="0">
                <a:solidFill>
                  <a:schemeClr val="dk1"/>
                </a:solidFill>
                <a:latin typeface="Arial"/>
                <a:ea typeface="Arial"/>
                <a:cs typeface="Arial"/>
                <a:sym typeface="Arial"/>
              </a:endParaRPr>
            </a:p>
          </p:txBody>
        </p:sp>
        <p:sp>
          <p:nvSpPr>
            <p:cNvPr id="118" name="Google Shape;118;p3"/>
            <p:cNvSpPr/>
            <p:nvPr/>
          </p:nvSpPr>
          <p:spPr>
            <a:xfrm>
              <a:off x="3419088" y="1183172"/>
              <a:ext cx="310896" cy="307934"/>
            </a:xfrm>
            <a:prstGeom prst="ellipse">
              <a:avLst/>
            </a:prstGeom>
            <a:solidFill>
              <a:srgbClr val="810000"/>
            </a:solidFill>
            <a:ln>
              <a:noFill/>
            </a:ln>
          </p:spPr>
          <p:txBody>
            <a:bodyPr spcFirstLastPara="1" wrap="square" lIns="0" tIns="0" rIns="0" bIns="0" anchor="ctr" anchorCtr="0">
              <a:noAutofit/>
            </a:bodyPr>
            <a:lstStyle/>
            <a:p>
              <a:pPr algn="ctr">
                <a:buClr>
                  <a:srgbClr val="FFFFFF"/>
                </a:buClr>
                <a:buSzPts val="1200"/>
              </a:pPr>
              <a:r>
                <a:rPr lang="en-US" sz="1200" b="1" dirty="0">
                  <a:solidFill>
                    <a:srgbClr val="FFFFFF"/>
                  </a:solidFill>
                  <a:latin typeface="Calibri"/>
                  <a:ea typeface="Calibri"/>
                  <a:cs typeface="Calibri"/>
                  <a:sym typeface="Calibri"/>
                </a:rPr>
                <a:t>2</a:t>
              </a:r>
              <a:endParaRPr dirty="0"/>
            </a:p>
          </p:txBody>
        </p:sp>
        <p:sp>
          <p:nvSpPr>
            <p:cNvPr id="119" name="Google Shape;119;p3"/>
            <p:cNvSpPr/>
            <p:nvPr/>
          </p:nvSpPr>
          <p:spPr>
            <a:xfrm>
              <a:off x="5631263" y="1183172"/>
              <a:ext cx="310896" cy="307934"/>
            </a:xfrm>
            <a:prstGeom prst="ellipse">
              <a:avLst/>
            </a:prstGeom>
            <a:solidFill>
              <a:srgbClr val="810000"/>
            </a:solidFill>
            <a:ln>
              <a:noFill/>
            </a:ln>
          </p:spPr>
          <p:txBody>
            <a:bodyPr spcFirstLastPara="1" wrap="square" lIns="0" tIns="0" rIns="0" bIns="0" anchor="ctr" anchorCtr="0">
              <a:noAutofit/>
            </a:bodyPr>
            <a:lstStyle/>
            <a:p>
              <a:pPr algn="ctr">
                <a:buClr>
                  <a:srgbClr val="FFFFFF"/>
                </a:buClr>
                <a:buSzPts val="1200"/>
              </a:pPr>
              <a:r>
                <a:rPr lang="en-US" sz="1200" b="1" dirty="0">
                  <a:solidFill>
                    <a:srgbClr val="FFFFFF"/>
                  </a:solidFill>
                  <a:latin typeface="Calibri"/>
                  <a:ea typeface="Calibri"/>
                  <a:cs typeface="Calibri"/>
                  <a:sym typeface="Calibri"/>
                </a:rPr>
                <a:t>3</a:t>
              </a:r>
              <a:endParaRPr dirty="0"/>
            </a:p>
          </p:txBody>
        </p:sp>
        <p:sp>
          <p:nvSpPr>
            <p:cNvPr id="120" name="Google Shape;120;p3"/>
            <p:cNvSpPr/>
            <p:nvPr/>
          </p:nvSpPr>
          <p:spPr>
            <a:xfrm>
              <a:off x="7557284" y="1183172"/>
              <a:ext cx="310896" cy="307934"/>
            </a:xfrm>
            <a:prstGeom prst="ellipse">
              <a:avLst/>
            </a:prstGeom>
            <a:solidFill>
              <a:srgbClr val="810000"/>
            </a:solidFill>
            <a:ln>
              <a:noFill/>
            </a:ln>
          </p:spPr>
          <p:txBody>
            <a:bodyPr spcFirstLastPara="1" wrap="square" lIns="0" tIns="0" rIns="0" bIns="0" anchor="ctr" anchorCtr="0">
              <a:noAutofit/>
            </a:bodyPr>
            <a:lstStyle/>
            <a:p>
              <a:pPr algn="ctr">
                <a:buClr>
                  <a:srgbClr val="FFFFFF"/>
                </a:buClr>
                <a:buSzPts val="1200"/>
              </a:pPr>
              <a:r>
                <a:rPr lang="en-US" sz="1200" b="1" dirty="0">
                  <a:solidFill>
                    <a:srgbClr val="FFFFFF"/>
                  </a:solidFill>
                  <a:latin typeface="Calibri"/>
                  <a:ea typeface="Calibri"/>
                  <a:cs typeface="Calibri"/>
                  <a:sym typeface="Calibri"/>
                </a:rPr>
                <a:t>4</a:t>
              </a:r>
              <a:endParaRPr dirty="0"/>
            </a:p>
          </p:txBody>
        </p:sp>
      </p:grpSp>
      <p:sp>
        <p:nvSpPr>
          <p:cNvPr id="121" name="Google Shape;121;p3"/>
          <p:cNvSpPr txBox="1"/>
          <p:nvPr/>
        </p:nvSpPr>
        <p:spPr>
          <a:xfrm>
            <a:off x="196985" y="297361"/>
            <a:ext cx="7886700" cy="630296"/>
          </a:xfrm>
          <a:prstGeom prst="rect">
            <a:avLst/>
          </a:prstGeom>
          <a:noFill/>
          <a:ln>
            <a:noFill/>
          </a:ln>
        </p:spPr>
        <p:txBody>
          <a:bodyPr spcFirstLastPara="1" wrap="square" lIns="91425" tIns="45700" rIns="91425" bIns="45700" anchor="b" anchorCtr="0">
            <a:normAutofit/>
          </a:bodyPr>
          <a:lstStyle/>
          <a:p>
            <a:pPr algn="ctr">
              <a:lnSpc>
                <a:spcPct val="90000"/>
              </a:lnSpc>
              <a:buClr>
                <a:srgbClr val="800000"/>
              </a:buClr>
              <a:buSzPts val="3200"/>
            </a:pPr>
            <a:r>
              <a:rPr lang="en-US" sz="3200" b="1" dirty="0">
                <a:solidFill>
                  <a:srgbClr val="800000"/>
                </a:solidFill>
                <a:latin typeface="Arial"/>
                <a:ea typeface="Arial"/>
                <a:cs typeface="Arial"/>
                <a:sym typeface="Arial"/>
              </a:rPr>
              <a:t>PCG HTN RPM Management Workflow </a:t>
            </a:r>
            <a:endParaRPr sz="3200" b="1" dirty="0">
              <a:solidFill>
                <a:srgbClr val="800000"/>
              </a:solidFill>
              <a:latin typeface="Arial"/>
              <a:ea typeface="Arial"/>
              <a:cs typeface="Arial"/>
              <a:sym typeface="Arial"/>
            </a:endParaRPr>
          </a:p>
        </p:txBody>
      </p:sp>
      <p:cxnSp>
        <p:nvCxnSpPr>
          <p:cNvPr id="122" name="Google Shape;122;p3"/>
          <p:cNvCxnSpPr/>
          <p:nvPr/>
        </p:nvCxnSpPr>
        <p:spPr>
          <a:xfrm>
            <a:off x="4317943" y="5288676"/>
            <a:ext cx="624957" cy="0"/>
          </a:xfrm>
          <a:prstGeom prst="straightConnector1">
            <a:avLst/>
          </a:prstGeom>
          <a:noFill/>
          <a:ln w="38100" cap="flat" cmpd="sng">
            <a:solidFill>
              <a:srgbClr val="0197D6"/>
            </a:solidFill>
            <a:prstDash val="solid"/>
            <a:miter lim="800000"/>
            <a:headEnd type="triangle" w="med" len="med"/>
            <a:tailEnd type="triangle" w="med" len="med"/>
          </a:ln>
        </p:spPr>
      </p:cxnSp>
      <p:cxnSp>
        <p:nvCxnSpPr>
          <p:cNvPr id="123" name="Google Shape;123;p3"/>
          <p:cNvCxnSpPr/>
          <p:nvPr/>
        </p:nvCxnSpPr>
        <p:spPr>
          <a:xfrm rot="10800000" flipH="1">
            <a:off x="6805263" y="5277003"/>
            <a:ext cx="557829" cy="6477"/>
          </a:xfrm>
          <a:prstGeom prst="straightConnector1">
            <a:avLst/>
          </a:prstGeom>
          <a:noFill/>
          <a:ln w="38100" cap="flat" cmpd="sng">
            <a:solidFill>
              <a:srgbClr val="0197D6"/>
            </a:solidFill>
            <a:prstDash val="solid"/>
            <a:miter lim="800000"/>
            <a:headEnd type="triangle" w="med" len="med"/>
            <a:tailEnd type="triangle" w="med" len="med"/>
          </a:ln>
        </p:spPr>
      </p:cxnSp>
      <p:pic>
        <p:nvPicPr>
          <p:cNvPr id="125" name="Google Shape;125;p3" descr="A picture containing monitor, electronics, display, computer&#10;&#10;Description automatically generated"/>
          <p:cNvPicPr preferRelativeResize="0"/>
          <p:nvPr/>
        </p:nvPicPr>
        <p:blipFill rotWithShape="1">
          <a:blip r:embed="rId13">
            <a:alphaModFix/>
          </a:blip>
          <a:srcRect/>
          <a:stretch/>
        </p:blipFill>
        <p:spPr>
          <a:xfrm>
            <a:off x="7629470" y="4439881"/>
            <a:ext cx="1521014" cy="1255064"/>
          </a:xfrm>
          <a:prstGeom prst="rect">
            <a:avLst/>
          </a:prstGeom>
          <a:noFill/>
          <a:ln>
            <a:noFill/>
          </a:ln>
        </p:spPr>
      </p:pic>
      <p:pic>
        <p:nvPicPr>
          <p:cNvPr id="126" name="Google Shape;126;p3"/>
          <p:cNvPicPr preferRelativeResize="0"/>
          <p:nvPr/>
        </p:nvPicPr>
        <p:blipFill rotWithShape="1">
          <a:blip r:embed="rId14">
            <a:alphaModFix/>
          </a:blip>
          <a:srcRect/>
          <a:stretch/>
        </p:blipFill>
        <p:spPr>
          <a:xfrm>
            <a:off x="7920919" y="4715642"/>
            <a:ext cx="925497" cy="356722"/>
          </a:xfrm>
          <a:prstGeom prst="rect">
            <a:avLst/>
          </a:prstGeom>
          <a:noFill/>
          <a:ln>
            <a:noFill/>
          </a:ln>
        </p:spPr>
      </p:pic>
      <p:pic>
        <p:nvPicPr>
          <p:cNvPr id="127" name="Google Shape;127;p3" descr="Pay My Bill - Tampa Family Health Centers"/>
          <p:cNvPicPr preferRelativeResize="0"/>
          <p:nvPr/>
        </p:nvPicPr>
        <p:blipFill rotWithShape="1">
          <a:blip r:embed="rId15">
            <a:alphaModFix/>
          </a:blip>
          <a:srcRect/>
          <a:stretch/>
        </p:blipFill>
        <p:spPr>
          <a:xfrm>
            <a:off x="5119770" y="4950438"/>
            <a:ext cx="1671478" cy="532936"/>
          </a:xfrm>
          <a:prstGeom prst="rect">
            <a:avLst/>
          </a:prstGeom>
          <a:noFill/>
          <a:ln>
            <a:noFill/>
          </a:ln>
        </p:spPr>
      </p:pic>
      <p:sp>
        <p:nvSpPr>
          <p:cNvPr id="128" name="Google Shape;128;p3"/>
          <p:cNvSpPr txBox="1"/>
          <p:nvPr/>
        </p:nvSpPr>
        <p:spPr>
          <a:xfrm>
            <a:off x="3949467" y="1606782"/>
            <a:ext cx="2015413" cy="954107"/>
          </a:xfrm>
          <a:prstGeom prst="rect">
            <a:avLst/>
          </a:prstGeom>
          <a:noFill/>
          <a:ln>
            <a:noFill/>
          </a:ln>
        </p:spPr>
        <p:txBody>
          <a:bodyPr spcFirstLastPara="1" wrap="square" lIns="91425" tIns="45700" rIns="91425" bIns="45700" anchor="t" anchorCtr="0">
            <a:spAutoFit/>
          </a:bodyPr>
          <a:lstStyle/>
          <a:p>
            <a:r>
              <a:rPr lang="en-US" sz="1400" dirty="0">
                <a:solidFill>
                  <a:schemeClr val="dk1"/>
                </a:solidFill>
                <a:latin typeface="Arial"/>
                <a:ea typeface="Arial"/>
                <a:cs typeface="Arial"/>
                <a:sym typeface="Arial"/>
              </a:rPr>
              <a:t>Real time alert to RPM pool for same or next business day f/u for higher risk BP values</a:t>
            </a:r>
            <a:endParaRPr sz="1400" dirty="0">
              <a:solidFill>
                <a:schemeClr val="dk1"/>
              </a:solidFill>
              <a:latin typeface="Arial"/>
              <a:ea typeface="Arial"/>
              <a:cs typeface="Arial"/>
              <a:sym typeface="Arial"/>
            </a:endParaRPr>
          </a:p>
        </p:txBody>
      </p:sp>
      <p:pic>
        <p:nvPicPr>
          <p:cNvPr id="129" name="Google Shape;129;p3" descr="Image result for medical staff icon"/>
          <p:cNvPicPr preferRelativeResize="0"/>
          <p:nvPr/>
        </p:nvPicPr>
        <p:blipFill rotWithShape="1">
          <a:blip r:embed="rId16">
            <a:alphaModFix/>
          </a:blip>
          <a:srcRect/>
          <a:stretch/>
        </p:blipFill>
        <p:spPr>
          <a:xfrm>
            <a:off x="6629084" y="2911667"/>
            <a:ext cx="1103373" cy="1176930"/>
          </a:xfrm>
          <a:prstGeom prst="rect">
            <a:avLst/>
          </a:prstGeom>
          <a:noFill/>
          <a:ln>
            <a:noFill/>
          </a:ln>
        </p:spPr>
      </p:pic>
    </p:spTree>
    <p:extLst>
      <p:ext uri="{BB962C8B-B14F-4D97-AF65-F5344CB8AC3E}">
        <p14:creationId xmlns:p14="http://schemas.microsoft.com/office/powerpoint/2010/main" val="1207341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cfd44fd32d_0_166"/>
          <p:cNvSpPr txBox="1">
            <a:spLocks noGrp="1"/>
          </p:cNvSpPr>
          <p:nvPr>
            <p:ph type="body" idx="1"/>
          </p:nvPr>
        </p:nvSpPr>
        <p:spPr>
          <a:xfrm>
            <a:off x="468253" y="1080429"/>
            <a:ext cx="8520600" cy="3702587"/>
          </a:xfrm>
          <a:prstGeom prst="rect">
            <a:avLst/>
          </a:prstGeom>
        </p:spPr>
        <p:txBody>
          <a:bodyPr spcFirstLastPara="1" vert="horz" wrap="square" lIns="68575" tIns="68575" rIns="68575" bIns="205725" rtlCol="0" anchor="t" anchorCtr="0">
            <a:noAutofit/>
          </a:bodyPr>
          <a:lstStyle/>
          <a:p>
            <a:pPr indent="-368300">
              <a:buSzPts val="2200"/>
              <a:buChar char="-"/>
            </a:pPr>
            <a:r>
              <a:rPr lang="en-US" sz="2200" dirty="0"/>
              <a:t>Go-Live: </a:t>
            </a:r>
            <a:r>
              <a:rPr lang="en-US" sz="2200" b="1" dirty="0"/>
              <a:t>May 2022</a:t>
            </a:r>
            <a:endParaRPr sz="2200" b="1" dirty="0"/>
          </a:p>
          <a:p>
            <a:pPr indent="-368300">
              <a:spcBef>
                <a:spcPts val="0"/>
              </a:spcBef>
              <a:buSzPts val="2200"/>
              <a:buChar char="-"/>
            </a:pPr>
            <a:r>
              <a:rPr lang="en-US" sz="2200" dirty="0"/>
              <a:t>At 12 months (May 2023):</a:t>
            </a:r>
            <a:endParaRPr sz="1000" b="1" dirty="0"/>
          </a:p>
          <a:p>
            <a:pPr lvl="1" indent="-361950">
              <a:spcBef>
                <a:spcPts val="0"/>
              </a:spcBef>
              <a:buSzPts val="2100"/>
              <a:buFont typeface="Arial"/>
              <a:buChar char="-"/>
            </a:pPr>
            <a:r>
              <a:rPr lang="en-US" sz="2000" b="1" dirty="0">
                <a:solidFill>
                  <a:srgbClr val="800000"/>
                </a:solidFill>
              </a:rPr>
              <a:t>82% </a:t>
            </a:r>
            <a:r>
              <a:rPr lang="en-US" sz="2000" dirty="0"/>
              <a:t>of enrolled patients identify as</a:t>
            </a:r>
            <a:r>
              <a:rPr lang="en-US" sz="2000" b="1" dirty="0"/>
              <a:t> </a:t>
            </a:r>
            <a:r>
              <a:rPr lang="en-US" sz="2000" dirty="0">
                <a:solidFill>
                  <a:schemeClr val="accent1"/>
                </a:solidFill>
              </a:rPr>
              <a:t>Black</a:t>
            </a:r>
          </a:p>
          <a:p>
            <a:pPr lvl="1" indent="-361950">
              <a:spcBef>
                <a:spcPts val="0"/>
              </a:spcBef>
              <a:buSzPts val="2100"/>
              <a:buChar char="-"/>
            </a:pPr>
            <a:r>
              <a:rPr lang="en-US" sz="2100" b="1" dirty="0">
                <a:solidFill>
                  <a:srgbClr val="800000"/>
                </a:solidFill>
              </a:rPr>
              <a:t>&gt;6200</a:t>
            </a:r>
            <a:r>
              <a:rPr lang="en-US" sz="2100" dirty="0"/>
              <a:t> weekly outreaches (telephone calls/note to patients) </a:t>
            </a:r>
            <a:endParaRPr sz="2100" dirty="0"/>
          </a:p>
          <a:p>
            <a:pPr lvl="1" indent="-361950">
              <a:spcBef>
                <a:spcPts val="0"/>
              </a:spcBef>
              <a:buSzPts val="2100"/>
              <a:buChar char="-"/>
            </a:pPr>
            <a:r>
              <a:rPr lang="en-US" sz="2100" b="1" dirty="0">
                <a:solidFill>
                  <a:srgbClr val="800000"/>
                </a:solidFill>
              </a:rPr>
              <a:t>&gt;1000 RPM</a:t>
            </a:r>
            <a:r>
              <a:rPr lang="en-US" sz="2100" dirty="0"/>
              <a:t> Episodes, ~1000 unique patients</a:t>
            </a:r>
            <a:endParaRPr sz="2100" dirty="0"/>
          </a:p>
          <a:p>
            <a:pPr lvl="2" indent="-349250">
              <a:spcBef>
                <a:spcPts val="0"/>
              </a:spcBef>
              <a:buSzPts val="1900"/>
              <a:buChar char="-"/>
            </a:pPr>
            <a:r>
              <a:rPr lang="en-US" sz="1900" dirty="0"/>
              <a:t>Usually </a:t>
            </a:r>
            <a:r>
              <a:rPr lang="en-US" sz="1900" b="1" dirty="0">
                <a:solidFill>
                  <a:srgbClr val="800000"/>
                </a:solidFill>
              </a:rPr>
              <a:t>125-150</a:t>
            </a:r>
            <a:r>
              <a:rPr lang="en-US" sz="1900" dirty="0"/>
              <a:t> active at a time </a:t>
            </a:r>
            <a:endParaRPr sz="1900" dirty="0"/>
          </a:p>
          <a:p>
            <a:pPr lvl="1" indent="-361950">
              <a:spcBef>
                <a:spcPts val="0"/>
              </a:spcBef>
              <a:buSzPts val="2100"/>
              <a:buChar char="-"/>
            </a:pPr>
            <a:r>
              <a:rPr lang="en-US" sz="2100" b="1" dirty="0">
                <a:solidFill>
                  <a:schemeClr val="accent1"/>
                </a:solidFill>
              </a:rPr>
              <a:t>&gt;26,500</a:t>
            </a:r>
            <a:r>
              <a:rPr lang="en-US" sz="2100" dirty="0"/>
              <a:t> Blood Pressures associated with the program</a:t>
            </a:r>
            <a:endParaRPr sz="2100" dirty="0"/>
          </a:p>
          <a:p>
            <a:pPr marL="88900" indent="0">
              <a:spcBef>
                <a:spcPts val="0"/>
              </a:spcBef>
              <a:buSzPts val="2200"/>
              <a:buNone/>
            </a:pPr>
            <a:endParaRPr lang="en-US" sz="2200" b="1" dirty="0">
              <a:solidFill>
                <a:srgbClr val="800000"/>
              </a:solidFill>
            </a:endParaRPr>
          </a:p>
          <a:p>
            <a:pPr indent="-368300">
              <a:spcBef>
                <a:spcPts val="0"/>
              </a:spcBef>
              <a:buSzPts val="2200"/>
              <a:buChar char="-"/>
            </a:pPr>
            <a:r>
              <a:rPr lang="en-US" sz="2200" b="1" dirty="0">
                <a:solidFill>
                  <a:srgbClr val="800000"/>
                </a:solidFill>
              </a:rPr>
              <a:t>65% </a:t>
            </a:r>
            <a:r>
              <a:rPr lang="en-US" sz="2200" dirty="0"/>
              <a:t>of participants have their last BP captured as </a:t>
            </a:r>
            <a:r>
              <a:rPr lang="en-US" sz="2200" b="1" dirty="0">
                <a:solidFill>
                  <a:srgbClr val="800000"/>
                </a:solidFill>
              </a:rPr>
              <a:t>controlled </a:t>
            </a:r>
            <a:r>
              <a:rPr lang="en-US" sz="2200" dirty="0"/>
              <a:t>within a </a:t>
            </a:r>
            <a:r>
              <a:rPr lang="en-US" sz="2200" b="1" dirty="0"/>
              <a:t>median of 8-10 weeks</a:t>
            </a:r>
            <a:endParaRPr sz="2200" b="1" dirty="0">
              <a:solidFill>
                <a:srgbClr val="800000"/>
              </a:solidFill>
            </a:endParaRPr>
          </a:p>
        </p:txBody>
      </p:sp>
      <p:sp>
        <p:nvSpPr>
          <p:cNvPr id="183" name="Google Shape;183;g1cfd44fd32d_0_166"/>
          <p:cNvSpPr txBox="1">
            <a:spLocks noGrp="1"/>
          </p:cNvSpPr>
          <p:nvPr>
            <p:ph type="title"/>
          </p:nvPr>
        </p:nvSpPr>
        <p:spPr>
          <a:xfrm>
            <a:off x="252227" y="247181"/>
            <a:ext cx="8520600" cy="1017900"/>
          </a:xfrm>
          <a:prstGeom prst="rect">
            <a:avLst/>
          </a:prstGeom>
        </p:spPr>
        <p:txBody>
          <a:bodyPr spcFirstLastPara="1" vert="horz" wrap="square" lIns="68575" tIns="205725" rIns="68575" bIns="205725" rtlCol="0" anchor="ctr" anchorCtr="0">
            <a:noAutofit/>
          </a:bodyPr>
          <a:lstStyle/>
          <a:p>
            <a:r>
              <a:rPr lang="en-US" dirty="0"/>
              <a:t>Overview of Pilot Data</a:t>
            </a:r>
            <a:endParaRPr dirty="0"/>
          </a:p>
        </p:txBody>
      </p:sp>
      <p:pic>
        <p:nvPicPr>
          <p:cNvPr id="4" name="Picture 8" descr="Rpm Tachometer Automotive Dashboard Gauge Vector Illustration Stock  Illustration - Download Image Now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572" y="1763785"/>
            <a:ext cx="2112848" cy="211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32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39" y="157337"/>
            <a:ext cx="10515600" cy="1325700"/>
          </a:xfrm>
        </p:spPr>
        <p:txBody>
          <a:bodyPr>
            <a:normAutofit/>
          </a:bodyPr>
          <a:lstStyle/>
          <a:p>
            <a:r>
              <a:rPr lang="en-US" sz="4000" dirty="0"/>
              <a:t>RPM HTN: Next Steps</a:t>
            </a:r>
          </a:p>
        </p:txBody>
      </p:sp>
      <p:sp>
        <p:nvSpPr>
          <p:cNvPr id="3" name="Text Placeholder 2"/>
          <p:cNvSpPr>
            <a:spLocks noGrp="1"/>
          </p:cNvSpPr>
          <p:nvPr>
            <p:ph type="body" idx="1"/>
          </p:nvPr>
        </p:nvSpPr>
        <p:spPr>
          <a:xfrm>
            <a:off x="512956" y="1251726"/>
            <a:ext cx="11285034" cy="4690925"/>
          </a:xfrm>
        </p:spPr>
        <p:txBody>
          <a:bodyPr>
            <a:normAutofit/>
          </a:bodyPr>
          <a:lstStyle/>
          <a:p>
            <a:r>
              <a:rPr lang="en-US" sz="2400" dirty="0"/>
              <a:t>Expand to </a:t>
            </a:r>
            <a:r>
              <a:rPr lang="en-US" sz="2400" b="1" dirty="0"/>
              <a:t>Nephrology</a:t>
            </a:r>
            <a:r>
              <a:rPr lang="en-US" sz="2400" dirty="0"/>
              <a:t>, </a:t>
            </a:r>
            <a:r>
              <a:rPr lang="en-US" sz="2400" b="1" dirty="0"/>
              <a:t>Cardiology</a:t>
            </a:r>
            <a:r>
              <a:rPr lang="en-US" sz="2400" dirty="0"/>
              <a:t>, </a:t>
            </a:r>
            <a:r>
              <a:rPr lang="en-US" sz="2400" b="1" dirty="0"/>
              <a:t>Neurology</a:t>
            </a:r>
            <a:r>
              <a:rPr lang="en-US" sz="2400" dirty="0"/>
              <a:t>, </a:t>
            </a:r>
            <a:r>
              <a:rPr lang="en-US" sz="2400" b="1" dirty="0"/>
              <a:t>Ob</a:t>
            </a:r>
            <a:r>
              <a:rPr lang="en-US" sz="2400" dirty="0"/>
              <a:t>, and more UCM </a:t>
            </a:r>
            <a:r>
              <a:rPr lang="en-US" sz="2400" b="1" dirty="0"/>
              <a:t>Primary Care</a:t>
            </a:r>
            <a:r>
              <a:rPr lang="en-US" sz="2400" dirty="0"/>
              <a:t> practices</a:t>
            </a:r>
          </a:p>
          <a:p>
            <a:r>
              <a:rPr lang="en-US" sz="2400" dirty="0"/>
              <a:t>Expand to the </a:t>
            </a:r>
            <a:r>
              <a:rPr lang="en-US" sz="2400" b="1" dirty="0"/>
              <a:t>ED</a:t>
            </a:r>
            <a:r>
              <a:rPr lang="en-US" sz="2400" dirty="0"/>
              <a:t> to help improve uncontrolled HTN</a:t>
            </a:r>
          </a:p>
          <a:p>
            <a:r>
              <a:rPr lang="en-US" sz="2400" dirty="0"/>
              <a:t>Deploy </a:t>
            </a:r>
            <a:r>
              <a:rPr lang="en-US" sz="2400" b="1" dirty="0"/>
              <a:t>Chatbot</a:t>
            </a:r>
            <a:r>
              <a:rPr lang="en-US" sz="2400" dirty="0"/>
              <a:t> app for ongoing monitoring and coaching post-graduation (and PRN re-escalation)</a:t>
            </a:r>
          </a:p>
          <a:p>
            <a:r>
              <a:rPr lang="en-US" sz="2400" dirty="0"/>
              <a:t>Expand Tableau-based </a:t>
            </a:r>
            <a:r>
              <a:rPr lang="en-US" sz="2400" b="1" dirty="0"/>
              <a:t>data visualization</a:t>
            </a:r>
          </a:p>
        </p:txBody>
      </p:sp>
      <p:pic>
        <p:nvPicPr>
          <p:cNvPr id="1026" name="Picture 2" descr="https://lh5.googleusercontent.com/7fzUekEzf7OI3pFnDyio1g5pVQ9cbt0q6zdDo6-8JJd45U1EethDp_NqAKL316y_95w3cGts-uhWInz220QDE09PPbAsVaoQSoHSAe_woL9F9ucck8ojx888B9Sq43PqW9l_LFbT0G_XqcNWdWCe2Q=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655" y="3368072"/>
            <a:ext cx="3329584" cy="235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icture of a Chat Bot"/>
          <p:cNvPicPr>
            <a:picLocks noChangeAspect="1" noChangeArrowheads="1"/>
          </p:cNvPicPr>
          <p:nvPr/>
        </p:nvPicPr>
        <p:blipFill rotWithShape="1">
          <a:blip r:embed="rId3">
            <a:extLst>
              <a:ext uri="{28A0092B-C50C-407E-A947-70E740481C1C}">
                <a14:useLocalDpi xmlns:a14="http://schemas.microsoft.com/office/drawing/2010/main" val="0"/>
              </a:ext>
            </a:extLst>
          </a:blip>
          <a:srcRect l="16012" r="10465"/>
          <a:stretch/>
        </p:blipFill>
        <p:spPr bwMode="auto">
          <a:xfrm>
            <a:off x="4486635" y="3934710"/>
            <a:ext cx="1978269" cy="1557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pm Tachometer Automotive Dashboard Gauge Vector Illustration Stock  Illustration - Download Image Now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32" y="4110488"/>
            <a:ext cx="1381990" cy="138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88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sldNum" idx="12"/>
          </p:nvPr>
        </p:nvSpPr>
        <p:spPr>
          <a:xfrm>
            <a:off x="9536930" y="5261579"/>
            <a:ext cx="906463" cy="226219"/>
          </a:xfrm>
          <a:prstGeom prst="rect">
            <a:avLst/>
          </a:prstGeom>
          <a:noFill/>
          <a:ln>
            <a:noFill/>
          </a:ln>
        </p:spPr>
        <p:txBody>
          <a:bodyPr spcFirstLastPara="1" vert="horz" wrap="square" lIns="0" tIns="45700" rIns="91425" bIns="45700" rtlCol="0" anchor="t" anchorCtr="0">
            <a:noAutofit/>
          </a:bodyPr>
          <a:lstStyle/>
          <a:p>
            <a:pPr>
              <a:buSzPts val="1000"/>
            </a:pPr>
            <a:fld id="{00000000-1234-1234-1234-123412341234}" type="slidenum">
              <a:rPr lang="en-US"/>
              <a:pPr>
                <a:buSzPts val="1000"/>
              </a:pPr>
              <a:t>29</a:t>
            </a:fld>
            <a:endParaRPr dirty="0"/>
          </a:p>
        </p:txBody>
      </p:sp>
      <p:grpSp>
        <p:nvGrpSpPr>
          <p:cNvPr id="181" name="Google Shape;181;p5"/>
          <p:cNvGrpSpPr/>
          <p:nvPr/>
        </p:nvGrpSpPr>
        <p:grpSpPr>
          <a:xfrm>
            <a:off x="2861986" y="501907"/>
            <a:ext cx="6021980" cy="3558274"/>
            <a:chOff x="37009" y="252862"/>
            <a:chExt cx="6021980" cy="3558274"/>
          </a:xfrm>
        </p:grpSpPr>
        <p:sp>
          <p:nvSpPr>
            <p:cNvPr id="182" name="Google Shape;182;p5"/>
            <p:cNvSpPr/>
            <p:nvPr/>
          </p:nvSpPr>
          <p:spPr>
            <a:xfrm rot="-5400000">
              <a:off x="-1400846" y="2079073"/>
              <a:ext cx="3169919" cy="294208"/>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183" name="Google Shape;183;p5"/>
            <p:cNvSpPr txBox="1"/>
            <p:nvPr/>
          </p:nvSpPr>
          <p:spPr>
            <a:xfrm rot="-5400000">
              <a:off x="-1400846" y="2079073"/>
              <a:ext cx="3169919" cy="294208"/>
            </a:xfrm>
            <a:prstGeom prst="rect">
              <a:avLst/>
            </a:prstGeom>
            <a:noFill/>
            <a:ln>
              <a:noFill/>
            </a:ln>
          </p:spPr>
          <p:txBody>
            <a:bodyPr spcFirstLastPara="1" wrap="square" lIns="0" tIns="0" rIns="259475" bIns="0" anchor="t" anchorCtr="0">
              <a:noAutofit/>
            </a:bodyPr>
            <a:lstStyle/>
            <a:p>
              <a:pPr algn="r">
                <a:lnSpc>
                  <a:spcPct val="90000"/>
                </a:lnSpc>
                <a:buSzPts val="2200"/>
              </a:pPr>
              <a:r>
                <a:rPr lang="en-US" sz="2000" dirty="0">
                  <a:solidFill>
                    <a:schemeClr val="dk1"/>
                  </a:solidFill>
                </a:rPr>
                <a:t>Patient Experience</a:t>
              </a:r>
              <a:endParaRPr sz="2000" dirty="0">
                <a:solidFill>
                  <a:schemeClr val="dk1"/>
                </a:solidFill>
              </a:endParaRPr>
            </a:p>
          </p:txBody>
        </p:sp>
        <p:sp>
          <p:nvSpPr>
            <p:cNvPr id="184" name="Google Shape;184;p5"/>
            <p:cNvSpPr/>
            <p:nvPr/>
          </p:nvSpPr>
          <p:spPr>
            <a:xfrm>
              <a:off x="331217" y="641217"/>
              <a:ext cx="1465468" cy="3169919"/>
            </a:xfrm>
            <a:prstGeom prst="rect">
              <a:avLst/>
            </a:prstGeom>
            <a:solidFill>
              <a:srgbClr val="6C000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85" name="Google Shape;185;p5"/>
            <p:cNvSpPr txBox="1"/>
            <p:nvPr/>
          </p:nvSpPr>
          <p:spPr>
            <a:xfrm>
              <a:off x="331217" y="641217"/>
              <a:ext cx="1465468" cy="3169919"/>
            </a:xfrm>
            <a:prstGeom prst="rect">
              <a:avLst/>
            </a:prstGeom>
            <a:noFill/>
            <a:ln>
              <a:noFill/>
            </a:ln>
          </p:spPr>
          <p:txBody>
            <a:bodyPr spcFirstLastPara="1" wrap="square" lIns="120900" tIns="259475" rIns="120900" bIns="120900" anchor="t" anchorCtr="0">
              <a:noAutofit/>
            </a:bodyPr>
            <a:lstStyle/>
            <a:p>
              <a:pPr marL="114300" lvl="1" indent="-114300">
                <a:lnSpc>
                  <a:spcPct val="90000"/>
                </a:lnSpc>
                <a:buClr>
                  <a:schemeClr val="lt1"/>
                </a:buClr>
                <a:buSzPts val="1300"/>
                <a:buFont typeface="Arial"/>
                <a:buChar char="•"/>
              </a:pPr>
              <a:r>
                <a:rPr lang="en-US" sz="1300" dirty="0">
                  <a:solidFill>
                    <a:schemeClr val="lt1"/>
                  </a:solidFill>
                </a:rPr>
                <a:t>Transparency</a:t>
              </a:r>
              <a:br>
                <a:rPr lang="en-US" sz="1300" dirty="0">
                  <a:solidFill>
                    <a:schemeClr val="lt1"/>
                  </a:solidFill>
                </a:rPr>
              </a:b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Engagement</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Agency</a:t>
              </a:r>
              <a:br>
                <a:rPr lang="en-US" sz="1300" dirty="0">
                  <a:solidFill>
                    <a:schemeClr val="lt1"/>
                  </a:solidFill>
                </a:rPr>
              </a:b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Virtual care options</a:t>
              </a:r>
              <a:br>
                <a:rPr lang="en-US" sz="1300" dirty="0">
                  <a:solidFill>
                    <a:schemeClr val="lt1"/>
                  </a:solidFill>
                </a:rPr>
              </a:b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De-coupled care</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Reorganized care teams</a:t>
              </a:r>
              <a:endParaRPr sz="1300" dirty="0">
                <a:solidFill>
                  <a:schemeClr val="lt1"/>
                </a:solidFill>
              </a:endParaRPr>
            </a:p>
          </p:txBody>
        </p:sp>
        <p:sp>
          <p:nvSpPr>
            <p:cNvPr id="186" name="Google Shape;186;p5"/>
            <p:cNvSpPr/>
            <p:nvPr/>
          </p:nvSpPr>
          <p:spPr>
            <a:xfrm>
              <a:off x="37009" y="252862"/>
              <a:ext cx="588416" cy="588416"/>
            </a:xfrm>
            <a:prstGeom prst="rect">
              <a:avLst/>
            </a:prstGeom>
            <a:blipFill rotWithShape="1">
              <a:blip r:embed="rId3">
                <a:alphaModFix/>
              </a:blip>
              <a:stretch>
                <a:fillRect l="-24991" r="-24991"/>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87" name="Google Shape;187;p5"/>
            <p:cNvSpPr/>
            <p:nvPr/>
          </p:nvSpPr>
          <p:spPr>
            <a:xfrm rot="-5400000">
              <a:off x="730305" y="2079073"/>
              <a:ext cx="3169919" cy="294208"/>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188" name="Google Shape;188;p5"/>
            <p:cNvSpPr txBox="1"/>
            <p:nvPr/>
          </p:nvSpPr>
          <p:spPr>
            <a:xfrm rot="-5400000">
              <a:off x="730305" y="2079073"/>
              <a:ext cx="3169919" cy="294208"/>
            </a:xfrm>
            <a:prstGeom prst="rect">
              <a:avLst/>
            </a:prstGeom>
            <a:noFill/>
            <a:ln>
              <a:noFill/>
            </a:ln>
          </p:spPr>
          <p:txBody>
            <a:bodyPr spcFirstLastPara="1" wrap="square" lIns="0" tIns="0" rIns="259475" bIns="0" anchor="t" anchorCtr="0">
              <a:noAutofit/>
            </a:bodyPr>
            <a:lstStyle/>
            <a:p>
              <a:pPr algn="r">
                <a:lnSpc>
                  <a:spcPct val="90000"/>
                </a:lnSpc>
                <a:buSzPts val="2200"/>
              </a:pPr>
              <a:r>
                <a:rPr lang="en-US" sz="2000" dirty="0">
                  <a:solidFill>
                    <a:schemeClr val="dk1"/>
                  </a:solidFill>
                </a:rPr>
                <a:t>Population Management</a:t>
              </a:r>
              <a:endParaRPr sz="2000" dirty="0">
                <a:solidFill>
                  <a:schemeClr val="dk1"/>
                </a:solidFill>
              </a:endParaRPr>
            </a:p>
          </p:txBody>
        </p:sp>
        <p:sp>
          <p:nvSpPr>
            <p:cNvPr id="189" name="Google Shape;189;p5"/>
            <p:cNvSpPr/>
            <p:nvPr/>
          </p:nvSpPr>
          <p:spPr>
            <a:xfrm>
              <a:off x="2462369" y="641217"/>
              <a:ext cx="1465468" cy="3169919"/>
            </a:xfrm>
            <a:prstGeom prst="rect">
              <a:avLst/>
            </a:prstGeom>
            <a:solidFill>
              <a:srgbClr val="6C000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90" name="Google Shape;190;p5"/>
            <p:cNvSpPr txBox="1"/>
            <p:nvPr/>
          </p:nvSpPr>
          <p:spPr>
            <a:xfrm>
              <a:off x="2462369" y="641217"/>
              <a:ext cx="1465468" cy="3169919"/>
            </a:xfrm>
            <a:prstGeom prst="rect">
              <a:avLst/>
            </a:prstGeom>
            <a:noFill/>
            <a:ln>
              <a:noFill/>
            </a:ln>
          </p:spPr>
          <p:txBody>
            <a:bodyPr spcFirstLastPara="1" wrap="square" lIns="120900" tIns="259475" rIns="120900" bIns="120900" anchor="t" anchorCtr="0">
              <a:noAutofit/>
            </a:bodyPr>
            <a:lstStyle/>
            <a:p>
              <a:pPr marL="114300" lvl="1" indent="-114300">
                <a:lnSpc>
                  <a:spcPct val="90000"/>
                </a:lnSpc>
                <a:buClr>
                  <a:schemeClr val="lt1"/>
                </a:buClr>
                <a:buSzPts val="1300"/>
                <a:buFont typeface="Arial"/>
                <a:buChar char="•"/>
              </a:pPr>
              <a:r>
                <a:rPr lang="en-US" sz="1300" dirty="0">
                  <a:solidFill>
                    <a:schemeClr val="lt1"/>
                  </a:solidFill>
                </a:rPr>
                <a:t>Wellness &amp; chronic disease registries</a:t>
              </a:r>
              <a:br>
                <a:rPr lang="en-US" sz="1300" dirty="0">
                  <a:solidFill>
                    <a:schemeClr val="lt1"/>
                  </a:solidFill>
                </a:rPr>
              </a:b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Care gaps</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Decision support</a:t>
              </a:r>
              <a:br>
                <a:rPr lang="en-US" sz="1300" dirty="0">
                  <a:solidFill>
                    <a:schemeClr val="lt1"/>
                  </a:solidFill>
                </a:rPr>
              </a:b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Panel / population management</a:t>
              </a:r>
              <a:endParaRPr sz="1300" dirty="0">
                <a:solidFill>
                  <a:schemeClr val="lt1"/>
                </a:solidFill>
              </a:endParaRPr>
            </a:p>
          </p:txBody>
        </p:sp>
        <p:sp>
          <p:nvSpPr>
            <p:cNvPr id="191" name="Google Shape;191;p5"/>
            <p:cNvSpPr/>
            <p:nvPr/>
          </p:nvSpPr>
          <p:spPr>
            <a:xfrm>
              <a:off x="2168161" y="252862"/>
              <a:ext cx="588416" cy="588416"/>
            </a:xfrm>
            <a:prstGeom prst="rect">
              <a:avLst/>
            </a:prstGeom>
            <a:blipFill rotWithShape="1">
              <a:blip r:embed="rId4">
                <a:alphaModFix/>
              </a:blip>
              <a:stretch>
                <a:fillRect l="-16991" r="-16990"/>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92" name="Google Shape;192;p5"/>
            <p:cNvSpPr/>
            <p:nvPr/>
          </p:nvSpPr>
          <p:spPr>
            <a:xfrm rot="-5400000">
              <a:off x="2861457" y="2079073"/>
              <a:ext cx="3169919" cy="294208"/>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193" name="Google Shape;193;p5"/>
            <p:cNvSpPr txBox="1"/>
            <p:nvPr/>
          </p:nvSpPr>
          <p:spPr>
            <a:xfrm rot="-5400000">
              <a:off x="2861457" y="2079073"/>
              <a:ext cx="3169919" cy="294208"/>
            </a:xfrm>
            <a:prstGeom prst="rect">
              <a:avLst/>
            </a:prstGeom>
            <a:noFill/>
            <a:ln>
              <a:noFill/>
            </a:ln>
          </p:spPr>
          <p:txBody>
            <a:bodyPr spcFirstLastPara="1" wrap="square" lIns="0" tIns="0" rIns="259475" bIns="0" anchor="t" anchorCtr="0">
              <a:noAutofit/>
            </a:bodyPr>
            <a:lstStyle/>
            <a:p>
              <a:pPr algn="r">
                <a:lnSpc>
                  <a:spcPct val="90000"/>
                </a:lnSpc>
                <a:buSzPts val="2200"/>
              </a:pPr>
              <a:r>
                <a:rPr lang="en-US" sz="2000" dirty="0">
                  <a:solidFill>
                    <a:schemeClr val="dk1"/>
                  </a:solidFill>
                </a:rPr>
                <a:t>Digital Health Equity</a:t>
              </a:r>
              <a:endParaRPr sz="2000" dirty="0">
                <a:solidFill>
                  <a:schemeClr val="dk1"/>
                </a:solidFill>
              </a:endParaRPr>
            </a:p>
          </p:txBody>
        </p:sp>
        <p:sp>
          <p:nvSpPr>
            <p:cNvPr id="194" name="Google Shape;194;p5"/>
            <p:cNvSpPr/>
            <p:nvPr/>
          </p:nvSpPr>
          <p:spPr>
            <a:xfrm>
              <a:off x="4593521" y="641217"/>
              <a:ext cx="1465468" cy="3169919"/>
            </a:xfrm>
            <a:prstGeom prst="rect">
              <a:avLst/>
            </a:prstGeom>
            <a:solidFill>
              <a:srgbClr val="6C000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95" name="Google Shape;195;p5"/>
            <p:cNvSpPr txBox="1"/>
            <p:nvPr/>
          </p:nvSpPr>
          <p:spPr>
            <a:xfrm>
              <a:off x="4593521" y="641217"/>
              <a:ext cx="1465468" cy="3169919"/>
            </a:xfrm>
            <a:prstGeom prst="rect">
              <a:avLst/>
            </a:prstGeom>
            <a:noFill/>
            <a:ln>
              <a:noFill/>
            </a:ln>
          </p:spPr>
          <p:txBody>
            <a:bodyPr spcFirstLastPara="1" wrap="square" lIns="120900" tIns="259475" rIns="120900" bIns="120900" anchor="t" anchorCtr="0">
              <a:noAutofit/>
            </a:bodyPr>
            <a:lstStyle/>
            <a:p>
              <a:pPr marL="114300" lvl="1" indent="-114300">
                <a:lnSpc>
                  <a:spcPct val="90000"/>
                </a:lnSpc>
                <a:buClr>
                  <a:schemeClr val="lt1"/>
                </a:buClr>
                <a:buSzPts val="1300"/>
                <a:buFont typeface="Arial"/>
                <a:buChar char="•"/>
              </a:pPr>
              <a:r>
                <a:rPr lang="en-US" sz="1300" dirty="0">
                  <a:solidFill>
                    <a:schemeClr val="lt1"/>
                  </a:solidFill>
                </a:rPr>
                <a:t>Access to technology</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Digital literacy &amp; navigation</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Broadband access</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UI updates</a:t>
              </a:r>
              <a:endParaRPr sz="1300" dirty="0">
                <a:solidFill>
                  <a:schemeClr val="lt1"/>
                </a:solidFill>
              </a:endParaRPr>
            </a:p>
            <a:p>
              <a:pPr marL="114300" lvl="1" indent="-31750">
                <a:lnSpc>
                  <a:spcPct val="90000"/>
                </a:lnSpc>
                <a:spcBef>
                  <a:spcPts val="195"/>
                </a:spcBef>
                <a:buClr>
                  <a:schemeClr val="dk1"/>
                </a:buClr>
                <a:buSzPts val="1300"/>
              </a:pPr>
              <a:endParaRPr sz="1300" dirty="0">
                <a:solidFill>
                  <a:schemeClr val="lt1"/>
                </a:solidFill>
              </a:endParaRPr>
            </a:p>
            <a:p>
              <a:pPr marL="114300" lvl="1" indent="-114300">
                <a:lnSpc>
                  <a:spcPct val="90000"/>
                </a:lnSpc>
                <a:spcBef>
                  <a:spcPts val="195"/>
                </a:spcBef>
                <a:buClr>
                  <a:schemeClr val="lt1"/>
                </a:buClr>
                <a:buSzPts val="1300"/>
                <a:buFont typeface="Arial"/>
                <a:buChar char="•"/>
              </a:pPr>
              <a:r>
                <a:rPr lang="en-US" sz="1300" dirty="0">
                  <a:solidFill>
                    <a:schemeClr val="lt1"/>
                  </a:solidFill>
                </a:rPr>
                <a:t>Advocacy &amp; policy</a:t>
              </a:r>
              <a:endParaRPr sz="1300" dirty="0">
                <a:solidFill>
                  <a:schemeClr val="lt1"/>
                </a:solidFill>
              </a:endParaRPr>
            </a:p>
          </p:txBody>
        </p:sp>
        <p:sp>
          <p:nvSpPr>
            <p:cNvPr id="196" name="Google Shape;196;p5"/>
            <p:cNvSpPr/>
            <p:nvPr/>
          </p:nvSpPr>
          <p:spPr>
            <a:xfrm>
              <a:off x="4299313" y="252862"/>
              <a:ext cx="588416" cy="588416"/>
            </a:xfrm>
            <a:prstGeom prst="rect">
              <a:avLst/>
            </a:prstGeom>
            <a:blipFill rotWithShape="1">
              <a:blip r:embed="rId5">
                <a:alphaModFix/>
              </a:blip>
              <a:stretch>
                <a:fillRect l="-11994" r="-11993"/>
              </a:stretch>
            </a:bli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grpSp>
      <p:grpSp>
        <p:nvGrpSpPr>
          <p:cNvPr id="197" name="Google Shape;197;p5"/>
          <p:cNvGrpSpPr/>
          <p:nvPr/>
        </p:nvGrpSpPr>
        <p:grpSpPr>
          <a:xfrm>
            <a:off x="3131562" y="4153895"/>
            <a:ext cx="6092428" cy="870346"/>
            <a:chOff x="1785" y="1923650"/>
            <a:chExt cx="6092428" cy="870346"/>
          </a:xfrm>
        </p:grpSpPr>
        <p:sp>
          <p:nvSpPr>
            <p:cNvPr id="198" name="Google Shape;198;p5"/>
            <p:cNvSpPr/>
            <p:nvPr/>
          </p:nvSpPr>
          <p:spPr>
            <a:xfrm>
              <a:off x="1785" y="1923650"/>
              <a:ext cx="2175867" cy="870346"/>
            </a:xfrm>
            <a:prstGeom prst="chevron">
              <a:avLst>
                <a:gd name="adj" fmla="val 50000"/>
              </a:avLst>
            </a:prstGeom>
            <a:solidFill>
              <a:srgbClr val="00B05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199" name="Google Shape;199;p5"/>
            <p:cNvSpPr txBox="1"/>
            <p:nvPr/>
          </p:nvSpPr>
          <p:spPr>
            <a:xfrm>
              <a:off x="436958" y="1923650"/>
              <a:ext cx="1305521" cy="870346"/>
            </a:xfrm>
            <a:prstGeom prst="rect">
              <a:avLst/>
            </a:prstGeom>
            <a:noFill/>
            <a:ln>
              <a:noFill/>
            </a:ln>
          </p:spPr>
          <p:txBody>
            <a:bodyPr spcFirstLastPara="1" wrap="square" lIns="68000" tIns="22650" rIns="22650" bIns="22650" anchor="ctr" anchorCtr="0">
              <a:noAutofit/>
            </a:bodyPr>
            <a:lstStyle/>
            <a:p>
              <a:pPr algn="ctr">
                <a:lnSpc>
                  <a:spcPct val="90000"/>
                </a:lnSpc>
                <a:buSzPts val="1700"/>
              </a:pPr>
              <a:r>
                <a:rPr lang="en-US" sz="1700" dirty="0">
                  <a:solidFill>
                    <a:schemeClr val="lt1"/>
                  </a:solidFill>
                </a:rPr>
                <a:t>Risk Stratification</a:t>
              </a:r>
              <a:endParaRPr sz="1700" dirty="0">
                <a:solidFill>
                  <a:schemeClr val="lt1"/>
                </a:solidFill>
              </a:endParaRPr>
            </a:p>
          </p:txBody>
        </p:sp>
        <p:sp>
          <p:nvSpPr>
            <p:cNvPr id="200" name="Google Shape;200;p5"/>
            <p:cNvSpPr/>
            <p:nvPr/>
          </p:nvSpPr>
          <p:spPr>
            <a:xfrm>
              <a:off x="1960066" y="1923650"/>
              <a:ext cx="2175867" cy="870346"/>
            </a:xfrm>
            <a:prstGeom prst="chevron">
              <a:avLst>
                <a:gd name="adj" fmla="val 50000"/>
              </a:avLst>
            </a:prstGeom>
            <a:solidFill>
              <a:srgbClr val="00B05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201" name="Google Shape;201;p5"/>
            <p:cNvSpPr txBox="1"/>
            <p:nvPr/>
          </p:nvSpPr>
          <p:spPr>
            <a:xfrm>
              <a:off x="2395239" y="1923650"/>
              <a:ext cx="1305521" cy="870346"/>
            </a:xfrm>
            <a:prstGeom prst="rect">
              <a:avLst/>
            </a:prstGeom>
            <a:noFill/>
            <a:ln>
              <a:noFill/>
            </a:ln>
          </p:spPr>
          <p:txBody>
            <a:bodyPr spcFirstLastPara="1" wrap="square" lIns="68000" tIns="22650" rIns="22650" bIns="22650" anchor="ctr" anchorCtr="0">
              <a:noAutofit/>
            </a:bodyPr>
            <a:lstStyle/>
            <a:p>
              <a:pPr algn="ctr">
                <a:lnSpc>
                  <a:spcPct val="90000"/>
                </a:lnSpc>
                <a:buSzPts val="1700"/>
              </a:pPr>
              <a:r>
                <a:rPr lang="en-US" sz="1700" dirty="0">
                  <a:solidFill>
                    <a:schemeClr val="lt1"/>
                  </a:solidFill>
                </a:rPr>
                <a:t>Quality Dashboards &amp; Reporting</a:t>
              </a:r>
              <a:endParaRPr sz="1700" dirty="0">
                <a:solidFill>
                  <a:schemeClr val="lt1"/>
                </a:solidFill>
              </a:endParaRPr>
            </a:p>
          </p:txBody>
        </p:sp>
        <p:sp>
          <p:nvSpPr>
            <p:cNvPr id="202" name="Google Shape;202;p5"/>
            <p:cNvSpPr/>
            <p:nvPr/>
          </p:nvSpPr>
          <p:spPr>
            <a:xfrm>
              <a:off x="3918346" y="1923650"/>
              <a:ext cx="2175867" cy="870346"/>
            </a:xfrm>
            <a:prstGeom prst="chevron">
              <a:avLst>
                <a:gd name="adj" fmla="val 50000"/>
              </a:avLst>
            </a:prstGeom>
            <a:solidFill>
              <a:srgbClr val="00B05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203" name="Google Shape;203;p5"/>
            <p:cNvSpPr txBox="1"/>
            <p:nvPr/>
          </p:nvSpPr>
          <p:spPr>
            <a:xfrm>
              <a:off x="4353519" y="1923650"/>
              <a:ext cx="1305521" cy="870346"/>
            </a:xfrm>
            <a:prstGeom prst="rect">
              <a:avLst/>
            </a:prstGeom>
            <a:noFill/>
            <a:ln>
              <a:noFill/>
            </a:ln>
          </p:spPr>
          <p:txBody>
            <a:bodyPr spcFirstLastPara="1" wrap="square" lIns="68000" tIns="22650" rIns="22650" bIns="22650" anchor="ctr" anchorCtr="0">
              <a:noAutofit/>
            </a:bodyPr>
            <a:lstStyle/>
            <a:p>
              <a:pPr algn="ctr">
                <a:lnSpc>
                  <a:spcPct val="90000"/>
                </a:lnSpc>
                <a:buSzPts val="1700"/>
              </a:pPr>
              <a:r>
                <a:rPr lang="en-US" sz="1700" dirty="0">
                  <a:solidFill>
                    <a:schemeClr val="lt1"/>
                  </a:solidFill>
                </a:rPr>
                <a:t>Equity Lens</a:t>
              </a:r>
              <a:endParaRPr sz="1700" dirty="0">
                <a:solidFill>
                  <a:schemeClr val="lt1"/>
                </a:solidFill>
              </a:endParaRPr>
            </a:p>
          </p:txBody>
        </p:sp>
      </p:grpSp>
      <p:sp>
        <p:nvSpPr>
          <p:cNvPr id="204" name="Google Shape;204;p5"/>
          <p:cNvSpPr/>
          <p:nvPr/>
        </p:nvSpPr>
        <p:spPr>
          <a:xfrm>
            <a:off x="4044177" y="4928840"/>
            <a:ext cx="4267200" cy="514353"/>
          </a:xfrm>
          <a:prstGeom prst="leftRightArrow">
            <a:avLst>
              <a:gd name="adj1" fmla="val 50000"/>
              <a:gd name="adj2" fmla="val 50000"/>
            </a:avLst>
          </a:prstGeom>
          <a:solidFill>
            <a:srgbClr val="6C0000"/>
          </a:solidFill>
          <a:ln w="10775" cap="flat" cmpd="sng">
            <a:solidFill>
              <a:srgbClr val="565656"/>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dirty="0">
              <a:solidFill>
                <a:schemeClr val="lt1"/>
              </a:solidFill>
            </a:endParaRPr>
          </a:p>
        </p:txBody>
      </p:sp>
      <p:sp>
        <p:nvSpPr>
          <p:cNvPr id="205" name="Google Shape;205;p5"/>
          <p:cNvSpPr txBox="1"/>
          <p:nvPr/>
        </p:nvSpPr>
        <p:spPr>
          <a:xfrm>
            <a:off x="4196577" y="4973447"/>
            <a:ext cx="3962400" cy="369291"/>
          </a:xfrm>
          <a:prstGeom prst="rect">
            <a:avLst/>
          </a:prstGeom>
          <a:noFill/>
          <a:ln>
            <a:noFill/>
          </a:ln>
        </p:spPr>
        <p:txBody>
          <a:bodyPr spcFirstLastPara="1" wrap="square" lIns="91425" tIns="45700" rIns="91425" bIns="45700" anchor="t" anchorCtr="0">
            <a:spAutoFit/>
          </a:bodyPr>
          <a:lstStyle/>
          <a:p>
            <a:pPr algn="ctr">
              <a:buSzPts val="1400"/>
            </a:pPr>
            <a:r>
              <a:rPr lang="en-US" dirty="0">
                <a:solidFill>
                  <a:srgbClr val="FFFFFF"/>
                </a:solidFill>
              </a:rPr>
              <a:t>Analytics</a:t>
            </a:r>
            <a:endParaRPr dirty="0">
              <a:solidFill>
                <a:srgbClr val="FFFFFF"/>
              </a:solidFill>
            </a:endParaRPr>
          </a:p>
        </p:txBody>
      </p:sp>
    </p:spTree>
    <p:extLst>
      <p:ext uri="{BB962C8B-B14F-4D97-AF65-F5344CB8AC3E}">
        <p14:creationId xmlns:p14="http://schemas.microsoft.com/office/powerpoint/2010/main" val="210646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759200" y="-92739"/>
            <a:ext cx="8229600" cy="1143000"/>
          </a:xfrm>
        </p:spPr>
        <p:txBody>
          <a:bodyPr/>
          <a:lstStyle/>
          <a:p>
            <a:pPr algn="r"/>
            <a:r>
              <a:rPr lang="en-US" sz="2400" u="sng" dirty="0" smtClean="0"/>
              <a:t>Housekeeping</a:t>
            </a:r>
            <a:endParaRPr lang="en-US" sz="2400" u="sng" dirty="0"/>
          </a:p>
        </p:txBody>
      </p:sp>
      <p:sp>
        <p:nvSpPr>
          <p:cNvPr id="6" name="Title 3"/>
          <p:cNvSpPr txBox="1">
            <a:spLocks/>
          </p:cNvSpPr>
          <p:nvPr/>
        </p:nvSpPr>
        <p:spPr>
          <a:xfrm>
            <a:off x="152400" y="311279"/>
            <a:ext cx="8229600" cy="1143000"/>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The Reva and David Logan Center For The Arts</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910" y="1218994"/>
            <a:ext cx="4010167" cy="43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4119" y="1461842"/>
            <a:ext cx="4914900" cy="3831818"/>
          </a:xfrm>
          <a:prstGeom prst="rect">
            <a:avLst/>
          </a:prstGeom>
          <a:noFill/>
        </p:spPr>
        <p:txBody>
          <a:bodyPr wrap="square" rtlCol="0">
            <a:spAutoFit/>
          </a:bodyPr>
          <a:lstStyle/>
          <a:p>
            <a:r>
              <a:rPr lang="en-US" b="1" u="sng" dirty="0" smtClean="0"/>
              <a:t>Housekeeping Items</a:t>
            </a:r>
            <a:endParaRPr lang="en-US" b="1" dirty="0" smtClean="0"/>
          </a:p>
          <a:p>
            <a:pPr marL="285750" indent="-285750">
              <a:lnSpc>
                <a:spcPct val="150000"/>
              </a:lnSpc>
              <a:buFont typeface="Arial" panose="020B0604020202020204" pitchFamily="34" charset="0"/>
              <a:buChar char="•"/>
            </a:pPr>
            <a:r>
              <a:rPr lang="en-US" dirty="0" smtClean="0"/>
              <a:t>Masking Optional</a:t>
            </a:r>
          </a:p>
          <a:p>
            <a:pPr marL="285750" indent="-285750">
              <a:lnSpc>
                <a:spcPct val="150000"/>
              </a:lnSpc>
              <a:buFont typeface="Arial" panose="020B0604020202020204" pitchFamily="34" charset="0"/>
              <a:buChar char="•"/>
            </a:pPr>
            <a:r>
              <a:rPr lang="en-US" dirty="0" smtClean="0"/>
              <a:t>Restrooms </a:t>
            </a:r>
          </a:p>
          <a:p>
            <a:pPr marL="285750" indent="-285750">
              <a:lnSpc>
                <a:spcPct val="150000"/>
              </a:lnSpc>
              <a:buFont typeface="Arial" panose="020B0604020202020204" pitchFamily="34" charset="0"/>
              <a:buChar char="•"/>
            </a:pPr>
            <a:r>
              <a:rPr lang="en-US" dirty="0" smtClean="0"/>
              <a:t>Exits </a:t>
            </a:r>
          </a:p>
          <a:p>
            <a:pPr marL="285750" indent="-285750">
              <a:lnSpc>
                <a:spcPct val="150000"/>
              </a:lnSpc>
              <a:buFont typeface="Arial" panose="020B0604020202020204" pitchFamily="34" charset="0"/>
              <a:buChar char="•"/>
            </a:pPr>
            <a:r>
              <a:rPr lang="en-US" dirty="0" smtClean="0"/>
              <a:t>Microphones </a:t>
            </a:r>
          </a:p>
          <a:p>
            <a:pPr marL="285750" indent="-285750">
              <a:defRPr/>
            </a:pPr>
            <a:endParaRPr lang="en-US" b="1" dirty="0" smtClean="0">
              <a:solidFill>
                <a:srgbClr val="FF0000"/>
              </a:solidFill>
              <a:latin typeface="Arial" charset="0"/>
            </a:endParaRPr>
          </a:p>
          <a:p>
            <a:pPr marL="285750" indent="-285750">
              <a:defRPr/>
            </a:pPr>
            <a:r>
              <a:rPr lang="en-US" b="1" dirty="0" smtClean="0">
                <a:solidFill>
                  <a:srgbClr val="FF0000"/>
                </a:solidFill>
                <a:latin typeface="Arial" charset="0"/>
              </a:rPr>
              <a:t>WIFI: UChicago Guest</a:t>
            </a:r>
            <a:endParaRPr lang="en-US" b="1" dirty="0">
              <a:solidFill>
                <a:srgbClr val="FF0000"/>
              </a:solidFill>
              <a:latin typeface="Arial" charset="0"/>
            </a:endParaRPr>
          </a:p>
          <a:p>
            <a:pPr marL="285750" indent="-285750">
              <a:defRPr/>
            </a:pPr>
            <a:r>
              <a:rPr lang="en-US" b="1" dirty="0">
                <a:solidFill>
                  <a:srgbClr val="FF0000"/>
                </a:solidFill>
                <a:latin typeface="Arial" charset="0"/>
              </a:rPr>
              <a:t>User name: </a:t>
            </a:r>
            <a:r>
              <a:rPr lang="en-US" b="1" dirty="0">
                <a:solidFill>
                  <a:srgbClr val="FF0000"/>
                </a:solidFill>
                <a:hlinkClick r:id="rId3"/>
              </a:rPr>
              <a:t>08210827@uchicago.edu</a:t>
            </a:r>
            <a:endParaRPr lang="en-US" b="1" dirty="0">
              <a:solidFill>
                <a:srgbClr val="FF0000"/>
              </a:solidFill>
              <a:latin typeface="Arial" charset="0"/>
            </a:endParaRPr>
          </a:p>
          <a:p>
            <a:pPr marL="285750" indent="-285750">
              <a:defRPr/>
            </a:pPr>
            <a:r>
              <a:rPr lang="en-US" b="1" dirty="0">
                <a:solidFill>
                  <a:srgbClr val="FF0000"/>
                </a:solidFill>
                <a:latin typeface="Arial" charset="0"/>
              </a:rPr>
              <a:t>Password: </a:t>
            </a:r>
            <a:r>
              <a:rPr lang="en-US" b="1" dirty="0" smtClean="0">
                <a:solidFill>
                  <a:srgbClr val="FF0000"/>
                </a:solidFill>
                <a:latin typeface="Arial" charset="0"/>
              </a:rPr>
              <a:t> </a:t>
            </a:r>
            <a:r>
              <a:rPr lang="en-US" b="1" dirty="0" err="1">
                <a:solidFill>
                  <a:srgbClr val="FF0000"/>
                </a:solidFill>
              </a:rPr>
              <a:t>jxukd</a:t>
            </a:r>
            <a:endParaRPr lang="en-US" b="1" dirty="0">
              <a:solidFill>
                <a:srgbClr val="FF0000"/>
              </a:solidFill>
            </a:endParaRPr>
          </a:p>
          <a:p>
            <a:pPr>
              <a:lnSpc>
                <a:spcPct val="150000"/>
              </a:lnSpc>
            </a:pPr>
            <a:endParaRPr lang="en-US" dirty="0" smtClean="0"/>
          </a:p>
          <a:p>
            <a:pPr marL="285750" indent="-285750">
              <a:buFont typeface="Arial" panose="020B0604020202020204" pitchFamily="34" charset="0"/>
              <a:buChar char="•"/>
            </a:pPr>
            <a:endParaRPr lang="en-US" dirty="0"/>
          </a:p>
        </p:txBody>
      </p:sp>
      <p:sp>
        <p:nvSpPr>
          <p:cNvPr id="2" name="TextBox 1"/>
          <p:cNvSpPr txBox="1"/>
          <p:nvPr/>
        </p:nvSpPr>
        <p:spPr>
          <a:xfrm>
            <a:off x="237810" y="4693495"/>
            <a:ext cx="6092651" cy="1200329"/>
          </a:xfrm>
          <a:prstGeom prst="rect">
            <a:avLst/>
          </a:prstGeom>
          <a:noFill/>
        </p:spPr>
        <p:txBody>
          <a:bodyPr wrap="square" rtlCol="0">
            <a:spAutoFit/>
          </a:bodyPr>
          <a:lstStyle/>
          <a:p>
            <a:r>
              <a:rPr lang="en-US" dirty="0" smtClean="0"/>
              <a:t>How to acces</a:t>
            </a:r>
            <a:r>
              <a:rPr lang="en-US" dirty="0" smtClean="0"/>
              <a:t>s slides:</a:t>
            </a:r>
            <a:endParaRPr lang="en-US" dirty="0"/>
          </a:p>
          <a:p>
            <a:r>
              <a:rPr lang="en-US" u="sng" dirty="0" smtClean="0">
                <a:hlinkClick r:id="rId4"/>
              </a:rPr>
              <a:t>www.uchicagomedicine.org/about-us/supply-chain</a:t>
            </a:r>
            <a:r>
              <a:rPr lang="en-US" dirty="0" smtClean="0"/>
              <a:t> </a:t>
            </a:r>
          </a:p>
          <a:p>
            <a:r>
              <a:rPr lang="en-US" dirty="0"/>
              <a:t>Quick Links → 2023 Supplier Conference. </a:t>
            </a:r>
            <a:endParaRPr lang="en-US" dirty="0">
              <a:solidFill>
                <a:srgbClr val="FF0000"/>
              </a:solidFill>
            </a:endParaRPr>
          </a:p>
          <a:p>
            <a:endParaRPr lang="en-US" dirty="0"/>
          </a:p>
        </p:txBody>
      </p:sp>
    </p:spTree>
    <p:extLst>
      <p:ext uri="{BB962C8B-B14F-4D97-AF65-F5344CB8AC3E}">
        <p14:creationId xmlns:p14="http://schemas.microsoft.com/office/powerpoint/2010/main" val="810325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9"/>
          <p:cNvSpPr txBox="1">
            <a:spLocks noGrp="1"/>
          </p:cNvSpPr>
          <p:nvPr>
            <p:ph type="title"/>
          </p:nvPr>
        </p:nvSpPr>
        <p:spPr>
          <a:xfrm>
            <a:off x="453483" y="393191"/>
            <a:ext cx="8229600" cy="857250"/>
          </a:xfrm>
          <a:prstGeom prst="rect">
            <a:avLst/>
          </a:prstGeom>
          <a:noFill/>
          <a:ln>
            <a:noFill/>
          </a:ln>
        </p:spPr>
        <p:txBody>
          <a:bodyPr spcFirstLastPara="1" vert="horz" wrap="square" lIns="91425" tIns="45700" rIns="91425" bIns="45700" rtlCol="0" anchor="t" anchorCtr="0">
            <a:noAutofit/>
          </a:bodyPr>
          <a:lstStyle/>
          <a:p>
            <a:r>
              <a:rPr lang="en-US" dirty="0"/>
              <a:t>Patient Experience: Agency</a:t>
            </a:r>
            <a:endParaRPr dirty="0"/>
          </a:p>
        </p:txBody>
      </p:sp>
      <p:sp>
        <p:nvSpPr>
          <p:cNvPr id="273" name="Google Shape;273;p89"/>
          <p:cNvSpPr txBox="1">
            <a:spLocks noGrp="1"/>
          </p:cNvSpPr>
          <p:nvPr>
            <p:ph type="body" idx="1"/>
          </p:nvPr>
        </p:nvSpPr>
        <p:spPr>
          <a:xfrm>
            <a:off x="1696608" y="1380711"/>
            <a:ext cx="8063345" cy="2920528"/>
          </a:xfrm>
          <a:prstGeom prst="rect">
            <a:avLst/>
          </a:prstGeom>
          <a:noFill/>
          <a:ln>
            <a:noFill/>
          </a:ln>
        </p:spPr>
        <p:txBody>
          <a:bodyPr spcFirstLastPara="1" vert="horz" wrap="square" lIns="91425" tIns="45700" rIns="91425" bIns="45700" rtlCol="0" anchor="t" anchorCtr="0">
            <a:normAutofit fontScale="77500" lnSpcReduction="20000"/>
          </a:bodyPr>
          <a:lstStyle/>
          <a:p>
            <a:pPr>
              <a:buSzPct val="129032"/>
            </a:pPr>
            <a:r>
              <a:rPr lang="en-US" dirty="0"/>
              <a:t>Self-scheduling (cancel, reschedule, auto-waitlist)</a:t>
            </a:r>
            <a:endParaRPr dirty="0"/>
          </a:p>
          <a:p>
            <a:pPr>
              <a:buSzPct val="129032"/>
            </a:pPr>
            <a:r>
              <a:rPr lang="en-US" dirty="0"/>
              <a:t>Appointment reminders, eCheck-in, auto-arrival</a:t>
            </a:r>
            <a:endParaRPr dirty="0"/>
          </a:p>
          <a:p>
            <a:pPr>
              <a:buSzPct val="129032"/>
            </a:pPr>
            <a:r>
              <a:rPr lang="en-US" dirty="0"/>
              <a:t>Refill requests, patient generated health data</a:t>
            </a:r>
            <a:endParaRPr dirty="0"/>
          </a:p>
          <a:p>
            <a:pPr>
              <a:buSzPct val="129032"/>
            </a:pPr>
            <a:r>
              <a:rPr lang="en-US" dirty="0"/>
              <a:t>Review &amp; update med lists, history, vaccine records</a:t>
            </a:r>
            <a:endParaRPr dirty="0"/>
          </a:p>
          <a:p>
            <a:pPr>
              <a:buSzPct val="129032"/>
            </a:pPr>
            <a:r>
              <a:rPr lang="en-US" dirty="0"/>
              <a:t>View and pay statements</a:t>
            </a:r>
            <a:endParaRPr dirty="0"/>
          </a:p>
          <a:p>
            <a:pPr>
              <a:buSzPct val="129032"/>
            </a:pPr>
            <a:r>
              <a:rPr lang="en-US" dirty="0"/>
              <a:t>Patient reported outcome measures (PROMs)</a:t>
            </a:r>
            <a:endParaRPr dirty="0"/>
          </a:p>
        </p:txBody>
      </p:sp>
    </p:spTree>
    <p:extLst>
      <p:ext uri="{BB962C8B-B14F-4D97-AF65-F5344CB8AC3E}">
        <p14:creationId xmlns:p14="http://schemas.microsoft.com/office/powerpoint/2010/main" val="2878693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04" y="349369"/>
            <a:ext cx="10972800" cy="1143000"/>
          </a:xfrm>
        </p:spPr>
        <p:txBody>
          <a:bodyPr/>
          <a:lstStyle/>
          <a:p>
            <a:r>
              <a:rPr lang="en-US" dirty="0"/>
              <a:t>Digital Front Door</a:t>
            </a:r>
          </a:p>
        </p:txBody>
      </p:sp>
      <p:pic>
        <p:nvPicPr>
          <p:cNvPr id="2050" name="Picture 2" descr="Reducing Fragmentation In Healthcare By Prioritizing Patient Self-Efficacy  With A Digital Front Door 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09" y="1280496"/>
            <a:ext cx="4013823" cy="35401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84409" y="1035721"/>
            <a:ext cx="7080850"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First point of contact </a:t>
            </a:r>
            <a:r>
              <a:rPr lang="en-US" dirty="0"/>
              <a:t>for patients – portal+</a:t>
            </a:r>
          </a:p>
          <a:p>
            <a:pPr marL="285750" indent="-285750">
              <a:buFont typeface="Arial" panose="020B0604020202020204" pitchFamily="34" charset="0"/>
              <a:buChar char="•"/>
            </a:pPr>
            <a:r>
              <a:rPr lang="en-US" b="1" dirty="0"/>
              <a:t>24/7</a:t>
            </a:r>
            <a:r>
              <a:rPr lang="en-US" dirty="0"/>
              <a:t> access, optimized patient experience</a:t>
            </a:r>
          </a:p>
          <a:p>
            <a:pPr marL="285750" indent="-285750">
              <a:buFont typeface="Arial" panose="020B0604020202020204" pitchFamily="34" charset="0"/>
              <a:buChar char="•"/>
            </a:pPr>
            <a:r>
              <a:rPr lang="en-US" b="1" dirty="0"/>
              <a:t>Appointment</a:t>
            </a:r>
            <a:r>
              <a:rPr lang="en-US" dirty="0"/>
              <a:t> management</a:t>
            </a:r>
          </a:p>
          <a:p>
            <a:pPr marL="285750" indent="-285750">
              <a:buFont typeface="Arial" panose="020B0604020202020204" pitchFamily="34" charset="0"/>
              <a:buChar char="•"/>
            </a:pPr>
            <a:r>
              <a:rPr lang="en-US" b="1" dirty="0"/>
              <a:t>Support</a:t>
            </a:r>
            <a:r>
              <a:rPr lang="en-US" dirty="0"/>
              <a:t>, guidance (automated and human)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 </a:t>
            </a:r>
            <a:r>
              <a:rPr lang="en-US" b="1" dirty="0"/>
              <a:t>scheduling</a:t>
            </a:r>
            <a:r>
              <a:rPr lang="en-US" dirty="0"/>
              <a:t> access by sharing capacity</a:t>
            </a:r>
          </a:p>
          <a:p>
            <a:pPr marL="285750" indent="-285750">
              <a:buFont typeface="Arial" panose="020B0604020202020204" pitchFamily="34" charset="0"/>
              <a:buChar char="•"/>
            </a:pPr>
            <a:r>
              <a:rPr lang="en-US" b="1" dirty="0"/>
              <a:t>On demand </a:t>
            </a:r>
            <a:r>
              <a:rPr lang="en-US" dirty="0"/>
              <a:t>virtual visits (urgent care)</a:t>
            </a:r>
          </a:p>
          <a:p>
            <a:pPr marL="285750" indent="-285750">
              <a:buFont typeface="Arial" panose="020B0604020202020204" pitchFamily="34" charset="0"/>
              <a:buChar char="•"/>
            </a:pPr>
            <a:r>
              <a:rPr lang="en-US" b="1" dirty="0"/>
              <a:t>Triage</a:t>
            </a:r>
            <a:r>
              <a:rPr lang="en-US" dirty="0"/>
              <a:t> to appropriate type of care </a:t>
            </a:r>
            <a:br>
              <a:rPr lang="en-US" dirty="0"/>
            </a:br>
            <a:r>
              <a:rPr lang="en-US" dirty="0"/>
              <a:t>(asynchronous vs synchronous; virtual vs in person)</a:t>
            </a:r>
          </a:p>
          <a:p>
            <a:pPr marL="285750" indent="-285750">
              <a:buFont typeface="Arial" panose="020B0604020202020204" pitchFamily="34" charset="0"/>
              <a:buChar char="•"/>
            </a:pPr>
            <a:r>
              <a:rPr lang="en-US" dirty="0"/>
              <a:t>Deploy </a:t>
            </a:r>
            <a:r>
              <a:rPr lang="en-US" b="1" dirty="0"/>
              <a:t>digital therapeutics</a:t>
            </a:r>
          </a:p>
          <a:p>
            <a:endParaRPr lang="en-US" dirty="0"/>
          </a:p>
          <a:p>
            <a:pPr marL="285750" indent="-285750">
              <a:buFont typeface="Arial" panose="020B0604020202020204" pitchFamily="34" charset="0"/>
              <a:buChar char="•"/>
            </a:pPr>
            <a:r>
              <a:rPr lang="en-US" b="1" dirty="0"/>
              <a:t>Pay bills</a:t>
            </a:r>
            <a:r>
              <a:rPr lang="en-US" dirty="0"/>
              <a:t>, fill out pre/post-visit questionnaires</a:t>
            </a:r>
          </a:p>
          <a:p>
            <a:pPr marL="285750" indent="-285750">
              <a:buFont typeface="Arial" panose="020B0604020202020204" pitchFamily="34" charset="0"/>
              <a:buChar char="•"/>
            </a:pPr>
            <a:r>
              <a:rPr lang="en-US" b="1" dirty="0"/>
              <a:t>Reduce fragmentation</a:t>
            </a:r>
            <a:r>
              <a:rPr lang="en-US" dirty="0"/>
              <a:t> of care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Promote </a:t>
            </a:r>
            <a:r>
              <a:rPr lang="en-US" b="1" dirty="0"/>
              <a:t>convenience</a:t>
            </a:r>
            <a:r>
              <a:rPr lang="en-US" dirty="0"/>
              <a:t>, self-efficacy</a:t>
            </a:r>
          </a:p>
          <a:p>
            <a:pPr marL="285750" indent="-285750">
              <a:buFont typeface="Arial" panose="020B0604020202020204" pitchFamily="34" charset="0"/>
              <a:buChar char="•"/>
            </a:pPr>
            <a:r>
              <a:rPr lang="en-US" dirty="0"/>
              <a:t>Build </a:t>
            </a:r>
            <a:r>
              <a:rPr lang="en-US" b="1" dirty="0"/>
              <a:t>loyalty</a:t>
            </a:r>
          </a:p>
        </p:txBody>
      </p:sp>
    </p:spTree>
    <p:extLst>
      <p:ext uri="{BB962C8B-B14F-4D97-AF65-F5344CB8AC3E}">
        <p14:creationId xmlns:p14="http://schemas.microsoft.com/office/powerpoint/2010/main" val="3691257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05"/>
          <p:cNvSpPr txBox="1">
            <a:spLocks noGrp="1"/>
          </p:cNvSpPr>
          <p:nvPr>
            <p:ph type="title"/>
          </p:nvPr>
        </p:nvSpPr>
        <p:spPr>
          <a:xfrm>
            <a:off x="283736" y="387825"/>
            <a:ext cx="8229600" cy="857250"/>
          </a:xfrm>
          <a:prstGeom prst="rect">
            <a:avLst/>
          </a:prstGeom>
          <a:noFill/>
          <a:ln>
            <a:noFill/>
          </a:ln>
        </p:spPr>
        <p:txBody>
          <a:bodyPr spcFirstLastPara="1" vert="horz" wrap="square" lIns="91425" tIns="45700" rIns="91425" bIns="45700" rtlCol="0" anchor="t" anchorCtr="0">
            <a:noAutofit/>
          </a:bodyPr>
          <a:lstStyle/>
          <a:p>
            <a:r>
              <a:rPr lang="en-US" dirty="0"/>
              <a:t>Allocation of limited resources</a:t>
            </a:r>
            <a:endParaRPr dirty="0"/>
          </a:p>
        </p:txBody>
      </p:sp>
      <p:sp>
        <p:nvSpPr>
          <p:cNvPr id="481" name="Google Shape;481;p105"/>
          <p:cNvSpPr txBox="1">
            <a:spLocks noGrp="1"/>
          </p:cNvSpPr>
          <p:nvPr>
            <p:ph type="body" idx="1"/>
          </p:nvPr>
        </p:nvSpPr>
        <p:spPr>
          <a:xfrm>
            <a:off x="1278675" y="1391977"/>
            <a:ext cx="8282609" cy="3004142"/>
          </a:xfrm>
          <a:prstGeom prst="rect">
            <a:avLst/>
          </a:prstGeom>
          <a:noFill/>
          <a:ln>
            <a:noFill/>
          </a:ln>
        </p:spPr>
        <p:txBody>
          <a:bodyPr spcFirstLastPara="1" vert="horz" wrap="square" lIns="91425" tIns="45700" rIns="91425" bIns="45700" rtlCol="0" anchor="t" anchorCtr="0">
            <a:normAutofit fontScale="85000" lnSpcReduction="20000"/>
          </a:bodyPr>
          <a:lstStyle/>
          <a:p>
            <a:pPr>
              <a:buSzPct val="108108"/>
            </a:pPr>
            <a:r>
              <a:rPr lang="en-US" dirty="0"/>
              <a:t>In person care (access, appts)</a:t>
            </a:r>
            <a:endParaRPr dirty="0"/>
          </a:p>
          <a:p>
            <a:pPr>
              <a:buSzPct val="108108"/>
            </a:pPr>
            <a:r>
              <a:rPr lang="en-US" dirty="0"/>
              <a:t>Call center, scheduling (human capital)</a:t>
            </a:r>
          </a:p>
          <a:p>
            <a:pPr>
              <a:buSzPct val="108108"/>
            </a:pPr>
            <a:r>
              <a:rPr lang="en-US" dirty="0"/>
              <a:t>MA/LPN/RN care teams (routine care + triage)</a:t>
            </a:r>
            <a:endParaRPr dirty="0"/>
          </a:p>
          <a:p>
            <a:pPr>
              <a:buSzPct val="108108"/>
            </a:pPr>
            <a:r>
              <a:rPr lang="en-US" dirty="0"/>
              <a:t>Care coordination teams (higher intensity care)</a:t>
            </a:r>
            <a:endParaRPr dirty="0"/>
          </a:p>
          <a:p>
            <a:pPr>
              <a:buSzPct val="108108"/>
            </a:pPr>
            <a:r>
              <a:rPr lang="en-US" dirty="0"/>
              <a:t>Population health nurses (outreach)</a:t>
            </a:r>
            <a:endParaRPr dirty="0"/>
          </a:p>
          <a:p>
            <a:pPr>
              <a:buSzPct val="108108"/>
            </a:pPr>
            <a:r>
              <a:rPr lang="en-US" dirty="0"/>
              <a:t>Community health workers (support)</a:t>
            </a:r>
            <a:endParaRPr dirty="0"/>
          </a:p>
        </p:txBody>
      </p:sp>
    </p:spTree>
    <p:extLst>
      <p:ext uri="{BB962C8B-B14F-4D97-AF65-F5344CB8AC3E}">
        <p14:creationId xmlns:p14="http://schemas.microsoft.com/office/powerpoint/2010/main" val="252825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21"/>
          <p:cNvSpPr txBox="1">
            <a:spLocks noGrp="1"/>
          </p:cNvSpPr>
          <p:nvPr>
            <p:ph type="title"/>
          </p:nvPr>
        </p:nvSpPr>
        <p:spPr>
          <a:xfrm>
            <a:off x="341971" y="438761"/>
            <a:ext cx="8229600" cy="857250"/>
          </a:xfrm>
          <a:prstGeom prst="rect">
            <a:avLst/>
          </a:prstGeom>
          <a:noFill/>
          <a:ln>
            <a:noFill/>
          </a:ln>
        </p:spPr>
        <p:txBody>
          <a:bodyPr spcFirstLastPara="1" vert="horz" wrap="square" lIns="91425" tIns="45700" rIns="91425" bIns="45700" rtlCol="0" anchor="t" anchorCtr="0">
            <a:noAutofit/>
          </a:bodyPr>
          <a:lstStyle/>
          <a:p>
            <a:r>
              <a:rPr lang="en-US" dirty="0"/>
              <a:t>Analytics: Medication Adherence</a:t>
            </a:r>
            <a:endParaRPr dirty="0"/>
          </a:p>
        </p:txBody>
      </p:sp>
      <p:pic>
        <p:nvPicPr>
          <p:cNvPr id="475" name="Google Shape;475;p121"/>
          <p:cNvPicPr preferRelativeResize="0"/>
          <p:nvPr/>
        </p:nvPicPr>
        <p:blipFill rotWithShape="1">
          <a:blip r:embed="rId3">
            <a:alphaModFix/>
          </a:blip>
          <a:srcRect/>
          <a:stretch/>
        </p:blipFill>
        <p:spPr>
          <a:xfrm>
            <a:off x="1192474" y="1587963"/>
            <a:ext cx="10315585" cy="3352027"/>
          </a:xfrm>
          <a:prstGeom prst="rect">
            <a:avLst/>
          </a:prstGeom>
          <a:noFill/>
          <a:ln>
            <a:noFill/>
          </a:ln>
        </p:spPr>
      </p:pic>
    </p:spTree>
    <p:extLst>
      <p:ext uri="{BB962C8B-B14F-4D97-AF65-F5344CB8AC3E}">
        <p14:creationId xmlns:p14="http://schemas.microsoft.com/office/powerpoint/2010/main" val="4242306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6"/>
          <p:cNvSpPr txBox="1">
            <a:spLocks noGrp="1"/>
          </p:cNvSpPr>
          <p:nvPr>
            <p:ph type="title"/>
          </p:nvPr>
        </p:nvSpPr>
        <p:spPr>
          <a:xfrm>
            <a:off x="185854" y="416458"/>
            <a:ext cx="11667892" cy="857250"/>
          </a:xfrm>
          <a:prstGeom prst="rect">
            <a:avLst/>
          </a:prstGeom>
          <a:noFill/>
          <a:ln>
            <a:noFill/>
          </a:ln>
        </p:spPr>
        <p:txBody>
          <a:bodyPr spcFirstLastPara="1" vert="horz" wrap="square" lIns="91425" tIns="45700" rIns="91425" bIns="45700" rtlCol="0" anchor="t" anchorCtr="0">
            <a:noAutofit/>
          </a:bodyPr>
          <a:lstStyle/>
          <a:p>
            <a:r>
              <a:rPr lang="en-US" dirty="0"/>
              <a:t>Predictive Analytics: 30 day Readmission Risk</a:t>
            </a:r>
            <a:endParaRPr dirty="0"/>
          </a:p>
        </p:txBody>
      </p:sp>
      <p:pic>
        <p:nvPicPr>
          <p:cNvPr id="459" name="Google Shape;459;p86"/>
          <p:cNvPicPr preferRelativeResize="0"/>
          <p:nvPr/>
        </p:nvPicPr>
        <p:blipFill rotWithShape="1">
          <a:blip r:embed="rId3">
            <a:alphaModFix/>
          </a:blip>
          <a:srcRect l="1038"/>
          <a:stretch/>
        </p:blipFill>
        <p:spPr>
          <a:xfrm>
            <a:off x="2620361" y="1001197"/>
            <a:ext cx="6646302" cy="4585561"/>
          </a:xfrm>
          <a:prstGeom prst="rect">
            <a:avLst/>
          </a:prstGeom>
          <a:noFill/>
          <a:ln>
            <a:noFill/>
          </a:ln>
        </p:spPr>
      </p:pic>
    </p:spTree>
    <p:extLst>
      <p:ext uri="{BB962C8B-B14F-4D97-AF65-F5344CB8AC3E}">
        <p14:creationId xmlns:p14="http://schemas.microsoft.com/office/powerpoint/2010/main" val="3259959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20"/>
          <p:cNvSpPr txBox="1">
            <a:spLocks noGrp="1"/>
          </p:cNvSpPr>
          <p:nvPr>
            <p:ph type="title"/>
          </p:nvPr>
        </p:nvSpPr>
        <p:spPr>
          <a:xfrm>
            <a:off x="141248" y="394156"/>
            <a:ext cx="11946673" cy="857250"/>
          </a:xfrm>
          <a:prstGeom prst="rect">
            <a:avLst/>
          </a:prstGeom>
          <a:noFill/>
          <a:ln>
            <a:noFill/>
          </a:ln>
        </p:spPr>
        <p:txBody>
          <a:bodyPr spcFirstLastPara="1" vert="horz" wrap="square" lIns="91425" tIns="45700" rIns="91425" bIns="45700" rtlCol="0" anchor="t" anchorCtr="0">
            <a:noAutofit/>
          </a:bodyPr>
          <a:lstStyle/>
          <a:p>
            <a:r>
              <a:rPr lang="en-US" dirty="0"/>
              <a:t>Predictive Analytics: 6 month mortality risk</a:t>
            </a:r>
            <a:endParaRPr dirty="0"/>
          </a:p>
        </p:txBody>
      </p:sp>
      <p:pic>
        <p:nvPicPr>
          <p:cNvPr id="467" name="Google Shape;467;p120"/>
          <p:cNvPicPr preferRelativeResize="0"/>
          <p:nvPr/>
        </p:nvPicPr>
        <p:blipFill rotWithShape="1">
          <a:blip r:embed="rId3">
            <a:alphaModFix/>
          </a:blip>
          <a:srcRect/>
          <a:stretch/>
        </p:blipFill>
        <p:spPr>
          <a:xfrm>
            <a:off x="2827295" y="1018499"/>
            <a:ext cx="6405915" cy="4479051"/>
          </a:xfrm>
          <a:prstGeom prst="rect">
            <a:avLst/>
          </a:prstGeom>
          <a:noFill/>
          <a:ln>
            <a:noFill/>
          </a:ln>
        </p:spPr>
      </p:pic>
    </p:spTree>
    <p:extLst>
      <p:ext uri="{BB962C8B-B14F-4D97-AF65-F5344CB8AC3E}">
        <p14:creationId xmlns:p14="http://schemas.microsoft.com/office/powerpoint/2010/main" val="3334889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1" y="383919"/>
            <a:ext cx="10972800" cy="1143000"/>
          </a:xfrm>
        </p:spPr>
        <p:txBody>
          <a:bodyPr/>
          <a:lstStyle/>
          <a:p>
            <a:r>
              <a:rPr lang="en-US" dirty="0"/>
              <a:t>Generative AI</a:t>
            </a:r>
          </a:p>
        </p:txBody>
      </p:sp>
      <p:sp>
        <p:nvSpPr>
          <p:cNvPr id="3" name="Text Placeholder 2"/>
          <p:cNvSpPr>
            <a:spLocks noGrp="1"/>
          </p:cNvSpPr>
          <p:nvPr>
            <p:ph type="body" idx="1"/>
          </p:nvPr>
        </p:nvSpPr>
        <p:spPr>
          <a:xfrm>
            <a:off x="1381098" y="1067995"/>
            <a:ext cx="9446737" cy="4387360"/>
          </a:xfrm>
        </p:spPr>
        <p:txBody>
          <a:bodyPr>
            <a:noAutofit/>
          </a:bodyPr>
          <a:lstStyle/>
          <a:p>
            <a:pPr marL="25400" indent="0">
              <a:spcBef>
                <a:spcPts val="600"/>
              </a:spcBef>
              <a:buNone/>
            </a:pPr>
            <a:r>
              <a:rPr lang="en-US" sz="1600" b="1" dirty="0"/>
              <a:t>Ambient transcription</a:t>
            </a:r>
          </a:p>
          <a:p>
            <a:pPr>
              <a:spcBef>
                <a:spcPts val="600"/>
              </a:spcBef>
            </a:pPr>
            <a:r>
              <a:rPr lang="en-US" sz="1600" dirty="0"/>
              <a:t>Dragon ambient experience (DAX)</a:t>
            </a:r>
          </a:p>
          <a:p>
            <a:pPr>
              <a:spcBef>
                <a:spcPts val="600"/>
              </a:spcBef>
            </a:pPr>
            <a:r>
              <a:rPr lang="en-US" sz="1600" dirty="0"/>
              <a:t>Abridge</a:t>
            </a:r>
          </a:p>
          <a:p>
            <a:pPr>
              <a:spcBef>
                <a:spcPts val="600"/>
              </a:spcBef>
            </a:pPr>
            <a:r>
              <a:rPr lang="en-US" sz="1600" dirty="0"/>
              <a:t>ScribeAmerica (Speke)</a:t>
            </a:r>
          </a:p>
          <a:p>
            <a:pPr marL="25400" indent="0">
              <a:spcBef>
                <a:spcPts val="600"/>
              </a:spcBef>
              <a:buNone/>
            </a:pPr>
            <a:endParaRPr lang="en-US" sz="1600" dirty="0"/>
          </a:p>
          <a:p>
            <a:pPr marL="25400" indent="0">
              <a:spcBef>
                <a:spcPts val="600"/>
              </a:spcBef>
              <a:buNone/>
            </a:pPr>
            <a:r>
              <a:rPr lang="en-US" sz="1600" b="1" dirty="0"/>
              <a:t>Patient portal medical advice requests and patient education</a:t>
            </a:r>
          </a:p>
          <a:p>
            <a:pPr>
              <a:spcBef>
                <a:spcPts val="600"/>
              </a:spcBef>
            </a:pPr>
            <a:r>
              <a:rPr lang="en-US" sz="1600" dirty="0"/>
              <a:t>Answering questions about conditions</a:t>
            </a:r>
          </a:p>
          <a:p>
            <a:pPr>
              <a:spcBef>
                <a:spcPts val="600"/>
              </a:spcBef>
            </a:pPr>
            <a:r>
              <a:rPr lang="en-US" sz="1600" dirty="0"/>
              <a:t>Coaching, translation, support, guidance, reminders</a:t>
            </a:r>
          </a:p>
          <a:p>
            <a:pPr marL="25400" indent="0">
              <a:spcBef>
                <a:spcPts val="600"/>
              </a:spcBef>
              <a:buNone/>
            </a:pPr>
            <a:endParaRPr lang="en-US" sz="1600" b="1" dirty="0"/>
          </a:p>
          <a:p>
            <a:pPr marL="25400" indent="0">
              <a:spcBef>
                <a:spcPts val="600"/>
              </a:spcBef>
              <a:buNone/>
            </a:pPr>
            <a:r>
              <a:rPr lang="en-US" sz="1600" b="1" dirty="0"/>
              <a:t>Clinical Summaries</a:t>
            </a:r>
          </a:p>
          <a:p>
            <a:pPr>
              <a:spcBef>
                <a:spcPts val="600"/>
              </a:spcBef>
            </a:pPr>
            <a:r>
              <a:rPr lang="en-US" sz="1600" dirty="0"/>
              <a:t>Complex patients referred for tertiary/quarternary care (2</a:t>
            </a:r>
            <a:r>
              <a:rPr lang="en-US" sz="1600" baseline="30000" dirty="0"/>
              <a:t>nd</a:t>
            </a:r>
            <a:r>
              <a:rPr lang="en-US" sz="1600" dirty="0"/>
              <a:t> and 3</a:t>
            </a:r>
            <a:r>
              <a:rPr lang="en-US" sz="1600" baseline="30000" dirty="0"/>
              <a:t>rd</a:t>
            </a:r>
            <a:r>
              <a:rPr lang="en-US" sz="1600" dirty="0"/>
              <a:t> opinions)</a:t>
            </a:r>
          </a:p>
          <a:p>
            <a:pPr>
              <a:spcBef>
                <a:spcPts val="600"/>
              </a:spcBef>
            </a:pPr>
            <a:r>
              <a:rPr lang="en-US" sz="1600" dirty="0"/>
              <a:t>Summarize long, complicated hospital courses</a:t>
            </a:r>
          </a:p>
          <a:p>
            <a:pPr>
              <a:spcBef>
                <a:spcPts val="600"/>
              </a:spcBef>
            </a:pPr>
            <a:r>
              <a:rPr lang="en-US" sz="1600" dirty="0"/>
              <a:t>Concise overview for specialty colleagues to review when asked a consult question</a:t>
            </a:r>
          </a:p>
          <a:p>
            <a:pPr>
              <a:spcBef>
                <a:spcPts val="600"/>
              </a:spcBef>
            </a:pPr>
            <a:endParaRPr lang="en-US" sz="1600" dirty="0"/>
          </a:p>
          <a:p>
            <a:pPr marL="25400" indent="0">
              <a:spcBef>
                <a:spcPts val="600"/>
              </a:spcBef>
              <a:buNone/>
            </a:pPr>
            <a:endParaRPr lang="en-US" sz="1600" dirty="0"/>
          </a:p>
        </p:txBody>
      </p:sp>
      <p:pic>
        <p:nvPicPr>
          <p:cNvPr id="2050" name="Picture 2" descr="Can AI chatbots save doctors time while avoiding bias? : Short Wave : N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41" y="601141"/>
            <a:ext cx="2601886" cy="19490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UPMC Is Bringing AI into Patient Care - UPMC &amp; Pitt Health Sciences  News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657" y="2871386"/>
            <a:ext cx="2453808" cy="128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65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6" name="Google Shape;496;p88" descr="image001"/>
          <p:cNvPicPr preferRelativeResize="0"/>
          <p:nvPr/>
        </p:nvPicPr>
        <p:blipFill rotWithShape="1">
          <a:blip r:embed="rId3">
            <a:alphaModFix/>
          </a:blip>
          <a:srcRect/>
          <a:stretch/>
        </p:blipFill>
        <p:spPr>
          <a:xfrm>
            <a:off x="1522144" y="721116"/>
            <a:ext cx="3981705" cy="1201231"/>
          </a:xfrm>
          <a:prstGeom prst="rect">
            <a:avLst/>
          </a:prstGeom>
          <a:noFill/>
          <a:ln>
            <a:noFill/>
          </a:ln>
        </p:spPr>
      </p:pic>
      <p:pic>
        <p:nvPicPr>
          <p:cNvPr id="497" name="Google Shape;497;p88" descr="image002"/>
          <p:cNvPicPr preferRelativeResize="0"/>
          <p:nvPr/>
        </p:nvPicPr>
        <p:blipFill rotWithShape="1">
          <a:blip r:embed="rId4">
            <a:alphaModFix/>
          </a:blip>
          <a:srcRect/>
          <a:stretch/>
        </p:blipFill>
        <p:spPr>
          <a:xfrm>
            <a:off x="1522144" y="1863067"/>
            <a:ext cx="3981703" cy="1215113"/>
          </a:xfrm>
          <a:prstGeom prst="rect">
            <a:avLst/>
          </a:prstGeom>
          <a:noFill/>
          <a:ln>
            <a:noFill/>
          </a:ln>
        </p:spPr>
      </p:pic>
      <p:pic>
        <p:nvPicPr>
          <p:cNvPr id="498" name="Google Shape;498;p88" descr="image003"/>
          <p:cNvPicPr preferRelativeResize="0"/>
          <p:nvPr/>
        </p:nvPicPr>
        <p:blipFill rotWithShape="1">
          <a:blip r:embed="rId5">
            <a:alphaModFix/>
          </a:blip>
          <a:srcRect/>
          <a:stretch/>
        </p:blipFill>
        <p:spPr>
          <a:xfrm>
            <a:off x="1522142" y="3019439"/>
            <a:ext cx="3981704" cy="1203378"/>
          </a:xfrm>
          <a:prstGeom prst="rect">
            <a:avLst/>
          </a:prstGeom>
          <a:noFill/>
          <a:ln>
            <a:noFill/>
          </a:ln>
        </p:spPr>
      </p:pic>
      <p:pic>
        <p:nvPicPr>
          <p:cNvPr id="499" name="Google Shape;499;p88" descr="image004"/>
          <p:cNvPicPr preferRelativeResize="0"/>
          <p:nvPr/>
        </p:nvPicPr>
        <p:blipFill rotWithShape="1">
          <a:blip r:embed="rId6">
            <a:alphaModFix/>
          </a:blip>
          <a:srcRect/>
          <a:stretch/>
        </p:blipFill>
        <p:spPr>
          <a:xfrm>
            <a:off x="1511289" y="4163053"/>
            <a:ext cx="4005838" cy="1220827"/>
          </a:xfrm>
          <a:prstGeom prst="rect">
            <a:avLst/>
          </a:prstGeom>
          <a:noFill/>
          <a:ln>
            <a:noFill/>
          </a:ln>
        </p:spPr>
      </p:pic>
      <p:grpSp>
        <p:nvGrpSpPr>
          <p:cNvPr id="500" name="Google Shape;500;p88"/>
          <p:cNvGrpSpPr/>
          <p:nvPr/>
        </p:nvGrpSpPr>
        <p:grpSpPr>
          <a:xfrm>
            <a:off x="5255952" y="857559"/>
            <a:ext cx="5231518" cy="4418189"/>
            <a:chOff x="762009" y="136443"/>
            <a:chExt cx="5231518" cy="4418189"/>
          </a:xfrm>
        </p:grpSpPr>
        <p:sp>
          <p:nvSpPr>
            <p:cNvPr id="501" name="Google Shape;501;p88"/>
            <p:cNvSpPr/>
            <p:nvPr/>
          </p:nvSpPr>
          <p:spPr>
            <a:xfrm rot="4961701">
              <a:off x="1230662" y="485305"/>
              <a:ext cx="3759176" cy="3692153"/>
            </a:xfrm>
            <a:custGeom>
              <a:avLst/>
              <a:gdLst/>
              <a:ahLst/>
              <a:cxnLst/>
              <a:rect l="l" t="t" r="r" b="b"/>
              <a:pathLst>
                <a:path w="120000" h="120000" extrusionOk="0">
                  <a:moveTo>
                    <a:pt x="0" y="120000"/>
                  </a:moveTo>
                  <a:quadBezTo>
                    <a:pt x="20000" y="40000"/>
                    <a:pt x="83027" y="15000"/>
                  </a:quadBezTo>
                  <a:lnTo>
                    <a:pt x="81367" y="0"/>
                  </a:lnTo>
                  <a:lnTo>
                    <a:pt x="120000" y="18786"/>
                  </a:lnTo>
                  <a:lnTo>
                    <a:pt x="86853" y="49572"/>
                  </a:lnTo>
                  <a:lnTo>
                    <a:pt x="85193" y="34572"/>
                  </a:lnTo>
                  <a:quadBezTo>
                    <a:pt x="30000" y="44572"/>
                    <a:pt x="0" y="120000"/>
                  </a:quadBezTo>
                  <a:close/>
                </a:path>
              </a:pathLst>
            </a:custGeom>
            <a:solidFill>
              <a:srgbClr val="6C000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02" name="Google Shape;502;p88"/>
            <p:cNvSpPr/>
            <p:nvPr/>
          </p:nvSpPr>
          <p:spPr>
            <a:xfrm>
              <a:off x="2590799" y="1447800"/>
              <a:ext cx="101648" cy="101648"/>
            </a:xfrm>
            <a:prstGeom prst="ellipse">
              <a:avLst/>
            </a:prstGeom>
            <a:solidFill>
              <a:srgbClr val="BCBCBC"/>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03" name="Google Shape;503;p88"/>
            <p:cNvSpPr/>
            <p:nvPr/>
          </p:nvSpPr>
          <p:spPr>
            <a:xfrm>
              <a:off x="3505200" y="2590800"/>
              <a:ext cx="101648" cy="101648"/>
            </a:xfrm>
            <a:prstGeom prst="ellipse">
              <a:avLst/>
            </a:prstGeom>
            <a:solidFill>
              <a:srgbClr val="BCBCBC"/>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dirty="0"/>
            </a:p>
          </p:txBody>
        </p:sp>
        <p:sp>
          <p:nvSpPr>
            <p:cNvPr id="504" name="Google Shape;504;p88"/>
            <p:cNvSpPr/>
            <p:nvPr/>
          </p:nvSpPr>
          <p:spPr>
            <a:xfrm>
              <a:off x="1036434" y="136443"/>
              <a:ext cx="1897744" cy="473154"/>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505" name="Google Shape;505;p88"/>
            <p:cNvSpPr txBox="1"/>
            <p:nvPr/>
          </p:nvSpPr>
          <p:spPr>
            <a:xfrm>
              <a:off x="1036434" y="136443"/>
              <a:ext cx="1897744" cy="473154"/>
            </a:xfrm>
            <a:prstGeom prst="rect">
              <a:avLst/>
            </a:prstGeom>
            <a:noFill/>
            <a:ln>
              <a:noFill/>
            </a:ln>
          </p:spPr>
          <p:txBody>
            <a:bodyPr spcFirstLastPara="1" wrap="square" lIns="15225" tIns="15225" rIns="15225" bIns="15225" anchor="b" anchorCtr="0">
              <a:noAutofit/>
            </a:bodyPr>
            <a:lstStyle/>
            <a:p>
              <a:pPr algn="ctr">
                <a:lnSpc>
                  <a:spcPct val="90000"/>
                </a:lnSpc>
                <a:buSzPts val="1200"/>
              </a:pPr>
              <a:r>
                <a:rPr lang="en-US" sz="1200" b="1" dirty="0">
                  <a:solidFill>
                    <a:schemeClr val="dk1"/>
                  </a:solidFill>
                </a:rPr>
                <a:t>22k/month (Feb 2020)</a:t>
              </a:r>
              <a:br>
                <a:rPr lang="en-US" sz="1200" b="1" dirty="0">
                  <a:solidFill>
                    <a:schemeClr val="dk1"/>
                  </a:solidFill>
                </a:rPr>
              </a:br>
              <a:r>
                <a:rPr lang="en-US" sz="1200" dirty="0">
                  <a:solidFill>
                    <a:schemeClr val="dk1"/>
                  </a:solidFill>
                </a:rPr>
                <a:t>Pre-pandemic baseline</a:t>
              </a:r>
              <a:endParaRPr sz="1200" b="1" dirty="0">
                <a:solidFill>
                  <a:schemeClr val="dk1"/>
                </a:solidFill>
              </a:endParaRPr>
            </a:p>
          </p:txBody>
        </p:sp>
        <p:sp>
          <p:nvSpPr>
            <p:cNvPr id="506" name="Google Shape;506;p88"/>
            <p:cNvSpPr/>
            <p:nvPr/>
          </p:nvSpPr>
          <p:spPr>
            <a:xfrm>
              <a:off x="3311306" y="953169"/>
              <a:ext cx="2615810" cy="746042"/>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507" name="Google Shape;507;p88"/>
            <p:cNvSpPr txBox="1"/>
            <p:nvPr/>
          </p:nvSpPr>
          <p:spPr>
            <a:xfrm>
              <a:off x="3311306" y="953169"/>
              <a:ext cx="2615810" cy="746042"/>
            </a:xfrm>
            <a:prstGeom prst="rect">
              <a:avLst/>
            </a:prstGeom>
            <a:noFill/>
            <a:ln>
              <a:noFill/>
            </a:ln>
          </p:spPr>
          <p:txBody>
            <a:bodyPr spcFirstLastPara="1" wrap="square" lIns="15225" tIns="15225" rIns="15225" bIns="15225" anchor="ctr" anchorCtr="0">
              <a:noAutofit/>
            </a:bodyPr>
            <a:lstStyle/>
            <a:p>
              <a:pPr>
                <a:lnSpc>
                  <a:spcPct val="90000"/>
                </a:lnSpc>
                <a:buSzPts val="1200"/>
              </a:pPr>
              <a:r>
                <a:rPr lang="en-US" sz="1200" b="1" dirty="0">
                  <a:solidFill>
                    <a:schemeClr val="dk1"/>
                  </a:solidFill>
                </a:rPr>
                <a:t>34k/month (Aug 2020)</a:t>
              </a:r>
              <a:br>
                <a:rPr lang="en-US" sz="1200" b="1" dirty="0">
                  <a:solidFill>
                    <a:schemeClr val="dk1"/>
                  </a:solidFill>
                </a:rPr>
              </a:br>
              <a:r>
                <a:rPr lang="en-US" sz="1200" dirty="0">
                  <a:solidFill>
                    <a:schemeClr val="dk1"/>
                  </a:solidFill>
                </a:rPr>
                <a:t>+53% from pre-pandemic baseline</a:t>
              </a:r>
              <a:endParaRPr sz="1200" dirty="0">
                <a:solidFill>
                  <a:schemeClr val="dk1"/>
                </a:solidFill>
              </a:endParaRPr>
            </a:p>
          </p:txBody>
        </p:sp>
        <p:sp>
          <p:nvSpPr>
            <p:cNvPr id="508" name="Google Shape;508;p88"/>
            <p:cNvSpPr/>
            <p:nvPr/>
          </p:nvSpPr>
          <p:spPr>
            <a:xfrm>
              <a:off x="762009" y="2464207"/>
              <a:ext cx="2564520" cy="746042"/>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509" name="Google Shape;509;p88"/>
            <p:cNvSpPr txBox="1"/>
            <p:nvPr/>
          </p:nvSpPr>
          <p:spPr>
            <a:xfrm>
              <a:off x="762009" y="2464207"/>
              <a:ext cx="2564520" cy="746042"/>
            </a:xfrm>
            <a:prstGeom prst="rect">
              <a:avLst/>
            </a:prstGeom>
            <a:noFill/>
            <a:ln>
              <a:noFill/>
            </a:ln>
          </p:spPr>
          <p:txBody>
            <a:bodyPr spcFirstLastPara="1" wrap="square" lIns="15225" tIns="15225" rIns="15225" bIns="15225" anchor="ctr" anchorCtr="0">
              <a:noAutofit/>
            </a:bodyPr>
            <a:lstStyle/>
            <a:p>
              <a:pPr algn="r">
                <a:lnSpc>
                  <a:spcPct val="90000"/>
                </a:lnSpc>
                <a:buSzPts val="1200"/>
              </a:pPr>
              <a:r>
                <a:rPr lang="en-US" sz="1200" b="1" dirty="0">
                  <a:solidFill>
                    <a:schemeClr val="dk1"/>
                  </a:solidFill>
                </a:rPr>
                <a:t>42k/month (Feb 2021)</a:t>
              </a:r>
              <a:br>
                <a:rPr lang="en-US" sz="1200" b="1" dirty="0">
                  <a:solidFill>
                    <a:schemeClr val="dk1"/>
                  </a:solidFill>
                </a:rPr>
              </a:br>
              <a:r>
                <a:rPr lang="en-US" sz="1200" dirty="0">
                  <a:solidFill>
                    <a:schemeClr val="dk1"/>
                  </a:solidFill>
                </a:rPr>
                <a:t>+21% from prior 6 months</a:t>
              </a:r>
              <a:br>
                <a:rPr lang="en-US" sz="1200" dirty="0">
                  <a:solidFill>
                    <a:schemeClr val="dk1"/>
                  </a:solidFill>
                </a:rPr>
              </a:br>
              <a:r>
                <a:rPr lang="en-US" sz="1200" dirty="0">
                  <a:solidFill>
                    <a:schemeClr val="dk1"/>
                  </a:solidFill>
                </a:rPr>
                <a:t> +85% from pre-pandemic baseline</a:t>
              </a:r>
              <a:endParaRPr sz="1200" dirty="0">
                <a:solidFill>
                  <a:schemeClr val="dk1"/>
                </a:solidFill>
              </a:endParaRPr>
            </a:p>
          </p:txBody>
        </p:sp>
        <p:sp>
          <p:nvSpPr>
            <p:cNvPr id="510" name="Google Shape;510;p88"/>
            <p:cNvSpPr/>
            <p:nvPr/>
          </p:nvSpPr>
          <p:spPr>
            <a:xfrm>
              <a:off x="3429007" y="4052352"/>
              <a:ext cx="2564520" cy="502280"/>
            </a:xfrm>
            <a:prstGeom prst="rect">
              <a:avLst/>
            </a:prstGeom>
            <a:noFill/>
            <a:ln>
              <a:noFill/>
            </a:ln>
          </p:spPr>
          <p:txBody>
            <a:bodyPr spcFirstLastPara="1" wrap="square" lIns="91425" tIns="91425" rIns="91425" bIns="91425" anchor="ctr" anchorCtr="0">
              <a:noAutofit/>
            </a:bodyPr>
            <a:lstStyle/>
            <a:p>
              <a:pPr>
                <a:buSzPts val="1400"/>
              </a:pPr>
              <a:endParaRPr dirty="0"/>
            </a:p>
          </p:txBody>
        </p:sp>
        <p:sp>
          <p:nvSpPr>
            <p:cNvPr id="511" name="Google Shape;511;p88"/>
            <p:cNvSpPr txBox="1"/>
            <p:nvPr/>
          </p:nvSpPr>
          <p:spPr>
            <a:xfrm>
              <a:off x="3429007" y="4052352"/>
              <a:ext cx="2564520" cy="502280"/>
            </a:xfrm>
            <a:prstGeom prst="rect">
              <a:avLst/>
            </a:prstGeom>
            <a:noFill/>
            <a:ln>
              <a:noFill/>
            </a:ln>
          </p:spPr>
          <p:txBody>
            <a:bodyPr spcFirstLastPara="1" wrap="square" lIns="15225" tIns="15225" rIns="15225" bIns="15225" anchor="t" anchorCtr="0">
              <a:noAutofit/>
            </a:bodyPr>
            <a:lstStyle/>
            <a:p>
              <a:pPr algn="ctr">
                <a:lnSpc>
                  <a:spcPct val="90000"/>
                </a:lnSpc>
                <a:buSzPts val="1200"/>
              </a:pPr>
              <a:r>
                <a:rPr lang="en-US" sz="1200" b="1" dirty="0">
                  <a:solidFill>
                    <a:schemeClr val="dk1"/>
                  </a:solidFill>
                </a:rPr>
                <a:t>53k/month (Aug 2021)</a:t>
              </a:r>
              <a:endParaRPr sz="1200" dirty="0">
                <a:solidFill>
                  <a:schemeClr val="dk1"/>
                </a:solidFill>
              </a:endParaRPr>
            </a:p>
            <a:p>
              <a:pPr algn="ctr">
                <a:lnSpc>
                  <a:spcPct val="90000"/>
                </a:lnSpc>
                <a:spcBef>
                  <a:spcPts val="420"/>
                </a:spcBef>
                <a:buSzPts val="1200"/>
              </a:pPr>
              <a:r>
                <a:rPr lang="en-US" sz="1200" dirty="0">
                  <a:solidFill>
                    <a:schemeClr val="dk1"/>
                  </a:solidFill>
                </a:rPr>
                <a:t>+27% from prior 6 months</a:t>
              </a:r>
              <a:br>
                <a:rPr lang="en-US" sz="1200" dirty="0">
                  <a:solidFill>
                    <a:schemeClr val="dk1"/>
                  </a:solidFill>
                </a:rPr>
              </a:br>
              <a:r>
                <a:rPr lang="en-US" sz="1200" dirty="0">
                  <a:solidFill>
                    <a:schemeClr val="dk1"/>
                  </a:solidFill>
                </a:rPr>
                <a:t>+235% from pre-pandemic baseline</a:t>
              </a:r>
              <a:endParaRPr sz="1200" b="1" dirty="0">
                <a:solidFill>
                  <a:schemeClr val="dk1"/>
                </a:solidFill>
              </a:endParaRPr>
            </a:p>
          </p:txBody>
        </p:sp>
      </p:grpSp>
      <p:pic>
        <p:nvPicPr>
          <p:cNvPr id="512" name="Google Shape;512;p88"/>
          <p:cNvPicPr preferRelativeResize="0"/>
          <p:nvPr/>
        </p:nvPicPr>
        <p:blipFill rotWithShape="1">
          <a:blip r:embed="rId7">
            <a:alphaModFix/>
          </a:blip>
          <a:srcRect r="19298" b="27645"/>
          <a:stretch/>
        </p:blipFill>
        <p:spPr>
          <a:xfrm>
            <a:off x="5517129" y="1258644"/>
            <a:ext cx="126171" cy="126173"/>
          </a:xfrm>
          <a:prstGeom prst="rect">
            <a:avLst/>
          </a:prstGeom>
          <a:noFill/>
          <a:ln>
            <a:noFill/>
          </a:ln>
        </p:spPr>
      </p:pic>
    </p:spTree>
    <p:extLst>
      <p:ext uri="{BB962C8B-B14F-4D97-AF65-F5344CB8AC3E}">
        <p14:creationId xmlns:p14="http://schemas.microsoft.com/office/powerpoint/2010/main" val="842080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t="6913" r="8610"/>
          <a:stretch/>
        </p:blipFill>
        <p:spPr bwMode="auto">
          <a:xfrm>
            <a:off x="1645142" y="606829"/>
            <a:ext cx="8407717" cy="480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8506682" y="614291"/>
            <a:ext cx="2161318" cy="496946"/>
          </a:xfrm>
          <a:prstGeom prst="rect">
            <a:avLst/>
          </a:prstGeom>
        </p:spPr>
      </p:pic>
    </p:spTree>
    <p:extLst>
      <p:ext uri="{BB962C8B-B14F-4D97-AF65-F5344CB8AC3E}">
        <p14:creationId xmlns:p14="http://schemas.microsoft.com/office/powerpoint/2010/main" val="4236204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7210C-419E-43F9-0C3E-F15A0216F32C}"/>
              </a:ext>
            </a:extLst>
          </p:cNvPr>
          <p:cNvPicPr>
            <a:picLocks noChangeAspect="1"/>
          </p:cNvPicPr>
          <p:nvPr/>
        </p:nvPicPr>
        <p:blipFill>
          <a:blip r:embed="rId2"/>
          <a:stretch>
            <a:fillRect/>
          </a:stretch>
        </p:blipFill>
        <p:spPr>
          <a:xfrm>
            <a:off x="1521218" y="266331"/>
            <a:ext cx="9451047" cy="5275825"/>
          </a:xfrm>
          <a:prstGeom prst="rect">
            <a:avLst/>
          </a:prstGeom>
        </p:spPr>
      </p:pic>
    </p:spTree>
    <p:extLst>
      <p:ext uri="{BB962C8B-B14F-4D97-AF65-F5344CB8AC3E}">
        <p14:creationId xmlns:p14="http://schemas.microsoft.com/office/powerpoint/2010/main" val="75721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a:t>
            </a:r>
            <a:r>
              <a:rPr lang="en-US" baseline="30000" dirty="0" smtClean="0"/>
              <a:t>th</a:t>
            </a:r>
            <a:r>
              <a:rPr lang="en-US" dirty="0" smtClean="0"/>
              <a:t> </a:t>
            </a:r>
            <a:r>
              <a:rPr lang="en-US" dirty="0"/>
              <a:t>Annual UCM Supplier Conference</a:t>
            </a:r>
          </a:p>
        </p:txBody>
      </p:sp>
      <p:sp>
        <p:nvSpPr>
          <p:cNvPr id="5" name="Text Placeholder 2"/>
          <p:cNvSpPr>
            <a:spLocks noGrp="1"/>
          </p:cNvSpPr>
          <p:nvPr>
            <p:ph type="body" sz="quarter" idx="4294967295"/>
          </p:nvPr>
        </p:nvSpPr>
        <p:spPr>
          <a:xfrm>
            <a:off x="1676400" y="1219200"/>
            <a:ext cx="8534400" cy="4422544"/>
          </a:xfrm>
          <a:prstGeom prst="rect">
            <a:avLst/>
          </a:prstGeom>
        </p:spPr>
        <p:txBody>
          <a:bodyPr/>
          <a:lstStyle/>
          <a:p>
            <a:pPr marL="7937" indent="0">
              <a:buNone/>
              <a:defRPr/>
            </a:pPr>
            <a:r>
              <a:rPr lang="en-US" sz="1800" b="1" u="sng" dirty="0">
                <a:latin typeface="Arial" charset="0"/>
              </a:rPr>
              <a:t>Purpose</a:t>
            </a:r>
            <a:r>
              <a:rPr lang="en-US" sz="1800" b="1" dirty="0">
                <a:latin typeface="Arial" charset="0"/>
              </a:rPr>
              <a:t>:</a:t>
            </a:r>
            <a:endParaRPr lang="en-US" sz="1800" b="1" u="sng" dirty="0">
              <a:latin typeface="Arial" charset="0"/>
            </a:endParaRPr>
          </a:p>
          <a:p>
            <a:pPr marL="800100" lvl="1" indent="-342900">
              <a:spcAft>
                <a:spcPts val="1200"/>
              </a:spcAft>
              <a:buFont typeface="Arial" panose="020B0604020202020204" pitchFamily="34" charset="0"/>
              <a:buChar char="•"/>
              <a:defRPr/>
            </a:pPr>
            <a:r>
              <a:rPr lang="en-US" sz="1800" dirty="0">
                <a:latin typeface="Arial" charset="0"/>
              </a:rPr>
              <a:t>Orient key supplier leadership to UCM critical business objectives, expectations, and distinct business practices.</a:t>
            </a:r>
          </a:p>
          <a:p>
            <a:pPr marL="800100" lvl="1" indent="-342900">
              <a:spcAft>
                <a:spcPts val="1200"/>
              </a:spcAft>
              <a:buFont typeface="Arial" panose="020B0604020202020204" pitchFamily="34" charset="0"/>
              <a:buChar char="•"/>
              <a:defRPr/>
            </a:pPr>
            <a:r>
              <a:rPr lang="en-US" sz="1800" dirty="0">
                <a:latin typeface="Arial" charset="0"/>
              </a:rPr>
              <a:t>Update on progress and changes from last year’s conference.</a:t>
            </a:r>
          </a:p>
          <a:p>
            <a:pPr marL="341313" lvl="1" indent="0">
              <a:spcAft>
                <a:spcPts val="1200"/>
              </a:spcAft>
              <a:buNone/>
              <a:defRPr/>
            </a:pPr>
            <a:r>
              <a:rPr lang="en-US" sz="1800" b="1" i="1" dirty="0">
                <a:latin typeface="Arial" charset="0"/>
              </a:rPr>
              <a:t>In order to </a:t>
            </a:r>
            <a:r>
              <a:rPr lang="en-US" sz="1800" dirty="0">
                <a:latin typeface="Arial" charset="0"/>
              </a:rPr>
              <a:t>….</a:t>
            </a:r>
          </a:p>
          <a:p>
            <a:pPr marL="800100" lvl="1" indent="-342900">
              <a:spcAft>
                <a:spcPts val="1200"/>
              </a:spcAft>
              <a:buFont typeface="Arial" panose="020B0604020202020204" pitchFamily="34" charset="0"/>
              <a:buChar char="•"/>
              <a:defRPr/>
            </a:pPr>
            <a:r>
              <a:rPr lang="en-US" sz="1800" dirty="0">
                <a:latin typeface="Arial" charset="0"/>
              </a:rPr>
              <a:t>Engage suppliers to work continually, passionately and collaboratively to deliver needed </a:t>
            </a:r>
            <a:r>
              <a:rPr lang="en-US" sz="1800" dirty="0" smtClean="0">
                <a:latin typeface="Arial" charset="0"/>
              </a:rPr>
              <a:t>improvements</a:t>
            </a:r>
            <a:r>
              <a:rPr lang="en-US" sz="1800" dirty="0">
                <a:latin typeface="Arial" charset="0"/>
              </a:rPr>
              <a:t> </a:t>
            </a:r>
            <a:r>
              <a:rPr lang="en-US" sz="1800" dirty="0" smtClean="0">
                <a:latin typeface="Arial" charset="0"/>
              </a:rPr>
              <a:t>and value to our patients.</a:t>
            </a:r>
            <a:endParaRPr lang="en-US" sz="1800" dirty="0">
              <a:latin typeface="Arial" charset="0"/>
            </a:endParaRPr>
          </a:p>
          <a:p>
            <a:pPr marL="7937" indent="0">
              <a:buNone/>
              <a:defRPr/>
            </a:pPr>
            <a:r>
              <a:rPr lang="en-US" sz="1800" b="1" u="sng" dirty="0">
                <a:latin typeface="Arial" charset="0"/>
              </a:rPr>
              <a:t>Format</a:t>
            </a:r>
            <a:r>
              <a:rPr lang="en-US" sz="1800" b="1" dirty="0">
                <a:latin typeface="Arial" charset="0"/>
              </a:rPr>
              <a:t>:</a:t>
            </a:r>
            <a:endParaRPr lang="en-US" sz="1800" b="1" u="sng" dirty="0">
              <a:latin typeface="Arial" charset="0"/>
            </a:endParaRPr>
          </a:p>
          <a:p>
            <a:pPr marL="7937" indent="0">
              <a:buNone/>
              <a:defRPr/>
            </a:pPr>
            <a:r>
              <a:rPr lang="en-US" sz="1800" dirty="0">
                <a:latin typeface="Arial" charset="0"/>
              </a:rPr>
              <a:t>Presentation with Q&amp;A opportunities</a:t>
            </a:r>
          </a:p>
          <a:p>
            <a:pPr marL="285750" indent="-285750">
              <a:defRPr/>
            </a:pPr>
            <a:endParaRPr lang="en-US" sz="1800" b="1" dirty="0" smtClean="0">
              <a:solidFill>
                <a:srgbClr val="FF0000"/>
              </a:solidFill>
              <a:latin typeface="Arial" charset="0"/>
            </a:endParaRPr>
          </a:p>
          <a:p>
            <a:endParaRPr lang="en-US" dirty="0"/>
          </a:p>
        </p:txBody>
      </p:sp>
    </p:spTree>
    <p:extLst>
      <p:ext uri="{BB962C8B-B14F-4D97-AF65-F5344CB8AC3E}">
        <p14:creationId xmlns:p14="http://schemas.microsoft.com/office/powerpoint/2010/main" val="41969269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30" y="164405"/>
            <a:ext cx="10515600" cy="1325700"/>
          </a:xfrm>
        </p:spPr>
        <p:txBody>
          <a:bodyPr>
            <a:normAutofit/>
          </a:bodyPr>
          <a:lstStyle/>
          <a:p>
            <a:r>
              <a:rPr lang="en-US" dirty="0"/>
              <a:t>Digital Health Equity</a:t>
            </a:r>
          </a:p>
        </p:txBody>
      </p:sp>
      <p:pic>
        <p:nvPicPr>
          <p:cNvPr id="4" name="Google Shape;838;p31" descr="Seniors lack digital literacy"/>
          <p:cNvPicPr preferRelativeResize="0"/>
          <p:nvPr/>
        </p:nvPicPr>
        <p:blipFill rotWithShape="1">
          <a:blip r:embed="rId3">
            <a:alphaModFix/>
          </a:blip>
          <a:srcRect/>
          <a:stretch/>
        </p:blipFill>
        <p:spPr>
          <a:xfrm>
            <a:off x="2819400" y="1303342"/>
            <a:ext cx="6553200" cy="4043465"/>
          </a:xfrm>
          <a:prstGeom prst="rect">
            <a:avLst/>
          </a:prstGeom>
          <a:noFill/>
          <a:ln>
            <a:noFill/>
          </a:ln>
        </p:spPr>
      </p:pic>
    </p:spTree>
    <p:extLst>
      <p:ext uri="{BB962C8B-B14F-4D97-AF65-F5344CB8AC3E}">
        <p14:creationId xmlns:p14="http://schemas.microsoft.com/office/powerpoint/2010/main" val="1558721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32"/>
          <p:cNvSpPr txBox="1">
            <a:spLocks noGrp="1"/>
          </p:cNvSpPr>
          <p:nvPr>
            <p:ph type="title"/>
          </p:nvPr>
        </p:nvSpPr>
        <p:spPr>
          <a:xfrm>
            <a:off x="188591" y="446286"/>
            <a:ext cx="8610600" cy="857250"/>
          </a:xfrm>
          <a:prstGeom prst="rect">
            <a:avLst/>
          </a:prstGeom>
          <a:noFill/>
          <a:ln>
            <a:noFill/>
          </a:ln>
        </p:spPr>
        <p:txBody>
          <a:bodyPr spcFirstLastPara="1" vert="horz" wrap="square" lIns="91425" tIns="45700" rIns="91425" bIns="45700" rtlCol="0" anchor="t" anchorCtr="0">
            <a:noAutofit/>
          </a:bodyPr>
          <a:lstStyle/>
          <a:p>
            <a:pPr>
              <a:buClr>
                <a:srgbClr val="800000"/>
              </a:buClr>
            </a:pPr>
            <a:r>
              <a:rPr lang="en-US" dirty="0"/>
              <a:t>The Digital Divide and Telemedicine</a:t>
            </a:r>
            <a:endParaRPr dirty="0"/>
          </a:p>
        </p:txBody>
      </p:sp>
      <p:sp>
        <p:nvSpPr>
          <p:cNvPr id="845" name="Google Shape;845;p32"/>
          <p:cNvSpPr txBox="1">
            <a:spLocks noGrp="1"/>
          </p:cNvSpPr>
          <p:nvPr>
            <p:ph type="body" idx="1"/>
          </p:nvPr>
        </p:nvSpPr>
        <p:spPr>
          <a:xfrm>
            <a:off x="1319664" y="1324682"/>
            <a:ext cx="6788151" cy="3810000"/>
          </a:xfrm>
          <a:prstGeom prst="rect">
            <a:avLst/>
          </a:prstGeom>
          <a:noFill/>
          <a:ln>
            <a:noFill/>
          </a:ln>
        </p:spPr>
        <p:txBody>
          <a:bodyPr spcFirstLastPara="1" vert="horz" wrap="square" lIns="91425" tIns="45700" rIns="91425" bIns="45700" rtlCol="0" anchor="t" anchorCtr="0">
            <a:noAutofit/>
          </a:bodyPr>
          <a:lstStyle/>
          <a:p>
            <a:pPr marL="285750" indent="-285750">
              <a:spcBef>
                <a:spcPts val="0"/>
              </a:spcBef>
              <a:buSzPts val="2400"/>
            </a:pPr>
            <a:r>
              <a:rPr lang="en-US" sz="2400" dirty="0"/>
              <a:t>Major barriers to accessing telemedicine</a:t>
            </a:r>
            <a:endParaRPr sz="2400" dirty="0"/>
          </a:p>
          <a:p>
            <a:pPr marL="960120" lvl="1" indent="-457200">
              <a:buSzPts val="2000"/>
              <a:buFont typeface="Courier New"/>
              <a:buChar char="o"/>
            </a:pPr>
            <a:r>
              <a:rPr lang="en-US" sz="2000" dirty="0"/>
              <a:t>Absence of technology</a:t>
            </a:r>
            <a:endParaRPr sz="2000" dirty="0"/>
          </a:p>
          <a:p>
            <a:pPr marL="960120" lvl="1" indent="-457200">
              <a:spcBef>
                <a:spcPts val="500"/>
              </a:spcBef>
              <a:buSzPts val="2000"/>
              <a:buFont typeface="Courier New"/>
              <a:buChar char="o"/>
            </a:pPr>
            <a:r>
              <a:rPr lang="en-US" sz="2000" dirty="0"/>
              <a:t>Low digital literacy</a:t>
            </a:r>
            <a:endParaRPr sz="2000" dirty="0"/>
          </a:p>
          <a:p>
            <a:pPr marL="960120" lvl="1" indent="-457200">
              <a:spcBef>
                <a:spcPts val="500"/>
              </a:spcBef>
              <a:buSzPts val="2000"/>
              <a:buFont typeface="Courier New"/>
              <a:buChar char="o"/>
            </a:pPr>
            <a:r>
              <a:rPr lang="en-US" sz="2000" dirty="0"/>
              <a:t>Broadband access</a:t>
            </a:r>
            <a:endParaRPr sz="2000" dirty="0"/>
          </a:p>
          <a:p>
            <a:pPr marL="285750" indent="-285750">
              <a:spcBef>
                <a:spcPts val="1450"/>
              </a:spcBef>
              <a:buSzPts val="2400"/>
            </a:pPr>
            <a:r>
              <a:rPr lang="en-US" sz="2400" dirty="0"/>
              <a:t>Risk factors</a:t>
            </a:r>
            <a:endParaRPr sz="2400" dirty="0"/>
          </a:p>
          <a:p>
            <a:pPr marL="960120" lvl="1" indent="-457200">
              <a:buSzPts val="2000"/>
              <a:buFont typeface="Courier New"/>
              <a:buChar char="o"/>
            </a:pPr>
            <a:r>
              <a:rPr lang="en-US" sz="2000" dirty="0"/>
              <a:t>Older age</a:t>
            </a:r>
            <a:endParaRPr sz="2000" dirty="0"/>
          </a:p>
          <a:p>
            <a:pPr marL="960120" lvl="1" indent="-457200">
              <a:spcBef>
                <a:spcPts val="500"/>
              </a:spcBef>
              <a:buSzPts val="2000"/>
              <a:buFont typeface="Courier New"/>
              <a:buChar char="o"/>
            </a:pPr>
            <a:r>
              <a:rPr lang="en-US" sz="2000" dirty="0"/>
              <a:t>Lower SES</a:t>
            </a:r>
            <a:endParaRPr sz="2000" dirty="0"/>
          </a:p>
          <a:p>
            <a:pPr marL="960120" lvl="1" indent="-457200">
              <a:spcBef>
                <a:spcPts val="500"/>
              </a:spcBef>
              <a:buSzPts val="2000"/>
              <a:buFont typeface="Courier New"/>
              <a:buChar char="o"/>
            </a:pPr>
            <a:r>
              <a:rPr lang="en-US" sz="2000" dirty="0"/>
              <a:t>Minority racial groups</a:t>
            </a:r>
            <a:endParaRPr sz="2000" dirty="0"/>
          </a:p>
          <a:p>
            <a:pPr marL="960120" lvl="1" indent="-457200">
              <a:spcBef>
                <a:spcPts val="500"/>
              </a:spcBef>
              <a:buSzPts val="2000"/>
              <a:buFont typeface="Courier New"/>
              <a:buChar char="o"/>
            </a:pPr>
            <a:r>
              <a:rPr lang="en-US" sz="2000" dirty="0"/>
              <a:t>Lower level of education</a:t>
            </a:r>
            <a:endParaRPr sz="2000" dirty="0"/>
          </a:p>
          <a:p>
            <a:pPr marL="960120" lvl="1" indent="-457200">
              <a:spcBef>
                <a:spcPts val="500"/>
              </a:spcBef>
              <a:buSzPts val="2000"/>
              <a:buFont typeface="Courier New"/>
              <a:buChar char="o"/>
            </a:pPr>
            <a:r>
              <a:rPr lang="en-US" sz="2000" dirty="0"/>
              <a:t>Non-native English speakers</a:t>
            </a:r>
            <a:endParaRPr sz="2000" dirty="0"/>
          </a:p>
        </p:txBody>
      </p:sp>
      <p:pic>
        <p:nvPicPr>
          <p:cNvPr id="847" name="Google Shape;847;p32"/>
          <p:cNvPicPr preferRelativeResize="0"/>
          <p:nvPr/>
        </p:nvPicPr>
        <p:blipFill rotWithShape="1">
          <a:blip r:embed="rId3">
            <a:alphaModFix/>
          </a:blip>
          <a:srcRect/>
          <a:stretch/>
        </p:blipFill>
        <p:spPr>
          <a:xfrm>
            <a:off x="7599041" y="1324681"/>
            <a:ext cx="3306852" cy="3581855"/>
          </a:xfrm>
          <a:prstGeom prst="rect">
            <a:avLst/>
          </a:prstGeom>
          <a:noFill/>
          <a:ln>
            <a:noFill/>
          </a:ln>
        </p:spPr>
      </p:pic>
    </p:spTree>
    <p:extLst>
      <p:ext uri="{BB962C8B-B14F-4D97-AF65-F5344CB8AC3E}">
        <p14:creationId xmlns:p14="http://schemas.microsoft.com/office/powerpoint/2010/main" val="1271331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35"/>
          <p:cNvSpPr txBox="1">
            <a:spLocks noGrp="1"/>
          </p:cNvSpPr>
          <p:nvPr>
            <p:ph type="title"/>
          </p:nvPr>
        </p:nvSpPr>
        <p:spPr>
          <a:xfrm>
            <a:off x="381002" y="514190"/>
            <a:ext cx="8229600" cy="857250"/>
          </a:xfrm>
          <a:prstGeom prst="rect">
            <a:avLst/>
          </a:prstGeom>
          <a:noFill/>
          <a:ln>
            <a:noFill/>
          </a:ln>
        </p:spPr>
        <p:txBody>
          <a:bodyPr spcFirstLastPara="1" vert="horz" wrap="square" lIns="91425" tIns="45700" rIns="91425" bIns="45700" rtlCol="0" anchor="t" anchorCtr="0">
            <a:noAutofit/>
          </a:bodyPr>
          <a:lstStyle/>
          <a:p>
            <a:pPr>
              <a:buClr>
                <a:srgbClr val="800000"/>
              </a:buClr>
            </a:pPr>
            <a:r>
              <a:rPr lang="en-US" dirty="0"/>
              <a:t>UChicago Medicine</a:t>
            </a:r>
            <a:endParaRPr dirty="0"/>
          </a:p>
        </p:txBody>
      </p:sp>
      <p:sp>
        <p:nvSpPr>
          <p:cNvPr id="881" name="Google Shape;881;p35"/>
          <p:cNvSpPr txBox="1">
            <a:spLocks noGrp="1"/>
          </p:cNvSpPr>
          <p:nvPr>
            <p:ph type="sldNum" idx="12"/>
          </p:nvPr>
        </p:nvSpPr>
        <p:spPr>
          <a:xfrm>
            <a:off x="12915996" y="5777092"/>
            <a:ext cx="906463" cy="226219"/>
          </a:xfrm>
          <a:prstGeom prst="rect">
            <a:avLst/>
          </a:prstGeom>
          <a:noFill/>
          <a:ln>
            <a:noFill/>
          </a:ln>
        </p:spPr>
        <p:txBody>
          <a:bodyPr spcFirstLastPara="1" vert="horz" wrap="square" lIns="0" tIns="45700" rIns="91425" bIns="45700" rtlCol="0" anchor="t" anchorCtr="0">
            <a:noAutofit/>
          </a:bodyPr>
          <a:lstStyle/>
          <a:p>
            <a:pPr>
              <a:buClr>
                <a:srgbClr val="FFFFFF"/>
              </a:buClr>
              <a:buSzPts val="1000"/>
            </a:pPr>
            <a:fld id="{00000000-1234-1234-1234-123412341234}" type="slidenum">
              <a:rPr lang="en-US"/>
              <a:pPr>
                <a:buClr>
                  <a:srgbClr val="FFFFFF"/>
                </a:buClr>
                <a:buSzPts val="1000"/>
              </a:pPr>
              <a:t>42</a:t>
            </a:fld>
            <a:endParaRPr dirty="0"/>
          </a:p>
        </p:txBody>
      </p:sp>
      <p:sp>
        <p:nvSpPr>
          <p:cNvPr id="882" name="Google Shape;882;p35"/>
          <p:cNvSpPr txBox="1"/>
          <p:nvPr/>
        </p:nvSpPr>
        <p:spPr>
          <a:xfrm>
            <a:off x="1252670" y="1826375"/>
            <a:ext cx="3007095" cy="2246729"/>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2000"/>
              <a:buFont typeface="Arial"/>
              <a:buChar char="•"/>
            </a:pPr>
            <a:r>
              <a:rPr lang="en-US" sz="2000" dirty="0">
                <a:solidFill>
                  <a:schemeClr val="dk1"/>
                </a:solidFill>
              </a:rPr>
              <a:t>Lack of healthcare infrastructure</a:t>
            </a:r>
            <a:br>
              <a:rPr lang="en-US" sz="2000" dirty="0">
                <a:solidFill>
                  <a:schemeClr val="dk1"/>
                </a:solidFill>
              </a:rPr>
            </a:br>
            <a:endParaRPr sz="2000" dirty="0">
              <a:solidFill>
                <a:schemeClr val="dk1"/>
              </a:solidFill>
            </a:endParaRPr>
          </a:p>
          <a:p>
            <a:pPr marL="285750" indent="-285750">
              <a:buClr>
                <a:schemeClr val="dk1"/>
              </a:buClr>
              <a:buSzPts val="2000"/>
              <a:buFont typeface="Arial"/>
              <a:buChar char="•"/>
            </a:pPr>
            <a:r>
              <a:rPr lang="en-US" sz="2000" dirty="0">
                <a:solidFill>
                  <a:schemeClr val="dk1"/>
                </a:solidFill>
              </a:rPr>
              <a:t>Medical and pharmacy deserts</a:t>
            </a:r>
            <a:endParaRPr dirty="0"/>
          </a:p>
          <a:p>
            <a:pPr marL="285750" indent="-158750">
              <a:buClr>
                <a:schemeClr val="dk1"/>
              </a:buClr>
              <a:buSzPts val="2000"/>
            </a:pPr>
            <a:endParaRPr sz="2000" dirty="0">
              <a:solidFill>
                <a:schemeClr val="dk1"/>
              </a:solidFill>
            </a:endParaRPr>
          </a:p>
          <a:p>
            <a:pPr marL="285750" indent="-285750">
              <a:buClr>
                <a:schemeClr val="dk1"/>
              </a:buClr>
              <a:buSzPts val="2000"/>
              <a:buFont typeface="Arial"/>
              <a:buChar char="•"/>
            </a:pPr>
            <a:r>
              <a:rPr lang="en-US" sz="2000" dirty="0">
                <a:solidFill>
                  <a:schemeClr val="dk1"/>
                </a:solidFill>
              </a:rPr>
              <a:t>Digital redlining</a:t>
            </a:r>
            <a:endParaRPr dirty="0"/>
          </a:p>
        </p:txBody>
      </p:sp>
      <p:grpSp>
        <p:nvGrpSpPr>
          <p:cNvPr id="2" name="Group 1"/>
          <p:cNvGrpSpPr/>
          <p:nvPr/>
        </p:nvGrpSpPr>
        <p:grpSpPr>
          <a:xfrm>
            <a:off x="4752281" y="1371069"/>
            <a:ext cx="6410090" cy="3869633"/>
            <a:chOff x="4495802" y="1689241"/>
            <a:chExt cx="5806144" cy="3584198"/>
          </a:xfrm>
        </p:grpSpPr>
        <p:pic>
          <p:nvPicPr>
            <p:cNvPr id="883" name="Google Shape;883;p35" descr="Serving Chicago&amp;#39;s South Side - UChicago Medicine"/>
            <p:cNvPicPr preferRelativeResize="0"/>
            <p:nvPr/>
          </p:nvPicPr>
          <p:blipFill rotWithShape="1">
            <a:blip r:embed="rId3">
              <a:alphaModFix/>
            </a:blip>
            <a:srcRect r="54435"/>
            <a:stretch/>
          </p:blipFill>
          <p:spPr>
            <a:xfrm>
              <a:off x="6789827" y="1920479"/>
              <a:ext cx="2664566" cy="3291524"/>
            </a:xfrm>
            <a:prstGeom prst="rect">
              <a:avLst/>
            </a:prstGeom>
            <a:noFill/>
            <a:ln>
              <a:noFill/>
            </a:ln>
          </p:spPr>
        </p:pic>
        <p:pic>
          <p:nvPicPr>
            <p:cNvPr id="885" name="Google Shape;885;p35" descr="Map showing zip code areas and major streets of the Chicago street grid in  Chicago. Each zip code area is a link to apa… | Chicago map, Zip code map,  Chicago street"/>
            <p:cNvPicPr preferRelativeResize="0"/>
            <p:nvPr/>
          </p:nvPicPr>
          <p:blipFill rotWithShape="1">
            <a:blip r:embed="rId4">
              <a:alphaModFix/>
            </a:blip>
            <a:srcRect/>
            <a:stretch/>
          </p:blipFill>
          <p:spPr>
            <a:xfrm>
              <a:off x="4495802" y="1920479"/>
              <a:ext cx="2202883" cy="3352960"/>
            </a:xfrm>
            <a:prstGeom prst="rect">
              <a:avLst/>
            </a:prstGeom>
            <a:noFill/>
            <a:ln>
              <a:noFill/>
            </a:ln>
          </p:spPr>
        </p:pic>
        <p:sp>
          <p:nvSpPr>
            <p:cNvPr id="886" name="Google Shape;886;p35"/>
            <p:cNvSpPr/>
            <p:nvPr/>
          </p:nvSpPr>
          <p:spPr>
            <a:xfrm>
              <a:off x="5597243" y="3505200"/>
              <a:ext cx="803559" cy="12192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dirty="0">
                <a:solidFill>
                  <a:schemeClr val="lt1"/>
                </a:solidFill>
              </a:endParaRPr>
            </a:p>
          </p:txBody>
        </p:sp>
        <p:pic>
          <p:nvPicPr>
            <p:cNvPr id="887" name="Google Shape;887;p35"/>
            <p:cNvPicPr preferRelativeResize="0"/>
            <p:nvPr/>
          </p:nvPicPr>
          <p:blipFill rotWithShape="1">
            <a:blip r:embed="rId5">
              <a:alphaModFix/>
            </a:blip>
            <a:srcRect/>
            <a:stretch/>
          </p:blipFill>
          <p:spPr>
            <a:xfrm>
              <a:off x="8886971" y="1689241"/>
              <a:ext cx="1414975" cy="1462224"/>
            </a:xfrm>
            <a:prstGeom prst="rect">
              <a:avLst/>
            </a:prstGeom>
            <a:noFill/>
            <a:ln>
              <a:noFill/>
            </a:ln>
          </p:spPr>
        </p:pic>
      </p:grpSp>
    </p:spTree>
    <p:extLst>
      <p:ext uri="{BB962C8B-B14F-4D97-AF65-F5344CB8AC3E}">
        <p14:creationId xmlns:p14="http://schemas.microsoft.com/office/powerpoint/2010/main" val="659134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215" y="567146"/>
            <a:ext cx="8229600" cy="729150"/>
          </a:xfrm>
        </p:spPr>
        <p:txBody>
          <a:bodyPr/>
          <a:lstStyle/>
          <a:p>
            <a:r>
              <a:rPr lang="en-US" dirty="0"/>
              <a:t>Digital Health Equity</a:t>
            </a:r>
          </a:p>
        </p:txBody>
      </p:sp>
      <p:sp>
        <p:nvSpPr>
          <p:cNvPr id="3" name="Text Placeholder 2"/>
          <p:cNvSpPr>
            <a:spLocks noGrp="1"/>
          </p:cNvSpPr>
          <p:nvPr>
            <p:ph type="body" idx="1"/>
          </p:nvPr>
        </p:nvSpPr>
        <p:spPr>
          <a:xfrm>
            <a:off x="702527" y="1417640"/>
            <a:ext cx="7382107" cy="4144065"/>
          </a:xfrm>
        </p:spPr>
        <p:txBody>
          <a:bodyPr>
            <a:noAutofit/>
          </a:bodyPr>
          <a:lstStyle/>
          <a:p>
            <a:pPr algn="l">
              <a:buFont typeface="Arial" panose="020B0604020202020204" pitchFamily="34" charset="0"/>
              <a:buChar char="•"/>
            </a:pPr>
            <a:r>
              <a:rPr lang="en-US" sz="2000" b="0" i="0" dirty="0">
                <a:solidFill>
                  <a:srgbClr val="1F1F1F"/>
                </a:solidFill>
                <a:effectLst/>
                <a:latin typeface="Google Sans"/>
              </a:rPr>
              <a:t>Underserved and digitally excluded patients bear a </a:t>
            </a:r>
            <a:r>
              <a:rPr lang="en-US" sz="2000" b="1" i="0" dirty="0">
                <a:solidFill>
                  <a:srgbClr val="1F1F1F"/>
                </a:solidFill>
                <a:effectLst/>
                <a:latin typeface="Google Sans"/>
              </a:rPr>
              <a:t>disproportionate burden</a:t>
            </a:r>
            <a:r>
              <a:rPr lang="en-US" sz="2000" b="0" i="0" dirty="0">
                <a:solidFill>
                  <a:srgbClr val="1F1F1F"/>
                </a:solidFill>
                <a:effectLst/>
                <a:latin typeface="Google Sans"/>
              </a:rPr>
              <a:t> of chronic disease and illness</a:t>
            </a:r>
          </a:p>
          <a:p>
            <a:pPr algn="l">
              <a:buFont typeface="Arial" panose="020B0604020202020204" pitchFamily="34" charset="0"/>
              <a:buChar char="•"/>
            </a:pPr>
            <a:r>
              <a:rPr lang="en-US" sz="2000" b="0" i="0" dirty="0">
                <a:solidFill>
                  <a:srgbClr val="1F1F1F"/>
                </a:solidFill>
                <a:effectLst/>
                <a:latin typeface="Google Sans"/>
              </a:rPr>
              <a:t>Digital health innovation must not only include, but </a:t>
            </a:r>
            <a:r>
              <a:rPr lang="en-US" sz="2000" b="1" i="1" dirty="0">
                <a:solidFill>
                  <a:srgbClr val="1F1F1F"/>
                </a:solidFill>
                <a:effectLst/>
                <a:latin typeface="Google Sans"/>
              </a:rPr>
              <a:t>prioritize</a:t>
            </a:r>
            <a:r>
              <a:rPr lang="en-US" sz="2000" b="0" i="0" dirty="0">
                <a:solidFill>
                  <a:srgbClr val="1F1F1F"/>
                </a:solidFill>
                <a:effectLst/>
                <a:latin typeface="Google Sans"/>
              </a:rPr>
              <a:t> these patients</a:t>
            </a:r>
          </a:p>
          <a:p>
            <a:pPr algn="l">
              <a:buFont typeface="Arial" panose="020B0604020202020204" pitchFamily="34" charset="0"/>
              <a:buChar char="•"/>
            </a:pPr>
            <a:r>
              <a:rPr lang="en-US" sz="2000" b="0" i="0" dirty="0">
                <a:solidFill>
                  <a:srgbClr val="1F1F1F"/>
                </a:solidFill>
                <a:effectLst/>
                <a:latin typeface="Google Sans"/>
              </a:rPr>
              <a:t>Health systems, vendors, and policy makers must take intentional steps to </a:t>
            </a:r>
            <a:r>
              <a:rPr lang="en-US" sz="2000" b="1" i="0" dirty="0">
                <a:solidFill>
                  <a:srgbClr val="1F1F1F"/>
                </a:solidFill>
                <a:effectLst/>
                <a:latin typeface="Google Sans"/>
              </a:rPr>
              <a:t>connect</a:t>
            </a:r>
            <a:r>
              <a:rPr lang="en-US" sz="2000" b="0" i="0" dirty="0">
                <a:solidFill>
                  <a:srgbClr val="1F1F1F"/>
                </a:solidFill>
                <a:effectLst/>
                <a:latin typeface="Google Sans"/>
              </a:rPr>
              <a:t> </a:t>
            </a:r>
            <a:r>
              <a:rPr lang="en-US" sz="2000" b="1" i="0" dirty="0">
                <a:solidFill>
                  <a:srgbClr val="1F1F1F"/>
                </a:solidFill>
                <a:effectLst/>
                <a:latin typeface="Google Sans"/>
              </a:rPr>
              <a:t>with digitally excluded communities</a:t>
            </a:r>
          </a:p>
          <a:p>
            <a:pPr algn="l">
              <a:buFont typeface="Arial" panose="020B0604020202020204" pitchFamily="34" charset="0"/>
              <a:buChar char="•"/>
            </a:pPr>
            <a:r>
              <a:rPr lang="en-US" sz="2000" b="0" i="0" dirty="0">
                <a:solidFill>
                  <a:srgbClr val="1F1F1F"/>
                </a:solidFill>
                <a:effectLst/>
                <a:latin typeface="Google Sans"/>
              </a:rPr>
              <a:t>Innovating exclusively for the most privileged patients will only further widen the </a:t>
            </a:r>
            <a:r>
              <a:rPr lang="en-US" sz="2000" b="1" i="0" dirty="0">
                <a:solidFill>
                  <a:srgbClr val="1F1F1F"/>
                </a:solidFill>
                <a:effectLst/>
                <a:latin typeface="Google Sans"/>
              </a:rPr>
              <a:t>digital divide</a:t>
            </a:r>
          </a:p>
          <a:p>
            <a:endParaRPr lang="en-US" sz="2000" dirty="0"/>
          </a:p>
        </p:txBody>
      </p:sp>
      <p:pic>
        <p:nvPicPr>
          <p:cNvPr id="4" name="Google Shape;981;p49" descr="City of Chicago :: Report Date: April 08 2020">
            <a:extLst>
              <a:ext uri="{FF2B5EF4-FFF2-40B4-BE49-F238E27FC236}">
                <a16:creationId xmlns:a16="http://schemas.microsoft.com/office/drawing/2014/main" id="{118D5453-56C1-E398-6404-D95982B498F6}"/>
              </a:ext>
            </a:extLst>
          </p:cNvPr>
          <p:cNvPicPr preferRelativeResize="0"/>
          <p:nvPr/>
        </p:nvPicPr>
        <p:blipFill rotWithShape="1">
          <a:blip r:embed="rId3">
            <a:alphaModFix/>
          </a:blip>
          <a:srcRect/>
          <a:stretch/>
        </p:blipFill>
        <p:spPr>
          <a:xfrm>
            <a:off x="8084634" y="1131245"/>
            <a:ext cx="3384242" cy="4031770"/>
          </a:xfrm>
          <a:prstGeom prst="rect">
            <a:avLst/>
          </a:prstGeom>
          <a:noFill/>
          <a:ln>
            <a:noFill/>
          </a:ln>
        </p:spPr>
      </p:pic>
    </p:spTree>
    <p:extLst>
      <p:ext uri="{BB962C8B-B14F-4D97-AF65-F5344CB8AC3E}">
        <p14:creationId xmlns:p14="http://schemas.microsoft.com/office/powerpoint/2010/main" val="1205011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Cancer Service Line Strategy – Marcus Paschall</a:t>
            </a:r>
            <a:endParaRPr lang="en-US" dirty="0"/>
          </a:p>
        </p:txBody>
      </p:sp>
      <p:sp>
        <p:nvSpPr>
          <p:cNvPr id="3" name="Slide Number Placeholder 2"/>
          <p:cNvSpPr>
            <a:spLocks noGrp="1"/>
          </p:cNvSpPr>
          <p:nvPr>
            <p:ph type="sldNum" sz="quarter" idx="4294967295"/>
          </p:nvPr>
        </p:nvSpPr>
        <p:spPr>
          <a:xfrm>
            <a:off x="5276850" y="5986463"/>
            <a:ext cx="6915150" cy="603250"/>
          </a:xfrm>
        </p:spPr>
        <p:txBody>
          <a:bodyPr/>
          <a:lstStyle/>
          <a:p>
            <a:fld id="{0F467E3B-A5AC-2A43-BE2E-DFA99641A995}" type="slidenum">
              <a:rPr lang="en-US" smtClean="0"/>
              <a:pPr/>
              <a:t>44</a:t>
            </a:fld>
            <a:endParaRPr lang="en-US" dirty="0"/>
          </a:p>
        </p:txBody>
      </p:sp>
    </p:spTree>
    <p:extLst>
      <p:ext uri="{BB962C8B-B14F-4D97-AF65-F5344CB8AC3E}">
        <p14:creationId xmlns:p14="http://schemas.microsoft.com/office/powerpoint/2010/main" val="2935200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189" name="think-cell Slide" r:id="rId6" imgW="180" imgH="180" progId="TCLayout.ActiveDocument.1">
                  <p:embed/>
                </p:oleObj>
              </mc:Choice>
              <mc:Fallback>
                <p:oleObj name="think-cell Slide" r:id="rId6" imgW="180" imgH="180" progId="TCLayout.ActiveDocument.1">
                  <p:embed/>
                  <p:pic>
                    <p:nvPicPr>
                      <p:cNvPr id="7" name="Object 6"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Times New Roman"/>
              <a:sym typeface="Arial"/>
            </a:endParaRPr>
          </a:p>
        </p:txBody>
      </p:sp>
      <p:sp>
        <p:nvSpPr>
          <p:cNvPr id="2" name="Title 1"/>
          <p:cNvSpPr>
            <a:spLocks noGrp="1"/>
          </p:cNvSpPr>
          <p:nvPr>
            <p:ph type="title"/>
          </p:nvPr>
        </p:nvSpPr>
        <p:spPr>
          <a:xfrm>
            <a:off x="-596293" y="108181"/>
            <a:ext cx="8229600" cy="868362"/>
          </a:xfrm>
        </p:spPr>
        <p:txBody>
          <a:bodyPr/>
          <a:lstStyle/>
          <a:p>
            <a:pPr algn="ctr">
              <a:defRPr/>
            </a:pPr>
            <a:r>
              <a:rPr lang="en-US" sz="3200" dirty="0" smtClean="0"/>
              <a:t>Cancer Service Line at </a:t>
            </a:r>
            <a:r>
              <a:rPr lang="en-US" sz="3200" dirty="0"/>
              <a:t>a Glance  </a:t>
            </a:r>
          </a:p>
        </p:txBody>
      </p:sp>
      <p:graphicFrame>
        <p:nvGraphicFramePr>
          <p:cNvPr id="26" name="Chart 25"/>
          <p:cNvGraphicFramePr>
            <a:graphicFrameLocks/>
          </p:cNvGraphicFramePr>
          <p:nvPr>
            <p:extLst/>
          </p:nvPr>
        </p:nvGraphicFramePr>
        <p:xfrm>
          <a:off x="9408796" y="533470"/>
          <a:ext cx="2395728" cy="1527048"/>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p:cNvSpPr/>
          <p:nvPr/>
        </p:nvSpPr>
        <p:spPr>
          <a:xfrm>
            <a:off x="9296833" y="205479"/>
            <a:ext cx="2634973" cy="292608"/>
          </a:xfrm>
          <a:prstGeom prst="rect">
            <a:avLst/>
          </a:prstGeom>
          <a:solidFill>
            <a:schemeClr val="bg1">
              <a:lumMod val="95000"/>
            </a:schemeClr>
          </a:solidFill>
          <a:ln w="25400" cap="flat" cmpd="sng" algn="ctr">
            <a:solidFill>
              <a:schemeClr val="tx2"/>
            </a:solidFill>
            <a:prstDash val="solid"/>
          </a:ln>
          <a:effectLst/>
        </p:spPr>
        <p:txBody>
          <a:bodyPr rtlCol="0" anchor="ctr"/>
          <a:lstStyle/>
          <a:p>
            <a:pPr algn="ctr">
              <a:defRPr/>
            </a:pPr>
            <a:r>
              <a:rPr lang="en-US" sz="1200" b="1" kern="0" dirty="0">
                <a:solidFill>
                  <a:srgbClr val="800000"/>
                </a:solidFill>
                <a:latin typeface="Arial" panose="020B0604020202020204"/>
              </a:rPr>
              <a:t>OP Encounters</a:t>
            </a:r>
          </a:p>
        </p:txBody>
      </p:sp>
      <p:sp>
        <p:nvSpPr>
          <p:cNvPr id="28" name="Rectangle 27"/>
          <p:cNvSpPr/>
          <p:nvPr/>
        </p:nvSpPr>
        <p:spPr>
          <a:xfrm>
            <a:off x="9267102" y="3966505"/>
            <a:ext cx="2646891" cy="295862"/>
          </a:xfrm>
          <a:prstGeom prst="rect">
            <a:avLst/>
          </a:prstGeom>
          <a:solidFill>
            <a:schemeClr val="bg1">
              <a:lumMod val="95000"/>
            </a:schemeClr>
          </a:solidFill>
          <a:ln w="25400" cap="flat" cmpd="sng" algn="ctr">
            <a:solidFill>
              <a:schemeClr val="tx2"/>
            </a:solidFill>
            <a:prstDash val="solid"/>
          </a:ln>
          <a:effectLst/>
        </p:spPr>
        <p:txBody>
          <a:bodyPr rtlCol="0" anchor="ctr"/>
          <a:lstStyle/>
          <a:p>
            <a:pPr algn="ctr">
              <a:defRPr/>
            </a:pPr>
            <a:r>
              <a:rPr lang="en-US" sz="1200" b="1" kern="0" dirty="0">
                <a:solidFill>
                  <a:srgbClr val="800000"/>
                </a:solidFill>
                <a:latin typeface="Arial" panose="020B0604020202020204"/>
              </a:rPr>
              <a:t>New Patient Visits</a:t>
            </a:r>
          </a:p>
        </p:txBody>
      </p:sp>
      <p:sp>
        <p:nvSpPr>
          <p:cNvPr id="29" name="Rectangle 28"/>
          <p:cNvSpPr/>
          <p:nvPr/>
        </p:nvSpPr>
        <p:spPr>
          <a:xfrm>
            <a:off x="9264805" y="2022087"/>
            <a:ext cx="2646892" cy="292608"/>
          </a:xfrm>
          <a:prstGeom prst="rect">
            <a:avLst/>
          </a:prstGeom>
          <a:solidFill>
            <a:schemeClr val="bg1">
              <a:lumMod val="95000"/>
            </a:schemeClr>
          </a:solidFill>
          <a:ln w="25400" cap="flat" cmpd="sng" algn="ctr">
            <a:solidFill>
              <a:schemeClr val="tx2"/>
            </a:solidFill>
            <a:prstDash val="solid"/>
          </a:ln>
          <a:effectLst/>
        </p:spPr>
        <p:txBody>
          <a:bodyPr rtlCol="0" anchor="ctr"/>
          <a:lstStyle/>
          <a:p>
            <a:pPr algn="ctr">
              <a:defRPr/>
            </a:pPr>
            <a:r>
              <a:rPr lang="en-US" sz="1200" b="1" kern="0" dirty="0">
                <a:solidFill>
                  <a:srgbClr val="800000"/>
                </a:solidFill>
                <a:latin typeface="Arial" panose="020B0604020202020204"/>
              </a:rPr>
              <a:t>Surgical Encounters</a:t>
            </a:r>
          </a:p>
        </p:txBody>
      </p:sp>
      <p:cxnSp>
        <p:nvCxnSpPr>
          <p:cNvPr id="30" name="Straight Connector 29"/>
          <p:cNvCxnSpPr/>
          <p:nvPr/>
        </p:nvCxnSpPr>
        <p:spPr>
          <a:xfrm>
            <a:off x="9054993" y="345687"/>
            <a:ext cx="0" cy="53332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Chart 30"/>
          <p:cNvGraphicFramePr>
            <a:graphicFrameLocks/>
          </p:cNvGraphicFramePr>
          <p:nvPr>
            <p:extLst/>
          </p:nvPr>
        </p:nvGraphicFramePr>
        <p:xfrm>
          <a:off x="9344316" y="572888"/>
          <a:ext cx="2532385" cy="145956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a:graphicFrameLocks/>
          </p:cNvGraphicFramePr>
          <p:nvPr>
            <p:extLst/>
          </p:nvPr>
        </p:nvGraphicFramePr>
        <p:xfrm>
          <a:off x="9391297" y="2342520"/>
          <a:ext cx="2395728" cy="152704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3" name="Chart 32"/>
          <p:cNvGraphicFramePr>
            <a:graphicFrameLocks/>
          </p:cNvGraphicFramePr>
          <p:nvPr>
            <p:extLst/>
          </p:nvPr>
        </p:nvGraphicFramePr>
        <p:xfrm>
          <a:off x="9416454" y="4269781"/>
          <a:ext cx="2395728" cy="1527048"/>
        </p:xfrm>
        <a:graphic>
          <a:graphicData uri="http://schemas.openxmlformats.org/drawingml/2006/chart">
            <c:chart xmlns:c="http://schemas.openxmlformats.org/drawingml/2006/chart" xmlns:r="http://schemas.openxmlformats.org/officeDocument/2006/relationships" r:id="rId11"/>
          </a:graphicData>
        </a:graphic>
      </p:graphicFrame>
      <p:sp>
        <p:nvSpPr>
          <p:cNvPr id="34" name="Rectangle 33"/>
          <p:cNvSpPr/>
          <p:nvPr/>
        </p:nvSpPr>
        <p:spPr>
          <a:xfrm>
            <a:off x="412595" y="802482"/>
            <a:ext cx="8642397" cy="4893647"/>
          </a:xfrm>
          <a:prstGeom prst="rect">
            <a:avLst/>
          </a:prstGeom>
        </p:spPr>
        <p:txBody>
          <a:bodyPr wrap="square" numCol="1">
            <a:spAutoFit/>
          </a:bodyPr>
          <a:lstStyle/>
          <a:p>
            <a:pPr marL="0" lvl="2" algn="ctr" fontAlgn="base">
              <a:spcBef>
                <a:spcPts val="900"/>
              </a:spcBef>
              <a:spcAft>
                <a:spcPct val="0"/>
              </a:spcAft>
              <a:defRPr/>
            </a:pPr>
            <a:endParaRPr lang="en-US" sz="1400" b="1" dirty="0">
              <a:solidFill>
                <a:srgbClr val="000000"/>
              </a:solidFill>
              <a:latin typeface="Arial" panose="020B0604020202020204"/>
              <a:cs typeface="Arial" panose="020B0604020202020204" pitchFamily="34" charset="0"/>
            </a:endParaRPr>
          </a:p>
          <a:p>
            <a:pPr marL="0" lvl="2" algn="ctr" fontAlgn="base">
              <a:spcBef>
                <a:spcPts val="900"/>
              </a:spcBef>
              <a:spcAft>
                <a:spcPct val="0"/>
              </a:spcAft>
              <a:defRPr/>
            </a:pPr>
            <a:r>
              <a:rPr lang="en-US" sz="1400" b="1" dirty="0">
                <a:solidFill>
                  <a:srgbClr val="000000"/>
                </a:solidFill>
                <a:latin typeface="Arial" panose="020B0604020202020204"/>
                <a:cs typeface="Arial" panose="020B0604020202020204" pitchFamily="34" charset="0"/>
              </a:rPr>
              <a:t>Cancer Service Line At a Glance</a:t>
            </a:r>
          </a:p>
          <a:p>
            <a:pPr marL="285750" lvl="2" indent="-285750" fontAlgn="base">
              <a:spcBef>
                <a:spcPts val="900"/>
              </a:spcBef>
              <a:spcAft>
                <a:spcPct val="0"/>
              </a:spcAft>
              <a:buFont typeface="Arial" panose="020B0604020202020204" pitchFamily="34" charset="0"/>
              <a:buChar char="•"/>
              <a:defRPr/>
            </a:pPr>
            <a:r>
              <a:rPr lang="en-US" sz="1200" dirty="0">
                <a:solidFill>
                  <a:srgbClr val="000000"/>
                </a:solidFill>
                <a:latin typeface="Arial" panose="020B0604020202020204"/>
                <a:cs typeface="Arial" panose="020B0604020202020204" pitchFamily="34" charset="0"/>
              </a:rPr>
              <a:t>Cancer Service Line is the most profitable service line at UCM, generating 25% of UCM’s Contribution Margin</a:t>
            </a:r>
          </a:p>
          <a:p>
            <a:pPr marL="285750" lvl="2" indent="-285750" fontAlgn="base">
              <a:spcBef>
                <a:spcPts val="900"/>
              </a:spcBef>
              <a:spcAft>
                <a:spcPct val="0"/>
              </a:spcAft>
              <a:buFont typeface="Arial" panose="020B0604020202020204" pitchFamily="34" charset="0"/>
              <a:buChar char="•"/>
              <a:defRPr/>
            </a:pPr>
            <a:r>
              <a:rPr lang="en-US" sz="1200" dirty="0">
                <a:solidFill>
                  <a:srgbClr val="000000"/>
                </a:solidFill>
                <a:latin typeface="Arial" panose="020B0604020202020204"/>
                <a:cs typeface="Arial" panose="020B0604020202020204" pitchFamily="34" charset="0"/>
              </a:rPr>
              <a:t>Cancer is </a:t>
            </a:r>
            <a:r>
              <a:rPr lang="en-US" sz="1200" dirty="0" smtClean="0">
                <a:solidFill>
                  <a:srgbClr val="000000"/>
                </a:solidFill>
                <a:latin typeface="Arial" panose="020B0604020202020204"/>
                <a:cs typeface="Arial" panose="020B0604020202020204" pitchFamily="34" charset="0"/>
              </a:rPr>
              <a:t>ranked at the </a:t>
            </a:r>
            <a:r>
              <a:rPr lang="en-US" sz="1200" b="1" dirty="0">
                <a:solidFill>
                  <a:srgbClr val="800000"/>
                </a:solidFill>
                <a:latin typeface="Arial" panose="020B0604020202020204"/>
                <a:cs typeface="Arial" panose="020B0604020202020204" pitchFamily="34" charset="0"/>
              </a:rPr>
              <a:t>#</a:t>
            </a:r>
            <a:r>
              <a:rPr lang="en-US" sz="1200" b="1" dirty="0" smtClean="0">
                <a:solidFill>
                  <a:srgbClr val="800000"/>
                </a:solidFill>
                <a:latin typeface="Arial" panose="020B0604020202020204"/>
                <a:cs typeface="Arial" panose="020B0604020202020204" pitchFamily="34" charset="0"/>
              </a:rPr>
              <a:t>1 Cancer Program in the State </a:t>
            </a:r>
            <a:r>
              <a:rPr lang="en-US" sz="1200" b="1" dirty="0">
                <a:solidFill>
                  <a:srgbClr val="800000"/>
                </a:solidFill>
                <a:latin typeface="Arial" panose="020B0604020202020204"/>
                <a:cs typeface="Arial" panose="020B0604020202020204" pitchFamily="34" charset="0"/>
              </a:rPr>
              <a:t>in USNWR Top Cancer Hospitals</a:t>
            </a:r>
            <a:r>
              <a:rPr lang="en-US" sz="1200" dirty="0">
                <a:solidFill>
                  <a:srgbClr val="000000"/>
                </a:solidFill>
                <a:latin typeface="Arial" panose="020B0604020202020204"/>
                <a:cs typeface="Arial" panose="020B0604020202020204" pitchFamily="34" charset="0"/>
              </a:rPr>
              <a:t>; Cancer is UCM’s highest ranking program in </a:t>
            </a:r>
            <a:r>
              <a:rPr lang="en-US" sz="1200" dirty="0" smtClean="0">
                <a:solidFill>
                  <a:srgbClr val="000000"/>
                </a:solidFill>
                <a:latin typeface="Arial" panose="020B0604020202020204"/>
                <a:cs typeface="Arial" panose="020B0604020202020204" pitchFamily="34" charset="0"/>
              </a:rPr>
              <a:t>USNWR and is #16 overall</a:t>
            </a:r>
            <a:endParaRPr lang="en-US" sz="1200" b="1" dirty="0">
              <a:solidFill>
                <a:srgbClr val="800000"/>
              </a:solidFill>
              <a:latin typeface="Arial" panose="020B0604020202020204"/>
              <a:cs typeface="Arial" panose="020B0604020202020204" pitchFamily="34" charset="0"/>
            </a:endParaRPr>
          </a:p>
          <a:p>
            <a:pPr marL="285750" lvl="2" indent="-285750" fontAlgn="base">
              <a:spcBef>
                <a:spcPts val="900"/>
              </a:spcBef>
              <a:spcAft>
                <a:spcPct val="0"/>
              </a:spcAft>
              <a:buFont typeface="Arial" panose="020B0604020202020204" pitchFamily="34" charset="0"/>
              <a:buChar char="•"/>
              <a:defRPr/>
            </a:pPr>
            <a:r>
              <a:rPr lang="en-US" sz="1200" b="1" dirty="0">
                <a:solidFill>
                  <a:srgbClr val="800000"/>
                </a:solidFill>
                <a:latin typeface="Arial" panose="020B0604020202020204"/>
                <a:cs typeface="Arial" panose="020B0604020202020204" pitchFamily="34" charset="0"/>
              </a:rPr>
              <a:t>NCI Comprehensive Cancer </a:t>
            </a:r>
            <a:r>
              <a:rPr lang="en-US" sz="1200" b="1" dirty="0" smtClean="0">
                <a:solidFill>
                  <a:srgbClr val="800000"/>
                </a:solidFill>
                <a:latin typeface="Arial" panose="020B0604020202020204"/>
                <a:cs typeface="Arial" panose="020B0604020202020204" pitchFamily="34" charset="0"/>
              </a:rPr>
              <a:t>Center </a:t>
            </a:r>
            <a:r>
              <a:rPr lang="en-US" sz="1200" dirty="0" smtClean="0">
                <a:solidFill>
                  <a:srgbClr val="000000"/>
                </a:solidFill>
                <a:latin typeface="Arial" panose="020B0604020202020204"/>
                <a:cs typeface="Arial" panose="020B0604020202020204" pitchFamily="34" charset="0"/>
              </a:rPr>
              <a:t>designation </a:t>
            </a:r>
            <a:endParaRPr lang="en-US" sz="1200" dirty="0">
              <a:solidFill>
                <a:srgbClr val="000000"/>
              </a:solidFill>
              <a:latin typeface="Arial" panose="020B0604020202020204"/>
              <a:cs typeface="Arial" panose="020B0604020202020204" pitchFamily="34" charset="0"/>
            </a:endParaRPr>
          </a:p>
          <a:p>
            <a:pPr marL="285750" lvl="2" indent="-285750" fontAlgn="base">
              <a:spcBef>
                <a:spcPts val="900"/>
              </a:spcBef>
              <a:spcAft>
                <a:spcPct val="0"/>
              </a:spcAft>
              <a:buFont typeface="Arial" panose="020B0604020202020204" pitchFamily="34" charset="0"/>
              <a:buChar char="•"/>
              <a:defRPr/>
            </a:pPr>
            <a:r>
              <a:rPr lang="en-US" sz="1200" dirty="0">
                <a:solidFill>
                  <a:srgbClr val="000000"/>
                </a:solidFill>
                <a:latin typeface="Arial" panose="020B0604020202020204"/>
                <a:cs typeface="Arial" panose="020B0604020202020204" pitchFamily="34" charset="0"/>
              </a:rPr>
              <a:t>Ranked </a:t>
            </a:r>
            <a:r>
              <a:rPr lang="en-US" sz="1200" b="1" dirty="0">
                <a:solidFill>
                  <a:srgbClr val="800000"/>
                </a:solidFill>
                <a:latin typeface="Arial" panose="020B0604020202020204"/>
                <a:cs typeface="Arial" panose="020B0604020202020204" pitchFamily="34" charset="0"/>
              </a:rPr>
              <a:t>#1 in Illinois for Top Doctors by Chicago Magazine </a:t>
            </a:r>
            <a:r>
              <a:rPr lang="en-US" sz="1200" dirty="0">
                <a:solidFill>
                  <a:srgbClr val="000000"/>
                </a:solidFill>
                <a:latin typeface="Arial" panose="020B0604020202020204"/>
                <a:cs typeface="Arial" panose="020B0604020202020204" pitchFamily="34" charset="0"/>
              </a:rPr>
              <a:t>and </a:t>
            </a:r>
            <a:r>
              <a:rPr lang="en-US" sz="1200" b="1" dirty="0">
                <a:solidFill>
                  <a:srgbClr val="800000"/>
                </a:solidFill>
                <a:latin typeface="Arial" panose="020B0604020202020204"/>
                <a:cs typeface="Arial" panose="020B0604020202020204" pitchFamily="34" charset="0"/>
              </a:rPr>
              <a:t>#1 in Illinois for Expert Opinion by USNWR</a:t>
            </a:r>
          </a:p>
          <a:p>
            <a:pPr marL="285750" lvl="2" indent="-285750" fontAlgn="base">
              <a:spcBef>
                <a:spcPts val="900"/>
              </a:spcBef>
              <a:spcAft>
                <a:spcPct val="0"/>
              </a:spcAft>
              <a:buFont typeface="Arial" panose="020B0604020202020204" pitchFamily="34" charset="0"/>
              <a:buChar char="•"/>
              <a:defRPr/>
            </a:pPr>
            <a:r>
              <a:rPr lang="en-US" sz="1200" b="1" dirty="0">
                <a:solidFill>
                  <a:srgbClr val="800000"/>
                </a:solidFill>
                <a:latin typeface="Arial" panose="020B0604020202020204"/>
                <a:cs typeface="Arial" panose="020B0604020202020204" pitchFamily="34" charset="0"/>
              </a:rPr>
              <a:t>American College of Surgeons’ Commission on Cancer</a:t>
            </a:r>
            <a:r>
              <a:rPr lang="en-US" sz="1200" dirty="0">
                <a:solidFill>
                  <a:srgbClr val="800000"/>
                </a:solidFill>
                <a:latin typeface="Arial" panose="020B0604020202020204"/>
                <a:cs typeface="Arial" panose="020B0604020202020204" pitchFamily="34" charset="0"/>
              </a:rPr>
              <a:t> </a:t>
            </a:r>
            <a:r>
              <a:rPr lang="en-US" sz="1200" dirty="0">
                <a:solidFill>
                  <a:srgbClr val="000000"/>
                </a:solidFill>
                <a:latin typeface="Arial" panose="020B0604020202020204"/>
                <a:cs typeface="Arial" panose="020B0604020202020204" pitchFamily="34" charset="0"/>
              </a:rPr>
              <a:t>has recognized UCM with its top accreditation </a:t>
            </a:r>
          </a:p>
          <a:p>
            <a:pPr marL="285750" lvl="2" indent="-285750" fontAlgn="base">
              <a:spcBef>
                <a:spcPts val="900"/>
              </a:spcBef>
              <a:spcAft>
                <a:spcPct val="0"/>
              </a:spcAft>
              <a:buFont typeface="Arial" panose="020B0604020202020204" pitchFamily="34" charset="0"/>
              <a:buChar char="•"/>
              <a:defRPr/>
            </a:pPr>
            <a:r>
              <a:rPr lang="en-US" sz="1200" dirty="0">
                <a:solidFill>
                  <a:srgbClr val="000000"/>
                </a:solidFill>
                <a:latin typeface="Arial" panose="020B0604020202020204"/>
                <a:cs typeface="Arial" panose="020B0604020202020204" pitchFamily="34" charset="0"/>
              </a:rPr>
              <a:t>Only hospital in Chicago and </a:t>
            </a:r>
            <a:r>
              <a:rPr lang="en-US" sz="1200" b="1" dirty="0">
                <a:solidFill>
                  <a:srgbClr val="800000"/>
                </a:solidFill>
                <a:latin typeface="Arial" panose="020B0604020202020204"/>
                <a:cs typeface="Arial" panose="020B0604020202020204" pitchFamily="34" charset="0"/>
              </a:rPr>
              <a:t>one of 22 nationally to receive an A grade </a:t>
            </a:r>
            <a:r>
              <a:rPr lang="en-US" sz="1200" dirty="0">
                <a:solidFill>
                  <a:srgbClr val="000000"/>
                </a:solidFill>
                <a:latin typeface="Arial" panose="020B0604020202020204"/>
                <a:cs typeface="Arial" panose="020B0604020202020204" pitchFamily="34" charset="0"/>
              </a:rPr>
              <a:t>in Hospital Safety from the Leapfrog Group in every bi-annual grading cycle </a:t>
            </a:r>
            <a:endParaRPr lang="en-US" sz="1200" dirty="0" smtClean="0">
              <a:solidFill>
                <a:srgbClr val="000000"/>
              </a:solidFill>
              <a:latin typeface="Arial" panose="020B0604020202020204"/>
              <a:cs typeface="Arial" panose="020B0604020202020204" pitchFamily="34" charset="0"/>
            </a:endParaRPr>
          </a:p>
          <a:p>
            <a:pPr marL="0" lvl="2" fontAlgn="base">
              <a:spcBef>
                <a:spcPts val="900"/>
              </a:spcBef>
              <a:spcAft>
                <a:spcPct val="0"/>
              </a:spcAft>
              <a:defRPr/>
            </a:pPr>
            <a:endParaRPr lang="en-US" sz="800" b="1" dirty="0">
              <a:solidFill>
                <a:srgbClr val="800000"/>
              </a:solidFill>
              <a:latin typeface="Arial" panose="020B0604020202020204"/>
              <a:cs typeface="Arial" panose="020B0604020202020204" pitchFamily="34" charset="0"/>
            </a:endParaRPr>
          </a:p>
          <a:p>
            <a:pPr marL="0" lvl="2" algn="ctr" fontAlgn="base">
              <a:spcBef>
                <a:spcPts val="900"/>
              </a:spcBef>
              <a:spcAft>
                <a:spcPct val="0"/>
              </a:spcAft>
              <a:defRPr/>
            </a:pPr>
            <a:r>
              <a:rPr lang="en-US" sz="1400" b="1" dirty="0" smtClean="0">
                <a:solidFill>
                  <a:srgbClr val="000000"/>
                </a:solidFill>
                <a:latin typeface="Arial" panose="020B0604020202020204"/>
                <a:cs typeface="Arial" panose="020B0604020202020204" pitchFamily="34" charset="0"/>
              </a:rPr>
              <a:t>Select </a:t>
            </a:r>
            <a:r>
              <a:rPr lang="en-US" sz="1400" b="1" dirty="0">
                <a:solidFill>
                  <a:srgbClr val="000000"/>
                </a:solidFill>
                <a:latin typeface="Arial" panose="020B0604020202020204"/>
                <a:cs typeface="Arial" panose="020B0604020202020204" pitchFamily="34" charset="0"/>
              </a:rPr>
              <a:t>National Recognitions </a:t>
            </a:r>
            <a:r>
              <a:rPr lang="en-US" sz="1400" b="1" dirty="0" smtClean="0">
                <a:solidFill>
                  <a:srgbClr val="000000"/>
                </a:solidFill>
                <a:latin typeface="Arial" panose="020B0604020202020204"/>
                <a:cs typeface="Arial" panose="020B0604020202020204" pitchFamily="34" charset="0"/>
              </a:rPr>
              <a:t>in FY23</a:t>
            </a:r>
            <a:endParaRPr lang="en-US" sz="1400" b="1" dirty="0">
              <a:solidFill>
                <a:srgbClr val="000000"/>
              </a:solidFill>
              <a:latin typeface="Arial" panose="020B0604020202020204"/>
              <a:cs typeface="Arial" panose="020B0604020202020204" pitchFamily="34" charset="0"/>
            </a:endParaRPr>
          </a:p>
          <a:p>
            <a:pPr marL="285750" lvl="2" indent="-285750" fontAlgn="base">
              <a:spcBef>
                <a:spcPts val="900"/>
              </a:spcBef>
              <a:spcAft>
                <a:spcPct val="0"/>
              </a:spcAft>
              <a:buFont typeface="Arial" panose="020B0604020202020204" pitchFamily="34" charset="0"/>
              <a:buChar char="•"/>
              <a:defRPr/>
            </a:pPr>
            <a:r>
              <a:rPr lang="en-US" sz="1200" dirty="0" smtClean="0">
                <a:solidFill>
                  <a:srgbClr val="000000"/>
                </a:solidFill>
                <a:latin typeface="Arial" panose="020B0604020202020204"/>
                <a:cs typeface="Arial" panose="020B0604020202020204" pitchFamily="34" charset="0"/>
              </a:rPr>
              <a:t>National Comprehensive Cancer Network (NCCN) named the UChicago Medicine Comprehensive Cancer Center as its  33</a:t>
            </a:r>
            <a:r>
              <a:rPr lang="en-US" sz="1200" baseline="30000" dirty="0" smtClean="0">
                <a:solidFill>
                  <a:srgbClr val="000000"/>
                </a:solidFill>
                <a:latin typeface="Arial" panose="020B0604020202020204"/>
                <a:cs typeface="Arial" panose="020B0604020202020204" pitchFamily="34" charset="0"/>
              </a:rPr>
              <a:t>rd</a:t>
            </a:r>
            <a:r>
              <a:rPr lang="en-US" sz="1200" dirty="0" smtClean="0">
                <a:solidFill>
                  <a:srgbClr val="000000"/>
                </a:solidFill>
                <a:latin typeface="Arial" panose="020B0604020202020204"/>
                <a:cs typeface="Arial" panose="020B0604020202020204" pitchFamily="34" charset="0"/>
              </a:rPr>
              <a:t> Member Institution</a:t>
            </a:r>
          </a:p>
          <a:p>
            <a:pPr marL="285750" lvl="2" indent="-285750" fontAlgn="base">
              <a:spcBef>
                <a:spcPts val="900"/>
              </a:spcBef>
              <a:spcAft>
                <a:spcPct val="0"/>
              </a:spcAft>
              <a:buFont typeface="Arial" panose="020B0604020202020204" pitchFamily="34" charset="0"/>
              <a:buChar char="•"/>
              <a:defRPr/>
            </a:pPr>
            <a:r>
              <a:rPr lang="en-US" sz="1200" dirty="0" smtClean="0">
                <a:solidFill>
                  <a:srgbClr val="000000"/>
                </a:solidFill>
                <a:latin typeface="Arial" panose="020B0604020202020204"/>
                <a:cs typeface="Arial" panose="020B0604020202020204" pitchFamily="34" charset="0"/>
              </a:rPr>
              <a:t>Dr</a:t>
            </a:r>
            <a:r>
              <a:rPr lang="en-US" sz="1200" dirty="0">
                <a:solidFill>
                  <a:srgbClr val="000000"/>
                </a:solidFill>
                <a:latin typeface="Arial" panose="020B0604020202020204"/>
                <a:cs typeface="Arial" panose="020B0604020202020204" pitchFamily="34" charset="0"/>
              </a:rPr>
              <a:t>. Kunle Odunsi, Director of the Comprehensive Cancer Center, </a:t>
            </a:r>
            <a:r>
              <a:rPr lang="en-US" sz="1200" dirty="0" smtClean="0">
                <a:solidFill>
                  <a:srgbClr val="000000"/>
                </a:solidFill>
                <a:latin typeface="Arial" panose="020B0604020202020204"/>
                <a:cs typeface="Arial" panose="020B0604020202020204" pitchFamily="34" charset="0"/>
              </a:rPr>
              <a:t>serves </a:t>
            </a:r>
            <a:r>
              <a:rPr lang="en-US" sz="1200" dirty="0">
                <a:solidFill>
                  <a:srgbClr val="000000"/>
                </a:solidFill>
                <a:latin typeface="Arial" panose="020B0604020202020204"/>
                <a:cs typeface="Arial" panose="020B0604020202020204" pitchFamily="34" charset="0"/>
              </a:rPr>
              <a:t>the Principal Investigator of a highly competitive </a:t>
            </a:r>
            <a:r>
              <a:rPr lang="en-US" sz="1200" b="1" dirty="0">
                <a:solidFill>
                  <a:srgbClr val="800000"/>
                </a:solidFill>
                <a:latin typeface="Arial" panose="020B0604020202020204"/>
                <a:cs typeface="Arial" panose="020B0604020202020204" pitchFamily="34" charset="0"/>
              </a:rPr>
              <a:t>SPORE grant in Ovarian Cancer </a:t>
            </a:r>
            <a:r>
              <a:rPr lang="en-US" sz="1200" dirty="0">
                <a:solidFill>
                  <a:srgbClr val="000000"/>
                </a:solidFill>
                <a:latin typeface="Arial" panose="020B0604020202020204"/>
                <a:cs typeface="Arial" panose="020B0604020202020204" pitchFamily="34" charset="0"/>
              </a:rPr>
              <a:t>that was awarded in </a:t>
            </a:r>
            <a:r>
              <a:rPr lang="en-US" sz="1200" dirty="0" smtClean="0">
                <a:solidFill>
                  <a:srgbClr val="000000"/>
                </a:solidFill>
                <a:latin typeface="Arial" panose="020B0604020202020204"/>
                <a:cs typeface="Arial" panose="020B0604020202020204" pitchFamily="34" charset="0"/>
              </a:rPr>
              <a:t>FY22</a:t>
            </a:r>
            <a:endParaRPr lang="en-US" sz="1200" dirty="0">
              <a:solidFill>
                <a:srgbClr val="000000"/>
              </a:solidFill>
              <a:latin typeface="Arial" panose="020B0604020202020204"/>
              <a:cs typeface="Arial" panose="020B0604020202020204" pitchFamily="34" charset="0"/>
            </a:endParaRPr>
          </a:p>
          <a:p>
            <a:pPr marL="285750" lvl="2" indent="-285750" fontAlgn="base">
              <a:spcBef>
                <a:spcPts val="900"/>
              </a:spcBef>
              <a:spcAft>
                <a:spcPct val="0"/>
              </a:spcAft>
              <a:buFont typeface="Arial" panose="020B0604020202020204" pitchFamily="34" charset="0"/>
              <a:buChar char="•"/>
              <a:defRPr/>
            </a:pPr>
            <a:r>
              <a:rPr lang="en-US" sz="1200" dirty="0">
                <a:solidFill>
                  <a:srgbClr val="000000"/>
                </a:solidFill>
                <a:latin typeface="Arial" panose="020B0604020202020204"/>
                <a:cs typeface="Arial" panose="020B0604020202020204" pitchFamily="34" charset="0"/>
              </a:rPr>
              <a:t>Dr. Everett Vokes </a:t>
            </a:r>
            <a:r>
              <a:rPr lang="en-US" sz="1200" dirty="0" smtClean="0">
                <a:solidFill>
                  <a:srgbClr val="000000"/>
                </a:solidFill>
                <a:latin typeface="Arial" panose="020B0604020202020204"/>
                <a:cs typeface="Arial" panose="020B0604020202020204" pitchFamily="34" charset="0"/>
              </a:rPr>
              <a:t>completed term </a:t>
            </a:r>
            <a:r>
              <a:rPr lang="en-US" sz="1200" b="1" dirty="0" smtClean="0">
                <a:solidFill>
                  <a:srgbClr val="800000"/>
                </a:solidFill>
                <a:latin typeface="Arial" panose="020B0604020202020204"/>
                <a:cs typeface="Arial" panose="020B0604020202020204" pitchFamily="34" charset="0"/>
              </a:rPr>
              <a:t>President </a:t>
            </a:r>
            <a:r>
              <a:rPr lang="en-US" sz="1200" b="1" dirty="0">
                <a:solidFill>
                  <a:srgbClr val="800000"/>
                </a:solidFill>
                <a:latin typeface="Arial" panose="020B0604020202020204"/>
                <a:cs typeface="Arial" panose="020B0604020202020204" pitchFamily="34" charset="0"/>
              </a:rPr>
              <a:t>of the American Society of Clinical Oncology </a:t>
            </a:r>
            <a:r>
              <a:rPr lang="en-US" sz="1200" dirty="0">
                <a:solidFill>
                  <a:srgbClr val="000000"/>
                </a:solidFill>
                <a:latin typeface="Arial" panose="020B0604020202020204"/>
                <a:cs typeface="Arial" panose="020B0604020202020204" pitchFamily="34" charset="0"/>
              </a:rPr>
              <a:t>(ASCO) </a:t>
            </a:r>
            <a:r>
              <a:rPr lang="en-US" sz="1200" dirty="0" smtClean="0">
                <a:solidFill>
                  <a:srgbClr val="000000"/>
                </a:solidFill>
                <a:latin typeface="Arial" panose="020B0604020202020204"/>
                <a:cs typeface="Arial" panose="020B0604020202020204" pitchFamily="34" charset="0"/>
              </a:rPr>
              <a:t>Dr</a:t>
            </a:r>
            <a:r>
              <a:rPr lang="en-US" sz="1200" dirty="0">
                <a:solidFill>
                  <a:srgbClr val="000000"/>
                </a:solidFill>
                <a:latin typeface="Arial" panose="020B0604020202020204"/>
                <a:cs typeface="Arial" panose="020B0604020202020204" pitchFamily="34" charset="0"/>
              </a:rPr>
              <a:t>. Diane Yamada </a:t>
            </a:r>
            <a:r>
              <a:rPr lang="en-US" sz="1200" dirty="0" smtClean="0">
                <a:solidFill>
                  <a:srgbClr val="000000"/>
                </a:solidFill>
                <a:latin typeface="Arial" panose="020B0604020202020204"/>
                <a:cs typeface="Arial" panose="020B0604020202020204" pitchFamily="34" charset="0"/>
              </a:rPr>
              <a:t>completed term </a:t>
            </a:r>
            <a:r>
              <a:rPr lang="en-US" sz="1200" b="1" dirty="0">
                <a:solidFill>
                  <a:srgbClr val="800000"/>
                </a:solidFill>
                <a:latin typeface="Arial" panose="020B0604020202020204"/>
                <a:cs typeface="Arial" panose="020B0604020202020204" pitchFamily="34" charset="0"/>
              </a:rPr>
              <a:t>President of Society of Gynecologic </a:t>
            </a:r>
            <a:r>
              <a:rPr lang="en-US" sz="1200" b="1" dirty="0" smtClean="0">
                <a:solidFill>
                  <a:srgbClr val="800000"/>
                </a:solidFill>
                <a:latin typeface="Arial" panose="020B0604020202020204"/>
                <a:cs typeface="Arial" panose="020B0604020202020204" pitchFamily="34" charset="0"/>
              </a:rPr>
              <a:t>Oncology</a:t>
            </a:r>
            <a:endParaRPr lang="en-US" sz="1200" b="1" dirty="0">
              <a:solidFill>
                <a:srgbClr val="800000"/>
              </a:solidFill>
              <a:latin typeface="Arial" panose="020B0604020202020204"/>
              <a:cs typeface="Arial" panose="020B0604020202020204" pitchFamily="34" charset="0"/>
            </a:endParaRPr>
          </a:p>
        </p:txBody>
      </p:sp>
    </p:spTree>
    <p:extLst>
      <p:ext uri="{BB962C8B-B14F-4D97-AF65-F5344CB8AC3E}">
        <p14:creationId xmlns:p14="http://schemas.microsoft.com/office/powerpoint/2010/main" val="1545212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213" name="think-cell Slide" r:id="rId6" imgW="180" imgH="180" progId="TCLayout.ActiveDocument.1">
                  <p:embed/>
                </p:oleObj>
              </mc:Choice>
              <mc:Fallback>
                <p:oleObj name="think-cell Slide" r:id="rId6" imgW="180" imgH="180" progId="TCLayout.ActiveDocument.1">
                  <p:embed/>
                  <p:pic>
                    <p:nvPicPr>
                      <p:cNvPr id="7" name="Object 6"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Times New Roman"/>
              <a:sym typeface="Arial"/>
            </a:endParaRPr>
          </a:p>
        </p:txBody>
      </p:sp>
      <p:cxnSp>
        <p:nvCxnSpPr>
          <p:cNvPr id="14" name="Straight Connector 13"/>
          <p:cNvCxnSpPr/>
          <p:nvPr/>
        </p:nvCxnSpPr>
        <p:spPr bwMode="gray">
          <a:xfrm>
            <a:off x="444591" y="4269253"/>
            <a:ext cx="11302818" cy="0"/>
          </a:xfrm>
          <a:prstGeom prst="line">
            <a:avLst/>
          </a:prstGeom>
          <a:noFill/>
          <a:ln w="12700" cap="rnd" cmpd="sng" algn="ctr">
            <a:solidFill>
              <a:srgbClr val="333E48"/>
            </a:solidFill>
            <a:prstDash val="sysDot"/>
          </a:ln>
          <a:effectLst/>
        </p:spPr>
      </p:cxnSp>
      <p:sp>
        <p:nvSpPr>
          <p:cNvPr id="15" name="TextBox 6"/>
          <p:cNvSpPr txBox="1"/>
          <p:nvPr/>
        </p:nvSpPr>
        <p:spPr bwMode="gray">
          <a:xfrm>
            <a:off x="3853802" y="2620263"/>
            <a:ext cx="1146970" cy="1418337"/>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4,022</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Analytic and Non-Analytic cases added to Cancer Registry</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8"/>
          <p:cNvSpPr txBox="1"/>
          <p:nvPr/>
        </p:nvSpPr>
        <p:spPr bwMode="gray">
          <a:xfrm>
            <a:off x="6597505" y="1098548"/>
            <a:ext cx="1370326" cy="987450"/>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$56M+</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Total in peer-reviewed cancer research grants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3"/>
          <p:cNvSpPr txBox="1"/>
          <p:nvPr/>
        </p:nvSpPr>
        <p:spPr bwMode="gray">
          <a:xfrm>
            <a:off x="6597505" y="2606956"/>
            <a:ext cx="1370327" cy="772006"/>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1,758</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Patients enrolled on clinical trials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Box 17"/>
          <p:cNvSpPr txBox="1"/>
          <p:nvPr/>
        </p:nvSpPr>
        <p:spPr bwMode="gray">
          <a:xfrm>
            <a:off x="9487030" y="1098548"/>
            <a:ext cx="1570697" cy="1418337"/>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11 </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Number of locations across Chicagoland service pts close to home</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1"/>
          <p:cNvSpPr txBox="1"/>
          <p:nvPr/>
        </p:nvSpPr>
        <p:spPr bwMode="gray">
          <a:xfrm>
            <a:off x="9451861" y="2616597"/>
            <a:ext cx="2067328" cy="772006"/>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424</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Publications in peer-reviewed journals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 Placeholder 2"/>
          <p:cNvSpPr txBox="1">
            <a:spLocks/>
          </p:cNvSpPr>
          <p:nvPr/>
        </p:nvSpPr>
        <p:spPr bwMode="gray">
          <a:xfrm>
            <a:off x="1833537" y="4696731"/>
            <a:ext cx="1946708" cy="553998"/>
          </a:xfrm>
          <a:prstGeom prst="rect">
            <a:avLst/>
          </a:prstGeom>
        </p:spPr>
        <p:txBody>
          <a:bodyPr vert="horz"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Rapid Growth </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demonstrated in Theranostic offerings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 Placeholder 2"/>
          <p:cNvSpPr txBox="1">
            <a:spLocks/>
          </p:cNvSpPr>
          <p:nvPr/>
        </p:nvSpPr>
        <p:spPr bwMode="gray">
          <a:xfrm>
            <a:off x="5231167" y="4750449"/>
            <a:ext cx="2402140" cy="553998"/>
          </a:xfrm>
          <a:prstGeom prst="rect">
            <a:avLst/>
          </a:prstGeom>
        </p:spPr>
        <p:txBody>
          <a:bodyPr vert="horz"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More than 200 </a:t>
            </a:r>
            <a:r>
              <a:rPr kumimoji="0" lang="en-US" sz="1200" b="0" i="0" u="none" strike="noStrike" kern="1200" cap="none" spc="0" normalizeH="0" baseline="0" noProof="0" dirty="0" smtClean="0">
                <a:ln>
                  <a:noFill/>
                </a:ln>
                <a:solidFill>
                  <a:srgbClr val="000000"/>
                </a:solidFill>
                <a:effectLst/>
                <a:uLnTx/>
                <a:uFillTx/>
                <a:latin typeface="Arial"/>
                <a:ea typeface="+mn-ea"/>
                <a:cs typeface="+mn-cs"/>
              </a:rPr>
              <a:t>Cellular Therapy (Stem Cell Transplants + Car-T) transplants completed each year</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4143" y="4859355"/>
            <a:ext cx="440640" cy="445092"/>
          </a:xfrm>
          <a:prstGeom prst="rect">
            <a:avLst/>
          </a:prstGeom>
        </p:spPr>
      </p:pic>
      <p:sp>
        <p:nvSpPr>
          <p:cNvPr id="23" name="TextBox 19"/>
          <p:cNvSpPr txBox="1"/>
          <p:nvPr/>
        </p:nvSpPr>
        <p:spPr bwMode="gray">
          <a:xfrm>
            <a:off x="4874418" y="4193494"/>
            <a:ext cx="2421664" cy="215444"/>
          </a:xfrm>
          <a:prstGeom prst="rect">
            <a:avLst/>
          </a:prstGeom>
          <a:solidFill>
            <a:schemeClr val="bg1"/>
          </a:solidFill>
          <a:ln>
            <a:solidFill>
              <a:schemeClr val="bg1">
                <a:lumMod val="50000"/>
              </a:schemeClr>
            </a:solidFill>
          </a:ln>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ctr" defTabSz="64008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a:ea typeface="+mn-ea"/>
                <a:cs typeface="+mn-cs"/>
              </a:rPr>
              <a:t>Other Select Highlights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8"/>
          <p:cNvSpPr txBox="1"/>
          <p:nvPr/>
        </p:nvSpPr>
        <p:spPr bwMode="gray">
          <a:xfrm>
            <a:off x="1160366" y="1092455"/>
            <a:ext cx="1569269" cy="987450"/>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158K</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Number of outpatient encounters in FY21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5" name="Picture 45" descr="Image result for surgery  icon">
            <a:extLst>
              <a:ext uri="{FF2B5EF4-FFF2-40B4-BE49-F238E27FC236}">
                <a16:creationId xmlns:a16="http://schemas.microsoft.com/office/drawing/2014/main" id="{3D58B9D1-84FD-443C-9749-78C4C63775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8097" y="4668930"/>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2">
            <a:extLst>
              <a:ext uri="{FF2B5EF4-FFF2-40B4-BE49-F238E27FC236}">
                <a16:creationId xmlns:a16="http://schemas.microsoft.com/office/drawing/2014/main" id="{8D71C935-7F9F-4476-BDB3-F105E4D8CE3A}"/>
              </a:ext>
            </a:extLst>
          </p:cNvPr>
          <p:cNvSpPr txBox="1">
            <a:spLocks/>
          </p:cNvSpPr>
          <p:nvPr/>
        </p:nvSpPr>
        <p:spPr bwMode="gray">
          <a:xfrm>
            <a:off x="8644149" y="4399445"/>
            <a:ext cx="3030400" cy="553998"/>
          </a:xfrm>
          <a:prstGeom prst="rect">
            <a:avLst/>
          </a:prstGeom>
        </p:spPr>
        <p:txBody>
          <a:bodyPr vert="horz"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UCM is one of 30 U.S. institutions selected as Lead Academic Participation Sites for NCI’s National Clinical Trials Network</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6" name="Picture 47" descr="elderly, grandparents, old couple, old people, senior citizens, seniors icon">
            <a:extLst>
              <a:ext uri="{FF2B5EF4-FFF2-40B4-BE49-F238E27FC236}">
                <a16:creationId xmlns:a16="http://schemas.microsoft.com/office/drawing/2014/main" id="{10FC0B20-6118-4708-8DB4-28C3D736DE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2005" y="4652262"/>
            <a:ext cx="541014" cy="73866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8D71C935-7F9F-4476-BDB3-F105E4D8CE3A}"/>
              </a:ext>
            </a:extLst>
          </p:cNvPr>
          <p:cNvSpPr txBox="1">
            <a:spLocks/>
          </p:cNvSpPr>
          <p:nvPr/>
        </p:nvSpPr>
        <p:spPr bwMode="gray">
          <a:xfrm>
            <a:off x="8644149" y="5081901"/>
            <a:ext cx="2900432" cy="553998"/>
          </a:xfrm>
          <a:prstGeom prst="rect">
            <a:avLst/>
          </a:prstGeom>
        </p:spPr>
        <p:txBody>
          <a:bodyPr vert="horz"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mn-ea"/>
                <a:cs typeface="+mn-cs"/>
              </a:rPr>
              <a:t>Participation limited to sites with more than 300 open therapeutic trials and that enroll more than 1,000 patients/year</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Box 8">
            <a:extLst>
              <a:ext uri="{FF2B5EF4-FFF2-40B4-BE49-F238E27FC236}">
                <a16:creationId xmlns:a16="http://schemas.microsoft.com/office/drawing/2014/main" id="{68ACD42C-D555-466F-A1E9-B0AFA3572BB5}"/>
              </a:ext>
            </a:extLst>
          </p:cNvPr>
          <p:cNvSpPr txBox="1"/>
          <p:nvPr/>
        </p:nvSpPr>
        <p:spPr bwMode="gray">
          <a:xfrm>
            <a:off x="3853802" y="1098548"/>
            <a:ext cx="1370326" cy="987450"/>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200+</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mn-cs"/>
              </a:rPr>
              <a:t>Physicians and scientist researchers </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TextBox 8">
            <a:extLst>
              <a:ext uri="{FF2B5EF4-FFF2-40B4-BE49-F238E27FC236}">
                <a16:creationId xmlns:a16="http://schemas.microsoft.com/office/drawing/2014/main" id="{7A9ECE46-AC90-44B9-BD5E-D9F6637BADC9}"/>
              </a:ext>
            </a:extLst>
          </p:cNvPr>
          <p:cNvSpPr txBox="1"/>
          <p:nvPr/>
        </p:nvSpPr>
        <p:spPr bwMode="gray">
          <a:xfrm>
            <a:off x="1173181" y="2614573"/>
            <a:ext cx="1569269" cy="987450"/>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800" b="1" i="0" u="none" strike="noStrike" kern="1200" cap="none" spc="0" normalizeH="0" baseline="0" noProof="0" dirty="0" smtClean="0">
                <a:ln>
                  <a:noFill/>
                </a:ln>
                <a:solidFill>
                  <a:srgbClr val="800000"/>
                </a:solidFill>
                <a:effectLst/>
                <a:uLnTx/>
                <a:uFillTx/>
                <a:latin typeface="Arial"/>
                <a:ea typeface="+mn-ea"/>
                <a:cs typeface="+mn-cs"/>
              </a:rPr>
              <a:t>$435MM</a:t>
            </a:r>
            <a:endParaRPr kumimoji="0" lang="en-US" sz="1800" b="1" i="0" u="none" strike="noStrike" kern="1200" cap="none" spc="0" normalizeH="0" baseline="0" noProof="0" dirty="0">
              <a:ln>
                <a:noFill/>
              </a:ln>
              <a:solidFill>
                <a:srgbClr val="800000"/>
              </a:solidFill>
              <a:effectLst/>
              <a:uLnTx/>
              <a:uFillTx/>
              <a:latin typeface="Arial"/>
              <a:ea typeface="+mn-ea"/>
              <a:cs typeface="+mn-cs"/>
            </a:endParaRPr>
          </a:p>
          <a:p>
            <a:pPr marL="0" marR="0" lvl="0" indent="0" algn="l" defTabSz="640080" rtl="0" eaLnBrk="1" fontAlgn="base" latinLnBrk="0" hangingPunct="1">
              <a:lnSpc>
                <a:spcPct val="100000"/>
              </a:lnSpc>
              <a:spcBef>
                <a:spcPts val="5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Cancer Service Line revenue in </a:t>
            </a:r>
            <a:r>
              <a:rPr kumimoji="0" lang="en-US" sz="1400" b="0" i="0" u="none" strike="noStrike" kern="1200" cap="none" spc="0" normalizeH="0" baseline="0" noProof="0" dirty="0" smtClean="0">
                <a:ln>
                  <a:noFill/>
                </a:ln>
                <a:solidFill>
                  <a:srgbClr val="000000"/>
                </a:solidFill>
                <a:effectLst/>
                <a:uLnTx/>
                <a:uFillTx/>
                <a:latin typeface="Arial" panose="020B0604020202020204"/>
                <a:ea typeface="+mn-ea"/>
                <a:cs typeface="+mn-cs"/>
              </a:rPr>
              <a:t>FY22</a:t>
            </a:r>
            <a:endPar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40" name="Title 1"/>
          <p:cNvSpPr txBox="1">
            <a:spLocks/>
          </p:cNvSpPr>
          <p:nvPr/>
        </p:nvSpPr>
        <p:spPr>
          <a:xfrm>
            <a:off x="-660091" y="108181"/>
            <a:ext cx="9378786"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a:t>Cancer Service Line – A Deeper Look</a:t>
            </a:r>
          </a:p>
        </p:txBody>
      </p:sp>
    </p:spTree>
    <p:extLst>
      <p:ext uri="{BB962C8B-B14F-4D97-AF65-F5344CB8AC3E}">
        <p14:creationId xmlns:p14="http://schemas.microsoft.com/office/powerpoint/2010/main" val="2038291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9237" name="think-cell Slide" r:id="rId6" imgW="180" imgH="180" progId="TCLayout.ActiveDocument.1">
                  <p:embed/>
                </p:oleObj>
              </mc:Choice>
              <mc:Fallback>
                <p:oleObj name="think-cell Slide" r:id="rId6" imgW="180" imgH="180" progId="TCLayout.ActiveDocument.1">
                  <p:embed/>
                  <p:pic>
                    <p:nvPicPr>
                      <p:cNvPr id="7" name="Object 6"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fontAlgn="base">
              <a:spcBef>
                <a:spcPct val="0"/>
              </a:spcBef>
              <a:spcAft>
                <a:spcPct val="0"/>
              </a:spcAft>
              <a:defRPr/>
            </a:pPr>
            <a:endParaRPr lang="en-US" b="1" dirty="0">
              <a:solidFill>
                <a:srgbClr val="FFFFFF"/>
              </a:solidFill>
              <a:latin typeface="Arial"/>
              <a:cs typeface="Times New Roman"/>
              <a:sym typeface="Arial"/>
            </a:endParaRPr>
          </a:p>
        </p:txBody>
      </p:sp>
      <p:sp>
        <p:nvSpPr>
          <p:cNvPr id="2" name="Title 1"/>
          <p:cNvSpPr>
            <a:spLocks noGrp="1"/>
          </p:cNvSpPr>
          <p:nvPr>
            <p:ph type="title"/>
          </p:nvPr>
        </p:nvSpPr>
        <p:spPr>
          <a:xfrm>
            <a:off x="-596293" y="108181"/>
            <a:ext cx="8229600" cy="868362"/>
          </a:xfrm>
        </p:spPr>
        <p:txBody>
          <a:bodyPr/>
          <a:lstStyle/>
          <a:p>
            <a:pPr algn="ctr">
              <a:defRPr/>
            </a:pPr>
            <a:r>
              <a:rPr lang="en-US" sz="3200" dirty="0"/>
              <a:t>UCM: Health System at a Glance  </a:t>
            </a:r>
          </a:p>
        </p:txBody>
      </p:sp>
      <p:sp>
        <p:nvSpPr>
          <p:cNvPr id="27" name="Rectangle 26"/>
          <p:cNvSpPr/>
          <p:nvPr/>
        </p:nvSpPr>
        <p:spPr>
          <a:xfrm>
            <a:off x="-5080" y="797094"/>
            <a:ext cx="12197080" cy="727445"/>
          </a:xfrm>
          <a:prstGeom prst="rect">
            <a:avLst/>
          </a:prstGeom>
          <a:solidFill>
            <a:srgbClr val="FFFFFF">
              <a:lumMod val="8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pic>
        <p:nvPicPr>
          <p:cNvPr id="28"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27081"/>
          <a:stretch/>
        </p:blipFill>
        <p:spPr bwMode="auto">
          <a:xfrm>
            <a:off x="119379" y="878841"/>
            <a:ext cx="2116019" cy="61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2438387" y="909015"/>
            <a:ext cx="9629565" cy="584775"/>
          </a:xfrm>
          <a:prstGeom prst="rect">
            <a:avLst/>
          </a:prstGeom>
        </p:spPr>
        <p:txBody>
          <a:bodyPr wrap="square">
            <a:spAutoFit/>
          </a:bodyPr>
          <a:lstStyle/>
          <a:p>
            <a:pPr marL="4763">
              <a:spcAft>
                <a:spcPts val="600"/>
              </a:spcAft>
            </a:pPr>
            <a:r>
              <a:rPr lang="en-US" sz="1600" b="1" dirty="0">
                <a:solidFill>
                  <a:srgbClr val="000000"/>
                </a:solidFill>
                <a:cs typeface="Arial" panose="020B0604020202020204" pitchFamily="34" charset="0"/>
              </a:rPr>
              <a:t>UCM will be at the forefront of comprehensive cancer care distinguished by eminence in patient-centered care delivery, research, discovery, and training the next generation of cancer leaders</a:t>
            </a:r>
          </a:p>
        </p:txBody>
      </p:sp>
      <p:sp>
        <p:nvSpPr>
          <p:cNvPr id="30" name="Rectangle 29"/>
          <p:cNvSpPr/>
          <p:nvPr/>
        </p:nvSpPr>
        <p:spPr>
          <a:xfrm>
            <a:off x="0" y="1598905"/>
            <a:ext cx="12192000" cy="383481"/>
          </a:xfrm>
          <a:prstGeom prst="rect">
            <a:avLst/>
          </a:prstGeom>
          <a:solidFill>
            <a:srgbClr val="0070C0"/>
          </a:solidFill>
          <a:ln>
            <a:solidFill>
              <a:srgbClr val="000000"/>
            </a:solidFill>
          </a:ln>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smtClean="0">
                <a:ln>
                  <a:noFill/>
                </a:ln>
                <a:solidFill>
                  <a:srgbClr val="FFFFFF"/>
                </a:solidFill>
                <a:effectLst/>
                <a:uLnTx/>
                <a:uFillTx/>
                <a:cs typeface="Arial" panose="020B0604020202020204" pitchFamily="34" charset="0"/>
              </a:rPr>
              <a:t>Our UCCCC strategic plan for the Cancer Service Line takes a three-pronged approach to growth. </a:t>
            </a:r>
          </a:p>
        </p:txBody>
      </p:sp>
      <p:sp>
        <p:nvSpPr>
          <p:cNvPr id="31" name="Pentagon 30"/>
          <p:cNvSpPr/>
          <p:nvPr/>
        </p:nvSpPr>
        <p:spPr>
          <a:xfrm>
            <a:off x="-1" y="2085440"/>
            <a:ext cx="11748978" cy="371543"/>
          </a:xfrm>
          <a:prstGeom prst="homePlate">
            <a:avLst/>
          </a:prstGeom>
          <a:solidFill>
            <a:srgbClr val="8F393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smtClean="0">
                <a:ln>
                  <a:noFill/>
                </a:ln>
                <a:solidFill>
                  <a:srgbClr val="FFFFFF"/>
                </a:solidFill>
                <a:effectLst/>
                <a:uLnTx/>
                <a:uFillTx/>
                <a:latin typeface="Arial"/>
                <a:ea typeface="+mn-ea"/>
                <a:cs typeface="+mn-cs"/>
              </a:rPr>
              <a:t>Innovation &amp; Discovery</a:t>
            </a:r>
            <a:r>
              <a:rPr kumimoji="0" lang="en-US" sz="1500" b="1" i="0" u="none" strike="noStrike" kern="0" cap="none" spc="0" normalizeH="0" baseline="0" noProof="0" dirty="0" smtClean="0">
                <a:ln>
                  <a:noFill/>
                </a:ln>
                <a:solidFill>
                  <a:srgbClr val="FFFFFF"/>
                </a:solidFill>
                <a:effectLst/>
                <a:uLnTx/>
                <a:uFillTx/>
                <a:latin typeface="Arial"/>
                <a:ea typeface="+mn-ea"/>
                <a:cs typeface="+mn-cs"/>
              </a:rPr>
              <a:t>: </a:t>
            </a:r>
            <a:r>
              <a:rPr kumimoji="0" lang="en-US" sz="1500" b="0" i="0" u="none" strike="noStrike" kern="0" cap="none" spc="0" normalizeH="0" baseline="0" noProof="0" dirty="0" smtClean="0">
                <a:ln>
                  <a:noFill/>
                </a:ln>
                <a:solidFill>
                  <a:srgbClr val="FFFFFF"/>
                </a:solidFill>
                <a:effectLst/>
                <a:uLnTx/>
                <a:uFillTx/>
                <a:latin typeface="Arial"/>
                <a:ea typeface="+mn-ea"/>
                <a:cs typeface="+mn-cs"/>
              </a:rPr>
              <a:t>Expand and Develop Programs of Eminence</a:t>
            </a:r>
          </a:p>
        </p:txBody>
      </p:sp>
      <p:sp>
        <p:nvSpPr>
          <p:cNvPr id="32" name="Pentagon 31"/>
          <p:cNvSpPr/>
          <p:nvPr/>
        </p:nvSpPr>
        <p:spPr>
          <a:xfrm>
            <a:off x="-1" y="4576046"/>
            <a:ext cx="11748978" cy="304951"/>
          </a:xfrm>
          <a:prstGeom prst="homePlate">
            <a:avLst/>
          </a:prstGeom>
          <a:solidFill>
            <a:srgbClr val="8F393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smtClean="0">
                <a:ln>
                  <a:noFill/>
                </a:ln>
                <a:solidFill>
                  <a:srgbClr val="FFFFFF"/>
                </a:solidFill>
                <a:effectLst/>
                <a:uLnTx/>
                <a:uFillTx/>
                <a:latin typeface="Arial"/>
                <a:ea typeface="+mn-ea"/>
                <a:cs typeface="+mn-cs"/>
              </a:rPr>
              <a:t>Foundational Growth</a:t>
            </a:r>
            <a:r>
              <a:rPr kumimoji="0" lang="en-US" sz="1500" b="1" i="0" u="none" strike="noStrike" kern="0" cap="none" spc="0" normalizeH="0" baseline="0" noProof="0" dirty="0" smtClean="0">
                <a:ln>
                  <a:noFill/>
                </a:ln>
                <a:solidFill>
                  <a:srgbClr val="FFFFFF"/>
                </a:solidFill>
                <a:effectLst/>
                <a:uLnTx/>
                <a:uFillTx/>
                <a:latin typeface="Arial"/>
                <a:ea typeface="+mn-ea"/>
                <a:cs typeface="+mn-cs"/>
              </a:rPr>
              <a:t>: </a:t>
            </a:r>
            <a:r>
              <a:rPr kumimoji="0" lang="en-US" sz="1500" b="0" i="0" u="none" strike="noStrike" kern="0" cap="none" spc="0" normalizeH="0" baseline="0" noProof="0" dirty="0" smtClean="0">
                <a:ln>
                  <a:noFill/>
                </a:ln>
                <a:solidFill>
                  <a:srgbClr val="FFFFFF"/>
                </a:solidFill>
                <a:effectLst/>
                <a:uLnTx/>
                <a:uFillTx/>
                <a:latin typeface="Arial"/>
                <a:ea typeface="+mn-ea"/>
                <a:cs typeface="+mn-cs"/>
              </a:rPr>
              <a:t>Integrate Research and Clinical Patient Care</a:t>
            </a:r>
            <a:endParaRPr kumimoji="0" lang="en-US" sz="1500" b="0" i="1" u="none" strike="noStrike" kern="0" cap="none" spc="0" normalizeH="0" baseline="0" noProof="0" dirty="0" smtClean="0">
              <a:ln>
                <a:noFill/>
              </a:ln>
              <a:solidFill>
                <a:srgbClr val="FFFFFF"/>
              </a:solidFill>
              <a:effectLst/>
              <a:uLnTx/>
              <a:uFillTx/>
              <a:latin typeface="Arial"/>
              <a:ea typeface="+mn-ea"/>
              <a:cs typeface="+mn-cs"/>
            </a:endParaRPr>
          </a:p>
        </p:txBody>
      </p:sp>
      <p:sp>
        <p:nvSpPr>
          <p:cNvPr id="33" name="Pentagon 32"/>
          <p:cNvSpPr/>
          <p:nvPr/>
        </p:nvSpPr>
        <p:spPr>
          <a:xfrm>
            <a:off x="-1" y="3493989"/>
            <a:ext cx="11748978" cy="307174"/>
          </a:xfrm>
          <a:prstGeom prst="homePlate">
            <a:avLst/>
          </a:prstGeom>
          <a:solidFill>
            <a:srgbClr val="8F3931"/>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smtClean="0">
                <a:ln>
                  <a:noFill/>
                </a:ln>
                <a:solidFill>
                  <a:srgbClr val="FFFFFF"/>
                </a:solidFill>
                <a:effectLst/>
                <a:uLnTx/>
                <a:uFillTx/>
                <a:latin typeface="Arial"/>
                <a:ea typeface="+mn-ea"/>
                <a:cs typeface="+mn-cs"/>
              </a:rPr>
              <a:t>Geographic Expansion</a:t>
            </a:r>
            <a:r>
              <a:rPr kumimoji="0" lang="en-US" sz="1500" b="1" i="0" u="none" strike="noStrike" kern="0" cap="none" spc="0" normalizeH="0" baseline="0" noProof="0" dirty="0" smtClean="0">
                <a:ln>
                  <a:noFill/>
                </a:ln>
                <a:solidFill>
                  <a:srgbClr val="FFFFFF"/>
                </a:solidFill>
                <a:effectLst/>
                <a:uLnTx/>
                <a:uFillTx/>
                <a:latin typeface="Arial"/>
                <a:ea typeface="+mn-ea"/>
                <a:cs typeface="+mn-cs"/>
              </a:rPr>
              <a:t>: </a:t>
            </a:r>
            <a:r>
              <a:rPr kumimoji="0" lang="en-US" sz="1500" b="0" i="0" u="none" strike="noStrike" kern="0" cap="none" spc="0" normalizeH="0" baseline="0" noProof="0" dirty="0" smtClean="0">
                <a:ln>
                  <a:noFill/>
                </a:ln>
                <a:solidFill>
                  <a:srgbClr val="FFFFFF"/>
                </a:solidFill>
                <a:effectLst/>
                <a:uLnTx/>
                <a:uFillTx/>
                <a:latin typeface="Arial"/>
                <a:ea typeface="+mn-ea"/>
                <a:cs typeface="+mn-cs"/>
              </a:rPr>
              <a:t>Network Development</a:t>
            </a:r>
            <a:endParaRPr kumimoji="0" lang="en-US" sz="1500" b="0" i="1" u="none" strike="noStrike" kern="0" cap="none" spc="0" normalizeH="0" baseline="0" noProof="0" dirty="0" smtClean="0">
              <a:ln>
                <a:noFill/>
              </a:ln>
              <a:solidFill>
                <a:srgbClr val="FFFFFF"/>
              </a:solidFill>
              <a:effectLst/>
              <a:uLnTx/>
              <a:uFillTx/>
              <a:latin typeface="Arial"/>
              <a:ea typeface="+mn-ea"/>
              <a:cs typeface="+mn-cs"/>
            </a:endParaRPr>
          </a:p>
        </p:txBody>
      </p:sp>
      <p:sp>
        <p:nvSpPr>
          <p:cNvPr id="34" name="Rectangle 33"/>
          <p:cNvSpPr/>
          <p:nvPr/>
        </p:nvSpPr>
        <p:spPr>
          <a:xfrm>
            <a:off x="-1" y="2456983"/>
            <a:ext cx="12067953" cy="1046440"/>
          </a:xfrm>
          <a:prstGeom prst="rect">
            <a:avLst/>
          </a:prstGeom>
        </p:spPr>
        <p:txBody>
          <a:bodyPr wrap="square">
            <a:spAutoFit/>
          </a:bodyPr>
          <a:lstStyle/>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Enhance complex care delivery and research capabilities </a:t>
            </a:r>
            <a:r>
              <a:rPr lang="en-US" sz="1300" dirty="0">
                <a:solidFill>
                  <a:srgbClr val="000000"/>
                </a:solidFill>
                <a:cs typeface="Arial" panose="020B0604020202020204" pitchFamily="34" charset="0"/>
              </a:rPr>
              <a:t>to expand UCM’s differentiation from competitors </a:t>
            </a:r>
          </a:p>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Establish new frontiers </a:t>
            </a:r>
            <a:r>
              <a:rPr lang="en-US" sz="1300" dirty="0">
                <a:solidFill>
                  <a:srgbClr val="000000"/>
                </a:solidFill>
                <a:cs typeface="Arial" panose="020B0604020202020204" pitchFamily="34" charset="0"/>
              </a:rPr>
              <a:t>of innovative cancer therapeutics and discovery by exploiting collaborative University of Chicago environment (e.g. Artificial intelligence, theranostics, nanomedicine, etc.)</a:t>
            </a:r>
          </a:p>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Supercharge infrastructure to secure paradigm-shifting </a:t>
            </a:r>
            <a:r>
              <a:rPr lang="en-US" sz="1300" dirty="0">
                <a:solidFill>
                  <a:srgbClr val="000000"/>
                </a:solidFill>
                <a:cs typeface="Arial" panose="020B0604020202020204" pitchFamily="34" charset="0"/>
              </a:rPr>
              <a:t>transdisciplinary grants (e.g. SPORE)</a:t>
            </a:r>
          </a:p>
        </p:txBody>
      </p:sp>
      <p:sp>
        <p:nvSpPr>
          <p:cNvPr id="35" name="Rectangle 34"/>
          <p:cNvSpPr/>
          <p:nvPr/>
        </p:nvSpPr>
        <p:spPr>
          <a:xfrm>
            <a:off x="-1" y="4956380"/>
            <a:ext cx="11990773" cy="769441"/>
          </a:xfrm>
          <a:prstGeom prst="rect">
            <a:avLst/>
          </a:prstGeom>
        </p:spPr>
        <p:txBody>
          <a:bodyPr wrap="square">
            <a:spAutoFit/>
          </a:bodyPr>
          <a:lstStyle/>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Integrate cancer clinical and research enterprises </a:t>
            </a:r>
            <a:r>
              <a:rPr lang="en-US" sz="1300" dirty="0">
                <a:solidFill>
                  <a:srgbClr val="000000"/>
                </a:solidFill>
                <a:cs typeface="Arial" panose="020B0604020202020204" pitchFamily="34" charset="0"/>
              </a:rPr>
              <a:t>to increase collaboration, fuel program development and execution</a:t>
            </a:r>
          </a:p>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Establish a free-standing cancer facility </a:t>
            </a:r>
            <a:r>
              <a:rPr lang="en-US" sz="1300" dirty="0">
                <a:solidFill>
                  <a:srgbClr val="000000"/>
                </a:solidFill>
                <a:cs typeface="Arial" panose="020B0604020202020204" pitchFamily="34" charset="0"/>
              </a:rPr>
              <a:t>to support program growth and create a mission-focused healing space for cancer patients, families and their care teams</a:t>
            </a:r>
          </a:p>
        </p:txBody>
      </p:sp>
      <p:sp>
        <p:nvSpPr>
          <p:cNvPr id="36" name="Rectangle 35"/>
          <p:cNvSpPr/>
          <p:nvPr/>
        </p:nvSpPr>
        <p:spPr>
          <a:xfrm>
            <a:off x="-1" y="3877831"/>
            <a:ext cx="11990773" cy="569387"/>
          </a:xfrm>
          <a:prstGeom prst="rect">
            <a:avLst/>
          </a:prstGeom>
        </p:spPr>
        <p:txBody>
          <a:bodyPr wrap="square">
            <a:spAutoFit/>
          </a:bodyPr>
          <a:lstStyle/>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Increase access </a:t>
            </a:r>
            <a:r>
              <a:rPr lang="en-US" sz="1300" dirty="0">
                <a:solidFill>
                  <a:srgbClr val="000000"/>
                </a:solidFill>
                <a:cs typeface="Arial" panose="020B0604020202020204" pitchFamily="34" charset="0"/>
              </a:rPr>
              <a:t>to UCM’s signature offerings at offsite locations - from diagnosis to survivorship </a:t>
            </a:r>
          </a:p>
          <a:p>
            <a:pPr marL="182880" indent="-182880">
              <a:spcAft>
                <a:spcPts val="600"/>
              </a:spcAft>
              <a:buFont typeface="Arial" panose="020B0604020202020204" pitchFamily="34" charset="0"/>
              <a:buChar char="•"/>
            </a:pPr>
            <a:r>
              <a:rPr lang="en-US" sz="1300" b="1" dirty="0">
                <a:solidFill>
                  <a:srgbClr val="000000"/>
                </a:solidFill>
                <a:cs typeface="Arial" panose="020B0604020202020204" pitchFamily="34" charset="0"/>
              </a:rPr>
              <a:t>Expand relationships </a:t>
            </a:r>
            <a:r>
              <a:rPr lang="en-US" sz="1300" dirty="0">
                <a:solidFill>
                  <a:srgbClr val="000000"/>
                </a:solidFill>
                <a:cs typeface="Arial" panose="020B0604020202020204" pitchFamily="34" charset="0"/>
              </a:rPr>
              <a:t>with independent community practices and hospitals to establish a market-leading affiliated network</a:t>
            </a:r>
          </a:p>
        </p:txBody>
      </p:sp>
      <p:sp>
        <p:nvSpPr>
          <p:cNvPr id="37" name="Flowchart: Connector 36"/>
          <p:cNvSpPr/>
          <p:nvPr/>
        </p:nvSpPr>
        <p:spPr>
          <a:xfrm>
            <a:off x="10462446" y="3440390"/>
            <a:ext cx="604577" cy="457200"/>
          </a:xfrm>
          <a:prstGeom prst="flowChartConnector">
            <a:avLst/>
          </a:prstGeom>
          <a:solidFill>
            <a:srgbClr val="0070C0"/>
          </a:solidFill>
          <a:ln w="25400" cap="flat" cmpd="sng" algn="ctr">
            <a:solidFill>
              <a:srgbClr val="76767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Arial"/>
                <a:ea typeface="+mn-ea"/>
                <a:cs typeface="+mn-cs"/>
              </a:rPr>
              <a:t>B</a:t>
            </a:r>
          </a:p>
        </p:txBody>
      </p:sp>
      <p:sp>
        <p:nvSpPr>
          <p:cNvPr id="38" name="Flowchart: Connector 37"/>
          <p:cNvSpPr/>
          <p:nvPr/>
        </p:nvSpPr>
        <p:spPr>
          <a:xfrm>
            <a:off x="10462447" y="2030576"/>
            <a:ext cx="593594" cy="457200"/>
          </a:xfrm>
          <a:prstGeom prst="flowChartConnector">
            <a:avLst/>
          </a:prstGeom>
          <a:solidFill>
            <a:srgbClr val="0070C0"/>
          </a:solidFill>
          <a:ln w="25400" cap="flat" cmpd="sng" algn="ctr">
            <a:solidFill>
              <a:srgbClr val="76767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Arial"/>
                <a:ea typeface="+mn-ea"/>
                <a:cs typeface="+mn-cs"/>
              </a:rPr>
              <a:t>A</a:t>
            </a:r>
          </a:p>
        </p:txBody>
      </p:sp>
      <p:sp>
        <p:nvSpPr>
          <p:cNvPr id="39" name="Flowchart: Connector 38"/>
          <p:cNvSpPr/>
          <p:nvPr/>
        </p:nvSpPr>
        <p:spPr>
          <a:xfrm>
            <a:off x="10462446" y="4529551"/>
            <a:ext cx="604577" cy="457200"/>
          </a:xfrm>
          <a:prstGeom prst="flowChartConnector">
            <a:avLst/>
          </a:prstGeom>
          <a:solidFill>
            <a:srgbClr val="0070C0"/>
          </a:solidFill>
          <a:ln w="25400" cap="flat" cmpd="sng" algn="ctr">
            <a:solidFill>
              <a:srgbClr val="76767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Arial"/>
                <a:ea typeface="+mn-ea"/>
                <a:cs typeface="+mn-cs"/>
              </a:rPr>
              <a:t>C</a:t>
            </a:r>
          </a:p>
        </p:txBody>
      </p:sp>
    </p:spTree>
    <p:extLst>
      <p:ext uri="{BB962C8B-B14F-4D97-AF65-F5344CB8AC3E}">
        <p14:creationId xmlns:p14="http://schemas.microsoft.com/office/powerpoint/2010/main" val="28366901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val 146"/>
          <p:cNvSpPr>
            <a:spLocks noChangeAspect="1"/>
          </p:cNvSpPr>
          <p:nvPr/>
        </p:nvSpPr>
        <p:spPr>
          <a:xfrm>
            <a:off x="3925994" y="5482787"/>
            <a:ext cx="174426" cy="172658"/>
          </a:xfrm>
          <a:prstGeom prst="ellipse">
            <a:avLst/>
          </a:prstGeom>
          <a:solidFill>
            <a:srgbClr val="BA7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54" name="TextBox 153"/>
          <p:cNvSpPr txBox="1"/>
          <p:nvPr/>
        </p:nvSpPr>
        <p:spPr>
          <a:xfrm>
            <a:off x="2921636" y="5472282"/>
            <a:ext cx="1680307"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Med Onc/IVTH</a:t>
            </a:r>
          </a:p>
        </p:txBody>
      </p:sp>
      <p:sp>
        <p:nvSpPr>
          <p:cNvPr id="151" name="TextBox 150"/>
          <p:cNvSpPr txBox="1"/>
          <p:nvPr/>
        </p:nvSpPr>
        <p:spPr>
          <a:xfrm>
            <a:off x="4031252" y="5444340"/>
            <a:ext cx="1293863"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Thoracic</a:t>
            </a:r>
          </a:p>
        </p:txBody>
      </p:sp>
      <p:sp>
        <p:nvSpPr>
          <p:cNvPr id="152" name="TextBox 151"/>
          <p:cNvSpPr txBox="1"/>
          <p:nvPr/>
        </p:nvSpPr>
        <p:spPr>
          <a:xfrm>
            <a:off x="2886327" y="5243517"/>
            <a:ext cx="1772727"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GYN Onc</a:t>
            </a:r>
          </a:p>
        </p:txBody>
      </p:sp>
      <p:sp>
        <p:nvSpPr>
          <p:cNvPr id="137" name="Rectangle 136">
            <a:extLst>
              <a:ext uri="{FF2B5EF4-FFF2-40B4-BE49-F238E27FC236}">
                <a16:creationId xmlns:a16="http://schemas.microsoft.com/office/drawing/2014/main" id="{44CC22E9-78A3-4EC5-9E8B-AC0615F8E136}"/>
              </a:ext>
            </a:extLst>
          </p:cNvPr>
          <p:cNvSpPr/>
          <p:nvPr/>
        </p:nvSpPr>
        <p:spPr>
          <a:xfrm>
            <a:off x="7368470" y="1068724"/>
            <a:ext cx="3894393" cy="3943704"/>
          </a:xfrm>
          <a:prstGeom prst="rect">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38" name="Rectangle 137">
            <a:extLst>
              <a:ext uri="{FF2B5EF4-FFF2-40B4-BE49-F238E27FC236}">
                <a16:creationId xmlns:a16="http://schemas.microsoft.com/office/drawing/2014/main" id="{222677A9-A7CA-4BB8-8F17-4B77934FDB2E}"/>
              </a:ext>
            </a:extLst>
          </p:cNvPr>
          <p:cNvSpPr/>
          <p:nvPr/>
        </p:nvSpPr>
        <p:spPr>
          <a:xfrm>
            <a:off x="1301227" y="1104269"/>
            <a:ext cx="2366896" cy="3543015"/>
          </a:xfrm>
          <a:prstGeom prst="rect">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pic>
        <p:nvPicPr>
          <p:cNvPr id="139" name="Picture 138"/>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47939" y="1161740"/>
            <a:ext cx="3643313" cy="4023816"/>
          </a:xfrm>
          <a:prstGeom prst="rect">
            <a:avLst/>
          </a:prstGeom>
        </p:spPr>
      </p:pic>
      <p:pic>
        <p:nvPicPr>
          <p:cNvPr id="140" name="Picture 139"/>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6943"/>
          <a:stretch/>
        </p:blipFill>
        <p:spPr>
          <a:xfrm>
            <a:off x="6997336" y="1215795"/>
            <a:ext cx="4155273" cy="4270602"/>
          </a:xfrm>
          <a:prstGeom prst="rect">
            <a:avLst/>
          </a:prstGeom>
        </p:spPr>
      </p:pic>
      <p:sp>
        <p:nvSpPr>
          <p:cNvPr id="141" name="Arrow: Chevron 40">
            <a:extLst>
              <a:ext uri="{FF2B5EF4-FFF2-40B4-BE49-F238E27FC236}">
                <a16:creationId xmlns:a16="http://schemas.microsoft.com/office/drawing/2014/main" id="{3CF9FF26-0AD7-4776-8142-A7BE963CC8EE}"/>
              </a:ext>
            </a:extLst>
          </p:cNvPr>
          <p:cNvSpPr/>
          <p:nvPr/>
        </p:nvSpPr>
        <p:spPr>
          <a:xfrm>
            <a:off x="5683161" y="2475863"/>
            <a:ext cx="327481" cy="1374761"/>
          </a:xfrm>
          <a:prstGeom prst="chevron">
            <a:avLst/>
          </a:prstGeom>
          <a:solidFill>
            <a:srgbClr val="800909"/>
          </a:solidFill>
          <a:ln>
            <a:solidFill>
              <a:srgbClr val="80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000000"/>
              </a:solidFill>
              <a:latin typeface="Arial"/>
            </a:endParaRPr>
          </a:p>
        </p:txBody>
      </p:sp>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005" y="1882357"/>
            <a:ext cx="818079" cy="281022"/>
          </a:xfrm>
          <a:prstGeom prst="rect">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5570" y="2060983"/>
            <a:ext cx="818079" cy="281022"/>
          </a:xfrm>
          <a:prstGeom prst="rect">
            <a:avLst/>
          </a:prstGeom>
        </p:spPr>
      </p:pic>
      <p:sp>
        <p:nvSpPr>
          <p:cNvPr id="144" name="Oval 143"/>
          <p:cNvSpPr>
            <a:spLocks noChangeAspect="1"/>
          </p:cNvSpPr>
          <p:nvPr/>
        </p:nvSpPr>
        <p:spPr>
          <a:xfrm>
            <a:off x="1594158" y="5284138"/>
            <a:ext cx="174426" cy="172658"/>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45" name="Oval 144"/>
          <p:cNvSpPr>
            <a:spLocks noChangeAspect="1"/>
          </p:cNvSpPr>
          <p:nvPr/>
        </p:nvSpPr>
        <p:spPr>
          <a:xfrm>
            <a:off x="3914553" y="5268370"/>
            <a:ext cx="174426" cy="172658"/>
          </a:xfrm>
          <a:prstGeom prst="ellipse">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48" name="TextBox 147"/>
          <p:cNvSpPr txBox="1"/>
          <p:nvPr/>
        </p:nvSpPr>
        <p:spPr>
          <a:xfrm>
            <a:off x="1709228" y="5234225"/>
            <a:ext cx="1293863"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Cancer Center</a:t>
            </a:r>
          </a:p>
        </p:txBody>
      </p:sp>
      <p:sp>
        <p:nvSpPr>
          <p:cNvPr id="149" name="TextBox 148"/>
          <p:cNvSpPr txBox="1"/>
          <p:nvPr/>
        </p:nvSpPr>
        <p:spPr>
          <a:xfrm>
            <a:off x="1735155" y="5466636"/>
            <a:ext cx="1293863"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Transplant</a:t>
            </a:r>
            <a:endParaRPr lang="en-US" sz="1100" dirty="0">
              <a:solidFill>
                <a:srgbClr val="000000"/>
              </a:solidFill>
              <a:latin typeface="Calibri" pitchFamily="34" charset="0"/>
              <a:cs typeface="Arial" charset="0"/>
            </a:endParaRPr>
          </a:p>
        </p:txBody>
      </p:sp>
      <p:sp>
        <p:nvSpPr>
          <p:cNvPr id="150" name="TextBox 149"/>
          <p:cNvSpPr txBox="1"/>
          <p:nvPr/>
        </p:nvSpPr>
        <p:spPr>
          <a:xfrm>
            <a:off x="4019152" y="5218701"/>
            <a:ext cx="1293863" cy="230832"/>
          </a:xfrm>
          <a:prstGeom prst="rect">
            <a:avLst/>
          </a:prstGeom>
          <a:noFill/>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Breast Surgery</a:t>
            </a:r>
          </a:p>
        </p:txBody>
      </p:sp>
      <p:sp>
        <p:nvSpPr>
          <p:cNvPr id="153" name="Rectangle 152"/>
          <p:cNvSpPr/>
          <p:nvPr/>
        </p:nvSpPr>
        <p:spPr>
          <a:xfrm>
            <a:off x="1475365" y="5245096"/>
            <a:ext cx="3615887" cy="4511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000000"/>
              </a:solidFill>
              <a:latin typeface="Arial"/>
            </a:endParaRPr>
          </a:p>
        </p:txBody>
      </p:sp>
      <p:sp>
        <p:nvSpPr>
          <p:cNvPr id="155" name="TextBox 154">
            <a:extLst>
              <a:ext uri="{FF2B5EF4-FFF2-40B4-BE49-F238E27FC236}">
                <a16:creationId xmlns:a16="http://schemas.microsoft.com/office/drawing/2014/main" id="{A23DB989-2FEA-4A6F-A1A6-8499DBAA30B7}"/>
              </a:ext>
            </a:extLst>
          </p:cNvPr>
          <p:cNvSpPr txBox="1"/>
          <p:nvPr/>
        </p:nvSpPr>
        <p:spPr>
          <a:xfrm>
            <a:off x="2272811" y="2915322"/>
            <a:ext cx="834994"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Silver Cross</a:t>
            </a:r>
          </a:p>
        </p:txBody>
      </p:sp>
      <p:sp>
        <p:nvSpPr>
          <p:cNvPr id="156" name="Oval 155"/>
          <p:cNvSpPr>
            <a:spLocks noChangeAspect="1"/>
          </p:cNvSpPr>
          <p:nvPr/>
        </p:nvSpPr>
        <p:spPr>
          <a:xfrm>
            <a:off x="2623255" y="3158851"/>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57" name="TextBox 156">
            <a:extLst>
              <a:ext uri="{FF2B5EF4-FFF2-40B4-BE49-F238E27FC236}">
                <a16:creationId xmlns:a16="http://schemas.microsoft.com/office/drawing/2014/main" id="{A23DB989-2FEA-4A6F-A1A6-8499DBAA30B7}"/>
              </a:ext>
            </a:extLst>
          </p:cNvPr>
          <p:cNvSpPr txBox="1"/>
          <p:nvPr/>
        </p:nvSpPr>
        <p:spPr>
          <a:xfrm>
            <a:off x="8854825" y="3049922"/>
            <a:ext cx="762325" cy="237548"/>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Orland Park</a:t>
            </a:r>
          </a:p>
        </p:txBody>
      </p:sp>
      <p:sp>
        <p:nvSpPr>
          <p:cNvPr id="158" name="Oval 157"/>
          <p:cNvSpPr>
            <a:spLocks noChangeAspect="1"/>
          </p:cNvSpPr>
          <p:nvPr/>
        </p:nvSpPr>
        <p:spPr>
          <a:xfrm>
            <a:off x="8934398" y="3221972"/>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59" name="Oval 158"/>
          <p:cNvSpPr>
            <a:spLocks noChangeAspect="1"/>
          </p:cNvSpPr>
          <p:nvPr/>
        </p:nvSpPr>
        <p:spPr>
          <a:xfrm>
            <a:off x="9105089" y="3221972"/>
            <a:ext cx="134109" cy="132750"/>
          </a:xfrm>
          <a:prstGeom prst="ellipse">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60" name="TextBox 159">
            <a:extLst>
              <a:ext uri="{FF2B5EF4-FFF2-40B4-BE49-F238E27FC236}">
                <a16:creationId xmlns:a16="http://schemas.microsoft.com/office/drawing/2014/main" id="{A23DB989-2FEA-4A6F-A1A6-8499DBAA30B7}"/>
              </a:ext>
            </a:extLst>
          </p:cNvPr>
          <p:cNvSpPr txBox="1"/>
          <p:nvPr/>
        </p:nvSpPr>
        <p:spPr>
          <a:xfrm>
            <a:off x="9921949" y="2932412"/>
            <a:ext cx="838200"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Calumet City</a:t>
            </a:r>
          </a:p>
        </p:txBody>
      </p:sp>
      <p:sp>
        <p:nvSpPr>
          <p:cNvPr id="161" name="TextBox 160">
            <a:extLst>
              <a:ext uri="{FF2B5EF4-FFF2-40B4-BE49-F238E27FC236}">
                <a16:creationId xmlns:a16="http://schemas.microsoft.com/office/drawing/2014/main" id="{A23DB989-2FEA-4A6F-A1A6-8499DBAA30B7}"/>
              </a:ext>
            </a:extLst>
          </p:cNvPr>
          <p:cNvSpPr txBox="1"/>
          <p:nvPr/>
        </p:nvSpPr>
        <p:spPr>
          <a:xfrm>
            <a:off x="10602907" y="4345914"/>
            <a:ext cx="1003843"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NWI Crown Point</a:t>
            </a:r>
          </a:p>
        </p:txBody>
      </p:sp>
      <p:sp>
        <p:nvSpPr>
          <p:cNvPr id="162" name="TextBox 161"/>
          <p:cNvSpPr txBox="1"/>
          <p:nvPr/>
        </p:nvSpPr>
        <p:spPr>
          <a:xfrm rot="16200000">
            <a:off x="4587718" y="3109577"/>
            <a:ext cx="4360462" cy="338554"/>
          </a:xfrm>
          <a:prstGeom prst="rect">
            <a:avLst/>
          </a:prstGeom>
          <a:noFill/>
          <a:ln>
            <a:solidFill>
              <a:srgbClr val="800000"/>
            </a:solidFill>
          </a:ln>
        </p:spPr>
        <p:txBody>
          <a:bodyPr wrap="square" rtlCol="0">
            <a:spAutoFit/>
          </a:bodyPr>
          <a:lstStyle/>
          <a:p>
            <a:pPr algn="ctr" fontAlgn="base">
              <a:spcBef>
                <a:spcPct val="0"/>
              </a:spcBef>
              <a:spcAft>
                <a:spcPct val="0"/>
              </a:spcAft>
              <a:defRPr/>
            </a:pPr>
            <a:r>
              <a:rPr lang="en-US" sz="1600" b="1" dirty="0">
                <a:solidFill>
                  <a:srgbClr val="000000"/>
                </a:solidFill>
                <a:latin typeface="Calibri" pitchFamily="34" charset="0"/>
                <a:cs typeface="Arial" charset="0"/>
              </a:rPr>
              <a:t>Current State</a:t>
            </a:r>
          </a:p>
        </p:txBody>
      </p:sp>
      <p:sp>
        <p:nvSpPr>
          <p:cNvPr id="163" name="TextBox 162"/>
          <p:cNvSpPr txBox="1"/>
          <p:nvPr/>
        </p:nvSpPr>
        <p:spPr>
          <a:xfrm rot="16200000">
            <a:off x="-949194" y="3089664"/>
            <a:ext cx="3999348" cy="338554"/>
          </a:xfrm>
          <a:prstGeom prst="rect">
            <a:avLst/>
          </a:prstGeom>
          <a:noFill/>
          <a:ln>
            <a:solidFill>
              <a:srgbClr val="800000"/>
            </a:solidFill>
          </a:ln>
        </p:spPr>
        <p:txBody>
          <a:bodyPr wrap="square" rtlCol="0">
            <a:spAutoFit/>
          </a:bodyPr>
          <a:lstStyle/>
          <a:p>
            <a:pPr algn="ctr" fontAlgn="base">
              <a:spcBef>
                <a:spcPct val="0"/>
              </a:spcBef>
              <a:spcAft>
                <a:spcPct val="0"/>
              </a:spcAft>
              <a:defRPr/>
            </a:pPr>
            <a:r>
              <a:rPr lang="en-US" sz="1600" b="1" dirty="0">
                <a:solidFill>
                  <a:srgbClr val="000000"/>
                </a:solidFill>
                <a:latin typeface="Calibri" pitchFamily="34" charset="0"/>
                <a:cs typeface="Arial" charset="0"/>
              </a:rPr>
              <a:t>2015</a:t>
            </a:r>
          </a:p>
        </p:txBody>
      </p:sp>
      <p:sp>
        <p:nvSpPr>
          <p:cNvPr id="164" name="TextBox 163">
            <a:extLst>
              <a:ext uri="{FF2B5EF4-FFF2-40B4-BE49-F238E27FC236}">
                <a16:creationId xmlns:a16="http://schemas.microsoft.com/office/drawing/2014/main" id="{A23DB989-2FEA-4A6F-A1A6-8499DBAA30B7}"/>
              </a:ext>
            </a:extLst>
          </p:cNvPr>
          <p:cNvSpPr txBox="1"/>
          <p:nvPr/>
        </p:nvSpPr>
        <p:spPr>
          <a:xfrm>
            <a:off x="2080639" y="998876"/>
            <a:ext cx="978653"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NW Community</a:t>
            </a:r>
          </a:p>
        </p:txBody>
      </p:sp>
      <p:sp>
        <p:nvSpPr>
          <p:cNvPr id="165" name="Oval 164"/>
          <p:cNvSpPr>
            <a:spLocks noChangeAspect="1"/>
          </p:cNvSpPr>
          <p:nvPr/>
        </p:nvSpPr>
        <p:spPr>
          <a:xfrm>
            <a:off x="2794794" y="5292040"/>
            <a:ext cx="174426" cy="172658"/>
          </a:xfrm>
          <a:prstGeom prst="ellipse">
            <a:avLst/>
          </a:prstGeom>
          <a:solidFill>
            <a:srgbClr val="91A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66" name="TextBox 165">
            <a:extLst>
              <a:ext uri="{FF2B5EF4-FFF2-40B4-BE49-F238E27FC236}">
                <a16:creationId xmlns:a16="http://schemas.microsoft.com/office/drawing/2014/main" id="{A23DB989-2FEA-4A6F-A1A6-8499DBAA30B7}"/>
              </a:ext>
            </a:extLst>
          </p:cNvPr>
          <p:cNvSpPr txBox="1"/>
          <p:nvPr/>
        </p:nvSpPr>
        <p:spPr>
          <a:xfrm>
            <a:off x="8244262" y="3973397"/>
            <a:ext cx="834994"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Silver Cross</a:t>
            </a:r>
          </a:p>
        </p:txBody>
      </p:sp>
      <p:sp>
        <p:nvSpPr>
          <p:cNvPr id="167" name="Oval 166"/>
          <p:cNvSpPr>
            <a:spLocks noChangeAspect="1"/>
          </p:cNvSpPr>
          <p:nvPr/>
        </p:nvSpPr>
        <p:spPr>
          <a:xfrm>
            <a:off x="8724307" y="4147200"/>
            <a:ext cx="146535" cy="145050"/>
          </a:xfrm>
          <a:prstGeom prst="ellipse">
            <a:avLst/>
          </a:prstGeom>
          <a:solidFill>
            <a:srgbClr val="91A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168" name="Oval 167"/>
          <p:cNvSpPr>
            <a:spLocks noChangeAspect="1"/>
          </p:cNvSpPr>
          <p:nvPr/>
        </p:nvSpPr>
        <p:spPr>
          <a:xfrm>
            <a:off x="8526749" y="4155253"/>
            <a:ext cx="130265" cy="128945"/>
          </a:xfrm>
          <a:prstGeom prst="ellipse">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69" name="Oval 168"/>
          <p:cNvSpPr>
            <a:spLocks noChangeAspect="1"/>
          </p:cNvSpPr>
          <p:nvPr/>
        </p:nvSpPr>
        <p:spPr>
          <a:xfrm>
            <a:off x="8327558" y="4165763"/>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70" name="Oval 169"/>
          <p:cNvSpPr>
            <a:spLocks noChangeAspect="1"/>
          </p:cNvSpPr>
          <p:nvPr/>
        </p:nvSpPr>
        <p:spPr>
          <a:xfrm>
            <a:off x="2856614" y="1177678"/>
            <a:ext cx="134109" cy="132750"/>
          </a:xfrm>
          <a:prstGeom prst="ellipse">
            <a:avLst/>
          </a:prstGeom>
          <a:solidFill>
            <a:srgbClr val="91A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171" name="Oval 170"/>
          <p:cNvSpPr>
            <a:spLocks noChangeAspect="1"/>
          </p:cNvSpPr>
          <p:nvPr/>
        </p:nvSpPr>
        <p:spPr>
          <a:xfrm>
            <a:off x="9299202" y="3221095"/>
            <a:ext cx="134109" cy="1327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72" name="Oval 171"/>
          <p:cNvSpPr>
            <a:spLocks noChangeAspect="1"/>
          </p:cNvSpPr>
          <p:nvPr/>
        </p:nvSpPr>
        <p:spPr>
          <a:xfrm>
            <a:off x="9481646" y="3231369"/>
            <a:ext cx="134109" cy="132750"/>
          </a:xfrm>
          <a:prstGeom prst="ellipse">
            <a:avLst/>
          </a:prstGeom>
          <a:solidFill>
            <a:srgbClr val="BA7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73" name="Oval 172"/>
          <p:cNvSpPr>
            <a:spLocks noChangeAspect="1"/>
          </p:cNvSpPr>
          <p:nvPr/>
        </p:nvSpPr>
        <p:spPr>
          <a:xfrm>
            <a:off x="8932971" y="4158323"/>
            <a:ext cx="134109" cy="132750"/>
          </a:xfrm>
          <a:prstGeom prst="ellipse">
            <a:avLst/>
          </a:prstGeom>
          <a:solidFill>
            <a:srgbClr val="80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74" name="5-Point Star 173"/>
          <p:cNvSpPr/>
          <p:nvPr/>
        </p:nvSpPr>
        <p:spPr>
          <a:xfrm>
            <a:off x="8183074" y="4021394"/>
            <a:ext cx="154381" cy="153318"/>
          </a:xfrm>
          <a:prstGeom prst="star5">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dirty="0">
                <a:solidFill>
                  <a:srgbClr val="FFFFFF"/>
                </a:solidFill>
                <a:latin typeface="Arial"/>
              </a:rPr>
              <a:t> </a:t>
            </a:r>
          </a:p>
        </p:txBody>
      </p:sp>
      <p:sp>
        <p:nvSpPr>
          <p:cNvPr id="175" name="TextBox 174">
            <a:extLst>
              <a:ext uri="{FF2B5EF4-FFF2-40B4-BE49-F238E27FC236}">
                <a16:creationId xmlns:a16="http://schemas.microsoft.com/office/drawing/2014/main" id="{A23DB989-2FEA-4A6F-A1A6-8499DBAA30B7}"/>
              </a:ext>
            </a:extLst>
          </p:cNvPr>
          <p:cNvSpPr txBox="1"/>
          <p:nvPr/>
        </p:nvSpPr>
        <p:spPr>
          <a:xfrm>
            <a:off x="9903496" y="1335796"/>
            <a:ext cx="762325" cy="237548"/>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Streeterville</a:t>
            </a:r>
          </a:p>
        </p:txBody>
      </p:sp>
      <p:sp>
        <p:nvSpPr>
          <p:cNvPr id="176" name="TextBox 175">
            <a:extLst>
              <a:ext uri="{FF2B5EF4-FFF2-40B4-BE49-F238E27FC236}">
                <a16:creationId xmlns:a16="http://schemas.microsoft.com/office/drawing/2014/main" id="{A23DB989-2FEA-4A6F-A1A6-8499DBAA30B7}"/>
              </a:ext>
            </a:extLst>
          </p:cNvPr>
          <p:cNvSpPr txBox="1"/>
          <p:nvPr/>
        </p:nvSpPr>
        <p:spPr>
          <a:xfrm>
            <a:off x="8934398" y="3466213"/>
            <a:ext cx="760379"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Tinley</a:t>
            </a:r>
          </a:p>
        </p:txBody>
      </p:sp>
      <p:sp>
        <p:nvSpPr>
          <p:cNvPr id="177" name="TextBox 176">
            <a:extLst>
              <a:ext uri="{FF2B5EF4-FFF2-40B4-BE49-F238E27FC236}">
                <a16:creationId xmlns:a16="http://schemas.microsoft.com/office/drawing/2014/main" id="{A23DB989-2FEA-4A6F-A1A6-8499DBAA30B7}"/>
              </a:ext>
            </a:extLst>
          </p:cNvPr>
          <p:cNvSpPr txBox="1"/>
          <p:nvPr/>
        </p:nvSpPr>
        <p:spPr>
          <a:xfrm>
            <a:off x="9733814" y="3626550"/>
            <a:ext cx="760379"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Flossmoor</a:t>
            </a:r>
          </a:p>
        </p:txBody>
      </p:sp>
      <p:sp>
        <p:nvSpPr>
          <p:cNvPr id="178" name="TextBox 177">
            <a:extLst>
              <a:ext uri="{FF2B5EF4-FFF2-40B4-BE49-F238E27FC236}">
                <a16:creationId xmlns:a16="http://schemas.microsoft.com/office/drawing/2014/main" id="{A23DB989-2FEA-4A6F-A1A6-8499DBAA30B7}"/>
              </a:ext>
            </a:extLst>
          </p:cNvPr>
          <p:cNvSpPr txBox="1"/>
          <p:nvPr/>
        </p:nvSpPr>
        <p:spPr>
          <a:xfrm>
            <a:off x="9877908" y="3217995"/>
            <a:ext cx="760379"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Harvey</a:t>
            </a:r>
          </a:p>
        </p:txBody>
      </p:sp>
      <p:sp>
        <p:nvSpPr>
          <p:cNvPr id="179" name="Oval 178"/>
          <p:cNvSpPr>
            <a:spLocks noChangeAspect="1"/>
          </p:cNvSpPr>
          <p:nvPr/>
        </p:nvSpPr>
        <p:spPr>
          <a:xfrm>
            <a:off x="9178951" y="3689198"/>
            <a:ext cx="133399" cy="132047"/>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80" name="Oval 179"/>
          <p:cNvSpPr>
            <a:spLocks noChangeAspect="1"/>
          </p:cNvSpPr>
          <p:nvPr/>
        </p:nvSpPr>
        <p:spPr>
          <a:xfrm>
            <a:off x="9918395" y="3821244"/>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81" name="Oval 180"/>
          <p:cNvSpPr>
            <a:spLocks noChangeAspect="1"/>
          </p:cNvSpPr>
          <p:nvPr/>
        </p:nvSpPr>
        <p:spPr>
          <a:xfrm>
            <a:off x="10016441" y="3420265"/>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82" name="TextBox 181">
            <a:extLst>
              <a:ext uri="{FF2B5EF4-FFF2-40B4-BE49-F238E27FC236}">
                <a16:creationId xmlns:a16="http://schemas.microsoft.com/office/drawing/2014/main" id="{A23DB989-2FEA-4A6F-A1A6-8499DBAA30B7}"/>
              </a:ext>
            </a:extLst>
          </p:cNvPr>
          <p:cNvSpPr txBox="1"/>
          <p:nvPr/>
        </p:nvSpPr>
        <p:spPr>
          <a:xfrm>
            <a:off x="8143950" y="1085741"/>
            <a:ext cx="978653"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NW Community</a:t>
            </a:r>
          </a:p>
        </p:txBody>
      </p:sp>
      <p:sp>
        <p:nvSpPr>
          <p:cNvPr id="183" name="Oval 182"/>
          <p:cNvSpPr>
            <a:spLocks noChangeAspect="1"/>
          </p:cNvSpPr>
          <p:nvPr/>
        </p:nvSpPr>
        <p:spPr>
          <a:xfrm>
            <a:off x="8550350" y="1282168"/>
            <a:ext cx="134109" cy="132750"/>
          </a:xfrm>
          <a:prstGeom prst="ellipse">
            <a:avLst/>
          </a:prstGeom>
          <a:solidFill>
            <a:srgbClr val="91A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184" name="Oval 183"/>
          <p:cNvSpPr>
            <a:spLocks noChangeAspect="1"/>
          </p:cNvSpPr>
          <p:nvPr/>
        </p:nvSpPr>
        <p:spPr>
          <a:xfrm>
            <a:off x="10144659" y="1543737"/>
            <a:ext cx="134109" cy="132750"/>
          </a:xfrm>
          <a:prstGeom prst="ellipse">
            <a:avLst/>
          </a:prstGeom>
          <a:solidFill>
            <a:srgbClr val="91A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
        <p:nvSpPr>
          <p:cNvPr id="185" name="TextBox 184">
            <a:extLst>
              <a:ext uri="{FF2B5EF4-FFF2-40B4-BE49-F238E27FC236}">
                <a16:creationId xmlns:a16="http://schemas.microsoft.com/office/drawing/2014/main" id="{A23DB989-2FEA-4A6F-A1A6-8499DBAA30B7}"/>
              </a:ext>
            </a:extLst>
          </p:cNvPr>
          <p:cNvSpPr txBox="1"/>
          <p:nvPr/>
        </p:nvSpPr>
        <p:spPr>
          <a:xfrm>
            <a:off x="8963015" y="1321653"/>
            <a:ext cx="866390"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Amita St. Joe’s</a:t>
            </a:r>
          </a:p>
        </p:txBody>
      </p:sp>
      <p:sp>
        <p:nvSpPr>
          <p:cNvPr id="186" name="TextBox 185">
            <a:extLst>
              <a:ext uri="{FF2B5EF4-FFF2-40B4-BE49-F238E27FC236}">
                <a16:creationId xmlns:a16="http://schemas.microsoft.com/office/drawing/2014/main" id="{A23DB989-2FEA-4A6F-A1A6-8499DBAA30B7}"/>
              </a:ext>
            </a:extLst>
          </p:cNvPr>
          <p:cNvSpPr txBox="1"/>
          <p:nvPr/>
        </p:nvSpPr>
        <p:spPr>
          <a:xfrm>
            <a:off x="9053120" y="5305798"/>
            <a:ext cx="1441072"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Carle Hospital (Urbana)</a:t>
            </a:r>
          </a:p>
        </p:txBody>
      </p:sp>
      <p:sp>
        <p:nvSpPr>
          <p:cNvPr id="187" name="Oval 186"/>
          <p:cNvSpPr>
            <a:spLocks noChangeAspect="1"/>
          </p:cNvSpPr>
          <p:nvPr/>
        </p:nvSpPr>
        <p:spPr>
          <a:xfrm>
            <a:off x="9635441" y="5539713"/>
            <a:ext cx="134109" cy="132750"/>
          </a:xfrm>
          <a:prstGeom prst="ellipse">
            <a:avLst/>
          </a:prstGeom>
          <a:solidFill>
            <a:srgbClr val="80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88" name="Oval 187"/>
          <p:cNvSpPr>
            <a:spLocks noChangeAspect="1"/>
          </p:cNvSpPr>
          <p:nvPr/>
        </p:nvSpPr>
        <p:spPr>
          <a:xfrm>
            <a:off x="9406841" y="1545572"/>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89" name="Oval 188"/>
          <p:cNvSpPr>
            <a:spLocks noChangeAspect="1"/>
          </p:cNvSpPr>
          <p:nvPr/>
        </p:nvSpPr>
        <p:spPr>
          <a:xfrm>
            <a:off x="10342341" y="1529455"/>
            <a:ext cx="134109" cy="132750"/>
          </a:xfrm>
          <a:prstGeom prst="ellipse">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0" name="Oval 189"/>
          <p:cNvSpPr>
            <a:spLocks noChangeAspect="1"/>
          </p:cNvSpPr>
          <p:nvPr/>
        </p:nvSpPr>
        <p:spPr>
          <a:xfrm>
            <a:off x="9312350" y="3679172"/>
            <a:ext cx="134109" cy="132750"/>
          </a:xfrm>
          <a:prstGeom prst="ellipse">
            <a:avLst/>
          </a:prstGeom>
          <a:solidFill>
            <a:srgbClr val="15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1" name="Oval 190"/>
          <p:cNvSpPr>
            <a:spLocks noChangeAspect="1"/>
          </p:cNvSpPr>
          <p:nvPr/>
        </p:nvSpPr>
        <p:spPr>
          <a:xfrm>
            <a:off x="10778441" y="4573922"/>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2" name="TextBox 191">
            <a:extLst>
              <a:ext uri="{FF2B5EF4-FFF2-40B4-BE49-F238E27FC236}">
                <a16:creationId xmlns:a16="http://schemas.microsoft.com/office/drawing/2014/main" id="{A23DB989-2FEA-4A6F-A1A6-8499DBAA30B7}"/>
              </a:ext>
            </a:extLst>
          </p:cNvPr>
          <p:cNvSpPr txBox="1"/>
          <p:nvPr/>
        </p:nvSpPr>
        <p:spPr>
          <a:xfrm>
            <a:off x="8963015" y="1319818"/>
            <a:ext cx="866390"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Amita St. Joe’s</a:t>
            </a:r>
          </a:p>
        </p:txBody>
      </p:sp>
      <p:sp>
        <p:nvSpPr>
          <p:cNvPr id="193" name="Oval 192"/>
          <p:cNvSpPr>
            <a:spLocks noChangeAspect="1"/>
          </p:cNvSpPr>
          <p:nvPr/>
        </p:nvSpPr>
        <p:spPr>
          <a:xfrm>
            <a:off x="9406841" y="1543737"/>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4" name="TextBox 193">
            <a:extLst>
              <a:ext uri="{FF2B5EF4-FFF2-40B4-BE49-F238E27FC236}">
                <a16:creationId xmlns:a16="http://schemas.microsoft.com/office/drawing/2014/main" id="{A23DB989-2FEA-4A6F-A1A6-8499DBAA30B7}"/>
              </a:ext>
            </a:extLst>
          </p:cNvPr>
          <p:cNvSpPr txBox="1"/>
          <p:nvPr/>
        </p:nvSpPr>
        <p:spPr>
          <a:xfrm>
            <a:off x="8598359" y="2039672"/>
            <a:ext cx="866390" cy="230832"/>
          </a:xfrm>
          <a:prstGeom prst="rect">
            <a:avLst/>
          </a:prstGeom>
          <a:solidFill>
            <a:schemeClr val="bg1">
              <a:lumMod val="95000"/>
            </a:schemeClr>
          </a:solidFill>
          <a:ln>
            <a:solidFill>
              <a:srgbClr val="800909"/>
            </a:solidFill>
          </a:ln>
        </p:spPr>
        <p:txBody>
          <a:bodyPr wrap="square" rtlCol="0">
            <a:spAutoFit/>
          </a:bodyPr>
          <a:lstStyle/>
          <a:p>
            <a:pPr fontAlgn="base">
              <a:spcBef>
                <a:spcPct val="0"/>
              </a:spcBef>
              <a:spcAft>
                <a:spcPct val="0"/>
              </a:spcAft>
              <a:defRPr/>
            </a:pPr>
            <a:r>
              <a:rPr lang="en-US" sz="900" dirty="0">
                <a:solidFill>
                  <a:srgbClr val="000000"/>
                </a:solidFill>
                <a:latin typeface="Calibri" pitchFamily="34" charset="0"/>
                <a:cs typeface="Arial" charset="0"/>
              </a:rPr>
              <a:t>AH Hinsdale</a:t>
            </a:r>
          </a:p>
        </p:txBody>
      </p:sp>
      <p:sp>
        <p:nvSpPr>
          <p:cNvPr id="195" name="Oval 194"/>
          <p:cNvSpPr>
            <a:spLocks noChangeAspect="1"/>
          </p:cNvSpPr>
          <p:nvPr/>
        </p:nvSpPr>
        <p:spPr>
          <a:xfrm>
            <a:off x="9042185" y="2263591"/>
            <a:ext cx="134109" cy="132750"/>
          </a:xfrm>
          <a:prstGeom prst="ellipse">
            <a:avLst/>
          </a:prstGeom>
          <a:solidFill>
            <a:srgbClr val="F89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6" name="Oval 195"/>
          <p:cNvSpPr>
            <a:spLocks noChangeAspect="1"/>
          </p:cNvSpPr>
          <p:nvPr/>
        </p:nvSpPr>
        <p:spPr>
          <a:xfrm>
            <a:off x="2794794" y="5489200"/>
            <a:ext cx="174426" cy="172658"/>
          </a:xfrm>
          <a:prstGeom prst="ellipse">
            <a:avLst/>
          </a:prstGeom>
          <a:solidFill>
            <a:srgbClr val="CBB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7" name="Oval 196"/>
          <p:cNvSpPr>
            <a:spLocks noChangeAspect="1"/>
          </p:cNvSpPr>
          <p:nvPr/>
        </p:nvSpPr>
        <p:spPr>
          <a:xfrm>
            <a:off x="10290244" y="3126122"/>
            <a:ext cx="134109" cy="132750"/>
          </a:xfrm>
          <a:prstGeom prst="ellipse">
            <a:avLst/>
          </a:prstGeom>
          <a:solidFill>
            <a:srgbClr val="CBB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8" name="Oval 197"/>
          <p:cNvSpPr>
            <a:spLocks noChangeAspect="1"/>
          </p:cNvSpPr>
          <p:nvPr/>
        </p:nvSpPr>
        <p:spPr>
          <a:xfrm>
            <a:off x="1605625" y="5494413"/>
            <a:ext cx="175515" cy="173736"/>
          </a:xfrm>
          <a:prstGeom prst="ellipse">
            <a:avLst/>
          </a:prstGeom>
          <a:solidFill>
            <a:srgbClr val="80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srgbClr val="FFFFFF"/>
              </a:solidFill>
              <a:latin typeface="Arial"/>
            </a:endParaRPr>
          </a:p>
        </p:txBody>
      </p:sp>
      <p:sp>
        <p:nvSpPr>
          <p:cNvPr id="199" name="Title 1"/>
          <p:cNvSpPr txBox="1">
            <a:spLocks/>
          </p:cNvSpPr>
          <p:nvPr/>
        </p:nvSpPr>
        <p:spPr>
          <a:xfrm>
            <a:off x="328742" y="108181"/>
            <a:ext cx="9280752"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a:solidFill>
                  <a:srgbClr val="800000"/>
                </a:solidFill>
              </a:rPr>
              <a:t>Cancer has aggressively expanded its network</a:t>
            </a:r>
            <a:endParaRPr lang="en-US" sz="3200" dirty="0"/>
          </a:p>
        </p:txBody>
      </p:sp>
    </p:spTree>
    <p:extLst>
      <p:ext uri="{BB962C8B-B14F-4D97-AF65-F5344CB8AC3E}">
        <p14:creationId xmlns:p14="http://schemas.microsoft.com/office/powerpoint/2010/main" val="2462522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091B73E6-B438-1C5B-FDDA-E39CCF8F435F}"/>
              </a:ext>
            </a:extLst>
          </p:cNvPr>
          <p:cNvSpPr>
            <a:spLocks noGrp="1"/>
          </p:cNvSpPr>
          <p:nvPr>
            <p:ph type="title"/>
          </p:nvPr>
        </p:nvSpPr>
        <p:spPr>
          <a:xfrm>
            <a:off x="316771" y="961676"/>
            <a:ext cx="11623964" cy="747393"/>
          </a:xfrm>
        </p:spPr>
        <p:txBody>
          <a:bodyPr/>
          <a:lstStyle/>
          <a:p>
            <a:r>
              <a:rPr lang="en-US" sz="1800" b="0" dirty="0" smtClean="0">
                <a:solidFill>
                  <a:srgbClr val="000000"/>
                </a:solidFill>
              </a:rPr>
              <a:t>Planned </a:t>
            </a:r>
            <a:r>
              <a:rPr lang="en-US" sz="1800" b="0" dirty="0">
                <a:solidFill>
                  <a:srgbClr val="000000"/>
                </a:solidFill>
              </a:rPr>
              <a:t>to open </a:t>
            </a:r>
            <a:r>
              <a:rPr lang="en-US" sz="1800" dirty="0" smtClean="0">
                <a:solidFill>
                  <a:srgbClr val="000000"/>
                </a:solidFill>
              </a:rPr>
              <a:t>April 29, 2024</a:t>
            </a:r>
            <a:r>
              <a:rPr lang="en-US" sz="1800" b="0" dirty="0" smtClean="0">
                <a:solidFill>
                  <a:srgbClr val="000000"/>
                </a:solidFill>
              </a:rPr>
              <a:t>, </a:t>
            </a:r>
            <a:r>
              <a:rPr kumimoji="0" lang="en-US" sz="1800" b="0" i="0" u="none" strike="noStrike" kern="1200" cap="none" spc="0" normalizeH="0" baseline="0" noProof="0" dirty="0">
                <a:ln>
                  <a:noFill/>
                </a:ln>
                <a:solidFill>
                  <a:srgbClr val="000000"/>
                </a:solidFill>
                <a:effectLst/>
                <a:uLnTx/>
                <a:uFillTx/>
              </a:rPr>
              <a:t>the UCM Crown Point development will be our largest facility in NW Indiana. It will provide limited IP care along with a range of ambulatory capabilities and offerings.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site is projected to provide care to ~110,000 patients per year.</a:t>
            </a:r>
            <a:endParaRPr lang="en-US" sz="4000" dirty="0"/>
          </a:p>
        </p:txBody>
      </p:sp>
      <p:sp>
        <p:nvSpPr>
          <p:cNvPr id="70" name="TextBox 69">
            <a:extLst>
              <a:ext uri="{FF2B5EF4-FFF2-40B4-BE49-F238E27FC236}">
                <a16:creationId xmlns:a16="http://schemas.microsoft.com/office/drawing/2014/main" id="{E6D65123-AA17-B341-D6A6-DFE2FDAA9B79}"/>
              </a:ext>
            </a:extLst>
          </p:cNvPr>
          <p:cNvSpPr txBox="1"/>
          <p:nvPr/>
        </p:nvSpPr>
        <p:spPr>
          <a:xfrm>
            <a:off x="328742" y="1830038"/>
            <a:ext cx="11600022" cy="31700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a:rPr>
              <a:t>The facility is130K SF spanning across two levels and includes the following:</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a:rPr>
              <a:t>Micro-hospital, with an ED (8 beds) and IP unit (8 beds</a:t>
            </a:r>
            <a:r>
              <a:rPr kumimoji="0" lang="en-US" b="0" i="0" u="none" strike="noStrike" kern="1200" cap="none" spc="0" normalizeH="0" baseline="0" noProof="0" dirty="0" smtClean="0">
                <a:ln>
                  <a:noFill/>
                </a:ln>
                <a:solidFill>
                  <a:srgbClr val="000000"/>
                </a:solidFill>
                <a:effectLst/>
                <a:uLnTx/>
                <a:uFillTx/>
                <a:latin typeface="Arial" panose="020B0604020202020204"/>
              </a:rPr>
              <a:t>)</a:t>
            </a:r>
          </a:p>
          <a:p>
            <a:pPr marL="171450" indent="-171450">
              <a:spcAft>
                <a:spcPts val="300"/>
              </a:spcAft>
              <a:buFont typeface="Arial" panose="020B0604020202020204" pitchFamily="34" charset="0"/>
              <a:buChar char="•"/>
              <a:defRPr/>
            </a:pPr>
            <a:r>
              <a:rPr lang="en-US" b="1" dirty="0">
                <a:solidFill>
                  <a:schemeClr val="accent1"/>
                </a:solidFill>
              </a:rPr>
              <a:t>Comprehensive Cancer Center </a:t>
            </a:r>
            <a:r>
              <a:rPr lang="en-US" dirty="0">
                <a:solidFill>
                  <a:srgbClr val="000000"/>
                </a:solidFill>
              </a:rPr>
              <a:t>to include chemo infusion and medical, radiation and surgical oncology </a:t>
            </a:r>
            <a:endParaRPr kumimoji="0" lang="en-US" b="0" i="0" u="none" strike="noStrike" kern="1200" cap="none" spc="0" normalizeH="0" baseline="0" noProof="0" dirty="0">
              <a:ln>
                <a:noFill/>
              </a:ln>
              <a:solidFill>
                <a:srgbClr val="000000"/>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a:rPr>
              <a:t>Imaging center with MRI, CT, PET, X-ray and Ultrasound </a:t>
            </a:r>
            <a:r>
              <a:rPr kumimoji="0" lang="en-US" b="0" i="0" u="none" strike="noStrike" kern="1200" cap="none" spc="0" normalizeH="0" baseline="0" noProof="0" dirty="0" smtClean="0">
                <a:ln>
                  <a:noFill/>
                </a:ln>
                <a:solidFill>
                  <a:srgbClr val="000000"/>
                </a:solidFill>
                <a:effectLst/>
                <a:uLnTx/>
                <a:uFillTx/>
                <a:latin typeface="Arial" panose="020B0604020202020204"/>
              </a:rPr>
              <a:t>capabilities</a:t>
            </a:r>
          </a:p>
          <a:p>
            <a:pPr marL="171450" indent="-171450">
              <a:spcAft>
                <a:spcPts val="300"/>
              </a:spcAft>
              <a:buFont typeface="Arial" panose="020B0604020202020204" pitchFamily="34" charset="0"/>
              <a:buChar char="•"/>
              <a:defRPr/>
            </a:pPr>
            <a:r>
              <a:rPr lang="en-US" dirty="0">
                <a:solidFill>
                  <a:srgbClr val="000000"/>
                </a:solidFill>
              </a:rPr>
              <a:t>Infusion and Laboratory </a:t>
            </a:r>
            <a:r>
              <a:rPr lang="en-US" dirty="0" smtClean="0">
                <a:solidFill>
                  <a:srgbClr val="000000"/>
                </a:solidFill>
              </a:rPr>
              <a:t>Services</a:t>
            </a:r>
            <a:endParaRPr kumimoji="0" lang="en-US" b="0" i="0" u="none" strike="noStrike" kern="1200" cap="none" spc="0" normalizeH="0" baseline="0" noProof="0" dirty="0">
              <a:ln>
                <a:noFill/>
              </a:ln>
              <a:solidFill>
                <a:srgbClr val="000000"/>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a:rPr>
              <a:t>Mammography and DEXA imaging services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a:rPr>
              <a:t>Ambulatory Surgery Center</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0000"/>
                </a:solidFill>
                <a:effectLst/>
                <a:uLnTx/>
                <a:uFillTx/>
                <a:latin typeface="Arial" panose="020B0604020202020204"/>
              </a:rPr>
              <a:t>MOB</a:t>
            </a:r>
            <a:r>
              <a:rPr kumimoji="0" lang="en-US" b="0" i="0" u="none" strike="noStrike" kern="1200" cap="none" spc="0" normalizeH="0" baseline="0" noProof="0" dirty="0">
                <a:ln>
                  <a:noFill/>
                </a:ln>
                <a:solidFill>
                  <a:srgbClr val="000000"/>
                </a:solidFill>
                <a:effectLst/>
                <a:uLnTx/>
                <a:uFillTx/>
                <a:latin typeface="Arial" panose="020B0604020202020204"/>
              </a:rPr>
              <a:t>, with clinics in Cardiology, Digestive Diseases, Neurology and Neurosurgery, Orthopedics, Pediatrics, Transplant Medicine, Women’s Health, Surgical Services and Primary Care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smtClean="0">
                <a:ln>
                  <a:noFill/>
                </a:ln>
                <a:solidFill>
                  <a:srgbClr val="000000"/>
                </a:solidFill>
                <a:effectLst/>
                <a:uLnTx/>
                <a:uFillTx/>
                <a:latin typeface="Arial" panose="020B0604020202020204"/>
              </a:rPr>
              <a:t>Additional </a:t>
            </a:r>
            <a:r>
              <a:rPr kumimoji="0" lang="en-US" b="0" i="0" u="none" strike="noStrike" kern="1200" cap="none" spc="0" normalizeH="0" baseline="0" noProof="0" dirty="0">
                <a:ln>
                  <a:noFill/>
                </a:ln>
                <a:solidFill>
                  <a:srgbClr val="000000"/>
                </a:solidFill>
                <a:effectLst/>
                <a:uLnTx/>
                <a:uFillTx/>
                <a:latin typeface="Arial" panose="020B0604020202020204"/>
              </a:rPr>
              <a:t>shelled space for exam room expansion on the 2</a:t>
            </a:r>
            <a:r>
              <a:rPr kumimoji="0" lang="en-US" b="0" i="0" u="none" strike="noStrike" kern="1200" cap="none" spc="0" normalizeH="0" baseline="30000" noProof="0" dirty="0">
                <a:ln>
                  <a:noFill/>
                </a:ln>
                <a:solidFill>
                  <a:srgbClr val="000000"/>
                </a:solidFill>
                <a:effectLst/>
                <a:uLnTx/>
                <a:uFillTx/>
                <a:latin typeface="Arial" panose="020B0604020202020204"/>
              </a:rPr>
              <a:t>nd</a:t>
            </a:r>
            <a:r>
              <a:rPr kumimoji="0" lang="en-US" b="0" i="0" u="none" strike="noStrike" kern="1200" cap="none" spc="0" normalizeH="0" baseline="0" noProof="0" dirty="0">
                <a:ln>
                  <a:noFill/>
                </a:ln>
                <a:solidFill>
                  <a:srgbClr val="000000"/>
                </a:solidFill>
                <a:effectLst/>
                <a:uLnTx/>
                <a:uFillTx/>
                <a:latin typeface="Arial" panose="020B0604020202020204"/>
              </a:rPr>
              <a:t> floor</a:t>
            </a:r>
          </a:p>
        </p:txBody>
      </p:sp>
      <p:sp>
        <p:nvSpPr>
          <p:cNvPr id="73" name="Title 1"/>
          <p:cNvSpPr txBox="1">
            <a:spLocks/>
          </p:cNvSpPr>
          <p:nvPr/>
        </p:nvSpPr>
        <p:spPr>
          <a:xfrm>
            <a:off x="-964798" y="108181"/>
            <a:ext cx="9280752"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smtClean="0">
                <a:solidFill>
                  <a:srgbClr val="800000"/>
                </a:solidFill>
              </a:rPr>
              <a:t>NWI – Crown Point Site Program</a:t>
            </a:r>
            <a:endParaRPr lang="en-US" sz="3200" dirty="0"/>
          </a:p>
        </p:txBody>
      </p:sp>
      <p:sp>
        <p:nvSpPr>
          <p:cNvPr id="74" name="Right Arrow 73"/>
          <p:cNvSpPr/>
          <p:nvPr/>
        </p:nvSpPr>
        <p:spPr>
          <a:xfrm>
            <a:off x="408876" y="5169188"/>
            <a:ext cx="131283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1628076" y="5105401"/>
            <a:ext cx="10300687" cy="584775"/>
          </a:xfrm>
          <a:prstGeom prst="rect">
            <a:avLst/>
          </a:prstGeom>
          <a:noFill/>
        </p:spPr>
        <p:txBody>
          <a:bodyPr wrap="square" rtlCol="0">
            <a:spAutoFit/>
          </a:bodyPr>
          <a:lstStyle/>
          <a:p>
            <a:r>
              <a:rPr lang="en-US" sz="1600" dirty="0" smtClean="0"/>
              <a:t>On September 1, 2023 UCM will begin operations at four medical oncology office buildings in the Northwest Indiana suburbs and these sites will help drive cancer volume to the larger NWI-Crown Point site.</a:t>
            </a:r>
            <a:endParaRPr lang="en-US" sz="1600" dirty="0"/>
          </a:p>
        </p:txBody>
      </p:sp>
    </p:spTree>
    <p:extLst>
      <p:ext uri="{BB962C8B-B14F-4D97-AF65-F5344CB8AC3E}">
        <p14:creationId xmlns:p14="http://schemas.microsoft.com/office/powerpoint/2010/main" val="3708862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4" name="Picture 3"/>
          <p:cNvPicPr>
            <a:picLocks noChangeAspect="1"/>
          </p:cNvPicPr>
          <p:nvPr/>
        </p:nvPicPr>
        <p:blipFill>
          <a:blip r:embed="rId3"/>
          <a:stretch>
            <a:fillRect/>
          </a:stretch>
        </p:blipFill>
        <p:spPr>
          <a:xfrm>
            <a:off x="1276350" y="1199920"/>
            <a:ext cx="9395367" cy="4576992"/>
          </a:xfrm>
          <a:prstGeom prst="rect">
            <a:avLst/>
          </a:prstGeom>
          <a:ln>
            <a:solidFill>
              <a:schemeClr val="accent1"/>
            </a:solidFill>
          </a:ln>
        </p:spPr>
      </p:pic>
    </p:spTree>
    <p:extLst>
      <p:ext uri="{BB962C8B-B14F-4D97-AF65-F5344CB8AC3E}">
        <p14:creationId xmlns:p14="http://schemas.microsoft.com/office/powerpoint/2010/main" val="41172534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Slide Number Placeholder 3"/>
          <p:cNvSpPr>
            <a:spLocks noGrp="1"/>
          </p:cNvSpPr>
          <p:nvPr>
            <p:ph type="sldNum" sz="quarter" idx="4294967295"/>
          </p:nvPr>
        </p:nvSpPr>
        <p:spPr bwMode="auto">
          <a:xfrm>
            <a:off x="9499601" y="6356351"/>
            <a:ext cx="11477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ts val="600"/>
              </a:spcAft>
              <a:defRPr/>
            </a:pPr>
            <a:fld id="{116B0ACF-EFCB-4780-9331-E26DC78A48E4}" type="slidenum">
              <a:rPr lang="en-US" altLang="en-US" sz="1200" b="1">
                <a:solidFill>
                  <a:srgbClr val="FFFFFF"/>
                </a:solidFill>
              </a:rPr>
              <a:pPr fontAlgn="base">
                <a:spcBef>
                  <a:spcPct val="0"/>
                </a:spcBef>
                <a:spcAft>
                  <a:spcPts val="600"/>
                </a:spcAft>
                <a:defRPr/>
              </a:pPr>
              <a:t>50</a:t>
            </a:fld>
            <a:endParaRPr lang="en-US" altLang="en-US" sz="1200" b="1" dirty="0">
              <a:solidFill>
                <a:srgbClr val="FFFFFF"/>
              </a:solidFill>
            </a:endParaRPr>
          </a:p>
        </p:txBody>
      </p:sp>
      <p:pic>
        <p:nvPicPr>
          <p:cNvPr id="4" name="Picture 5" descr="A picture containing outdoor, tree, sky, grass&#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90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p:cNvSpPr>
          <p:nvPr/>
        </p:nvSpPr>
        <p:spPr>
          <a:xfrm>
            <a:off x="170123" y="108181"/>
            <a:ext cx="12192000"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smtClean="0">
                <a:solidFill>
                  <a:srgbClr val="800000"/>
                </a:solidFill>
              </a:rPr>
              <a:t>UCM breaks ground on an $800M Cancer Center next month</a:t>
            </a:r>
            <a:endParaRPr lang="en-US" sz="3200" dirty="0"/>
          </a:p>
        </p:txBody>
      </p:sp>
      <p:pic>
        <p:nvPicPr>
          <p:cNvPr id="2" name="Picture 1"/>
          <p:cNvPicPr>
            <a:picLocks noChangeAspect="1"/>
          </p:cNvPicPr>
          <p:nvPr/>
        </p:nvPicPr>
        <p:blipFill rotWithShape="1">
          <a:blip r:embed="rId2"/>
          <a:srcRect l="28294" t="31551" r="33799" b="26693"/>
          <a:stretch/>
        </p:blipFill>
        <p:spPr>
          <a:xfrm>
            <a:off x="382772" y="1169581"/>
            <a:ext cx="6932428" cy="4295554"/>
          </a:xfrm>
          <a:prstGeom prst="rect">
            <a:avLst/>
          </a:prstGeom>
        </p:spPr>
      </p:pic>
      <p:sp>
        <p:nvSpPr>
          <p:cNvPr id="65" name="Rectangle 64"/>
          <p:cNvSpPr/>
          <p:nvPr/>
        </p:nvSpPr>
        <p:spPr>
          <a:xfrm>
            <a:off x="7315200" y="1169581"/>
            <a:ext cx="4720856" cy="4647426"/>
          </a:xfrm>
          <a:prstGeom prst="rect">
            <a:avLst/>
          </a:prstGeom>
        </p:spPr>
        <p:txBody>
          <a:bodyPr wrap="square">
            <a:spAutoFit/>
          </a:bodyPr>
          <a:lstStyle/>
          <a:p>
            <a:pPr lvl="0" algn="ctr">
              <a:spcBef>
                <a:spcPts val="600"/>
              </a:spcBef>
            </a:pPr>
            <a:r>
              <a:rPr lang="en-US" sz="1400" b="1" dirty="0" smtClean="0"/>
              <a:t>Building Highlights</a:t>
            </a:r>
          </a:p>
          <a:p>
            <a:pPr marL="285750" lvl="0" indent="-285750">
              <a:spcBef>
                <a:spcPts val="600"/>
              </a:spcBef>
              <a:buFont typeface="Arial" panose="020B0604020202020204" pitchFamily="34" charset="0"/>
              <a:buChar char="•"/>
            </a:pPr>
            <a:r>
              <a:rPr lang="en-US" sz="1400" dirty="0" smtClean="0"/>
              <a:t>First freestanding comprehensive clinical Cancer </a:t>
            </a:r>
            <a:r>
              <a:rPr lang="en-US" sz="1400" dirty="0"/>
              <a:t>Center in the Chicago </a:t>
            </a:r>
            <a:r>
              <a:rPr lang="en-US" sz="1400" dirty="0" smtClean="0"/>
              <a:t>market</a:t>
            </a:r>
          </a:p>
          <a:p>
            <a:pPr marL="285750" lvl="0" indent="-285750">
              <a:spcBef>
                <a:spcPts val="600"/>
              </a:spcBef>
              <a:buFont typeface="Arial" panose="020B0604020202020204" pitchFamily="34" charset="0"/>
              <a:buChar char="•"/>
            </a:pPr>
            <a:r>
              <a:rPr lang="en-US" sz="1400" dirty="0" smtClean="0"/>
              <a:t>Will offer eight floors </a:t>
            </a:r>
            <a:r>
              <a:rPr lang="en-US" sz="1400" dirty="0"/>
              <a:t>of world class clinical </a:t>
            </a:r>
            <a:r>
              <a:rPr lang="en-US" sz="1400" dirty="0" smtClean="0"/>
              <a:t>care </a:t>
            </a:r>
            <a:r>
              <a:rPr lang="en-US" sz="1400" dirty="0"/>
              <a:t>in a marquee facility that is a true </a:t>
            </a:r>
            <a:r>
              <a:rPr lang="en-US" sz="1400" dirty="0" smtClean="0"/>
              <a:t>destination for </a:t>
            </a:r>
            <a:r>
              <a:rPr lang="en-US" sz="1400" dirty="0"/>
              <a:t>cancer </a:t>
            </a:r>
            <a:r>
              <a:rPr lang="en-US" sz="1400" dirty="0" smtClean="0"/>
              <a:t>care, now and in the future.</a:t>
            </a:r>
            <a:endParaRPr lang="en-US" sz="1400" dirty="0"/>
          </a:p>
          <a:p>
            <a:pPr marL="285750" indent="-285750">
              <a:spcBef>
                <a:spcPts val="600"/>
              </a:spcBef>
              <a:buFont typeface="Arial" panose="020B0604020202020204" pitchFamily="34" charset="0"/>
              <a:buChar char="•"/>
            </a:pPr>
            <a:r>
              <a:rPr lang="en-US" sz="1400" dirty="0" smtClean="0"/>
              <a:t>Will embody a patient and family centric experience, ensuring all services across the continuum of care are co-located, including ambulatory, a full suite of imaging and diagnostic solutions, 80 dedicated cancer beds, and clinical trials units</a:t>
            </a:r>
            <a:endParaRPr lang="en-US" sz="1400" dirty="0"/>
          </a:p>
          <a:p>
            <a:pPr marL="285750" indent="-285750">
              <a:spcBef>
                <a:spcPts val="600"/>
              </a:spcBef>
              <a:buFont typeface="Arial" panose="020B0604020202020204" pitchFamily="34" charset="0"/>
              <a:buChar char="•"/>
            </a:pPr>
            <a:r>
              <a:rPr lang="en-US" sz="1400" dirty="0" smtClean="0"/>
              <a:t>Will deliver multi-disciplinary</a:t>
            </a:r>
            <a:r>
              <a:rPr lang="en-US" sz="1400" dirty="0"/>
              <a:t>, technologically </a:t>
            </a:r>
            <a:r>
              <a:rPr lang="en-US" sz="1400" dirty="0" smtClean="0"/>
              <a:t>advanced care </a:t>
            </a:r>
            <a:r>
              <a:rPr lang="en-US" sz="1400" dirty="0"/>
              <a:t>with access to the newest therapies and treatment innovations which are anchored by pioneering </a:t>
            </a:r>
            <a:r>
              <a:rPr lang="en-US" sz="1400" dirty="0" smtClean="0"/>
              <a:t>basic &amp; translational research.</a:t>
            </a:r>
          </a:p>
          <a:p>
            <a:pPr marL="285750" lvl="0" indent="-285750">
              <a:spcBef>
                <a:spcPts val="600"/>
              </a:spcBef>
              <a:buFont typeface="Arial" panose="020B0604020202020204" pitchFamily="34" charset="0"/>
              <a:buChar char="•"/>
            </a:pPr>
            <a:r>
              <a:rPr lang="en-US" sz="1400" dirty="0" smtClean="0"/>
              <a:t>Will be where </a:t>
            </a:r>
            <a:r>
              <a:rPr lang="en-US" sz="1400" dirty="0"/>
              <a:t>ground-breaking science and efficient, compassionate care meet to provide an unrivaled approach to conquering </a:t>
            </a:r>
            <a:r>
              <a:rPr lang="en-US" sz="1400" dirty="0" smtClean="0"/>
              <a:t>cancer.</a:t>
            </a:r>
          </a:p>
          <a:p>
            <a:pPr marL="285750" indent="-285750">
              <a:spcBef>
                <a:spcPts val="60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1388496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p:cNvSpPr>
          <p:nvPr/>
        </p:nvSpPr>
        <p:spPr>
          <a:xfrm>
            <a:off x="-246969" y="108181"/>
            <a:ext cx="12192000"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smtClean="0">
                <a:solidFill>
                  <a:srgbClr val="800000"/>
                </a:solidFill>
              </a:rPr>
              <a:t>The Hyde Park Cancer Pavilion will open in Spring 2027</a:t>
            </a:r>
            <a:endParaRPr lang="en-US" sz="3200" dirty="0"/>
          </a:p>
        </p:txBody>
      </p:sp>
      <p:pic>
        <p:nvPicPr>
          <p:cNvPr id="3" name="Picture 2"/>
          <p:cNvPicPr>
            <a:picLocks noChangeAspect="1"/>
          </p:cNvPicPr>
          <p:nvPr/>
        </p:nvPicPr>
        <p:blipFill rotWithShape="1">
          <a:blip r:embed="rId2"/>
          <a:srcRect l="9649" t="24308" r="15438" b="10663"/>
          <a:stretch/>
        </p:blipFill>
        <p:spPr>
          <a:xfrm>
            <a:off x="1058034" y="878168"/>
            <a:ext cx="10075933" cy="4919981"/>
          </a:xfrm>
          <a:prstGeom prst="rect">
            <a:avLst/>
          </a:prstGeom>
        </p:spPr>
      </p:pic>
    </p:spTree>
    <p:extLst>
      <p:ext uri="{BB962C8B-B14F-4D97-AF65-F5344CB8AC3E}">
        <p14:creationId xmlns:p14="http://schemas.microsoft.com/office/powerpoint/2010/main" val="4070588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p:cNvSpPr>
          <p:nvPr/>
        </p:nvSpPr>
        <p:spPr>
          <a:xfrm>
            <a:off x="-246969" y="108181"/>
            <a:ext cx="12192000"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smtClean="0">
                <a:solidFill>
                  <a:srgbClr val="800000"/>
                </a:solidFill>
              </a:rPr>
              <a:t>The Hyde Park Cancer Pavilion will open in Spring 2027</a:t>
            </a:r>
            <a:endParaRPr lang="en-US" sz="3200" dirty="0"/>
          </a:p>
        </p:txBody>
      </p:sp>
      <p:pic>
        <p:nvPicPr>
          <p:cNvPr id="4" name="Picture 3"/>
          <p:cNvPicPr>
            <a:picLocks noChangeAspect="1"/>
          </p:cNvPicPr>
          <p:nvPr/>
        </p:nvPicPr>
        <p:blipFill>
          <a:blip r:embed="rId2"/>
          <a:stretch>
            <a:fillRect/>
          </a:stretch>
        </p:blipFill>
        <p:spPr>
          <a:xfrm>
            <a:off x="6095999" y="1008627"/>
            <a:ext cx="5304361" cy="4557983"/>
          </a:xfrm>
          <a:prstGeom prst="rect">
            <a:avLst/>
          </a:prstGeom>
        </p:spPr>
      </p:pic>
      <p:sp>
        <p:nvSpPr>
          <p:cNvPr id="6" name="Rectangle 5"/>
          <p:cNvSpPr/>
          <p:nvPr/>
        </p:nvSpPr>
        <p:spPr>
          <a:xfrm>
            <a:off x="433137" y="1008627"/>
            <a:ext cx="4720856" cy="4739759"/>
          </a:xfrm>
          <a:prstGeom prst="rect">
            <a:avLst/>
          </a:prstGeom>
        </p:spPr>
        <p:txBody>
          <a:bodyPr wrap="square">
            <a:spAutoFit/>
          </a:bodyPr>
          <a:lstStyle/>
          <a:p>
            <a:pPr lvl="0" algn="ctr">
              <a:spcBef>
                <a:spcPts val="600"/>
              </a:spcBef>
            </a:pPr>
            <a:r>
              <a:rPr lang="en-US" sz="1400" b="1" dirty="0" smtClean="0"/>
              <a:t>Building Highlights</a:t>
            </a:r>
          </a:p>
          <a:p>
            <a:pPr marL="285750" lvl="0" indent="-285750">
              <a:spcBef>
                <a:spcPts val="600"/>
              </a:spcBef>
              <a:buFont typeface="Arial" panose="020B0604020202020204" pitchFamily="34" charset="0"/>
              <a:buChar char="•"/>
            </a:pPr>
            <a:r>
              <a:rPr lang="en-US" sz="1400" dirty="0" smtClean="0"/>
              <a:t>80 Inpatient Beds</a:t>
            </a:r>
          </a:p>
          <a:p>
            <a:pPr marL="285750" lvl="0" indent="-285750">
              <a:spcBef>
                <a:spcPts val="600"/>
              </a:spcBef>
              <a:buFont typeface="Arial" panose="020B0604020202020204" pitchFamily="34" charset="0"/>
              <a:buChar char="•"/>
            </a:pPr>
            <a:r>
              <a:rPr lang="en-US" sz="1400" dirty="0" smtClean="0"/>
              <a:t>96 Outpatient Exam and Consult Rooms</a:t>
            </a:r>
          </a:p>
          <a:p>
            <a:pPr marL="285750" lvl="0" indent="-285750">
              <a:spcBef>
                <a:spcPts val="600"/>
              </a:spcBef>
              <a:buFont typeface="Arial" panose="020B0604020202020204" pitchFamily="34" charset="0"/>
              <a:buChar char="•"/>
            </a:pPr>
            <a:r>
              <a:rPr lang="en-US" sz="1400" dirty="0" smtClean="0"/>
              <a:t>66 Infusion Bays</a:t>
            </a:r>
          </a:p>
          <a:p>
            <a:pPr marL="285750" lvl="0" indent="-285750">
              <a:spcBef>
                <a:spcPts val="600"/>
              </a:spcBef>
              <a:buFont typeface="Arial" panose="020B0604020202020204" pitchFamily="34" charset="0"/>
              <a:buChar char="•"/>
            </a:pPr>
            <a:r>
              <a:rPr lang="en-US" sz="1400" dirty="0" smtClean="0"/>
              <a:t>24/7 Urgent Care Facility</a:t>
            </a:r>
            <a:endParaRPr lang="en-US" sz="1400" dirty="0"/>
          </a:p>
          <a:p>
            <a:pPr marL="285750" indent="-285750">
              <a:spcBef>
                <a:spcPts val="600"/>
              </a:spcBef>
              <a:buFont typeface="Arial" panose="020B0604020202020204" pitchFamily="34" charset="0"/>
              <a:buChar char="•"/>
            </a:pPr>
            <a:r>
              <a:rPr lang="en-US" sz="1400" dirty="0" smtClean="0"/>
              <a:t>30,000 square feet dedicated to a future Radiation Oncology buildout</a:t>
            </a:r>
            <a:endParaRPr lang="en-US" sz="1400" dirty="0"/>
          </a:p>
          <a:p>
            <a:pPr marL="285750" indent="-285750">
              <a:spcBef>
                <a:spcPts val="600"/>
              </a:spcBef>
              <a:buFont typeface="Arial" panose="020B0604020202020204" pitchFamily="34" charset="0"/>
              <a:buChar char="•"/>
            </a:pPr>
            <a:r>
              <a:rPr lang="en-US" sz="1400" dirty="0" smtClean="0"/>
              <a:t>Two shelled floors dedicated for future growth opportunities</a:t>
            </a:r>
          </a:p>
          <a:p>
            <a:pPr marL="285750" lvl="0" indent="-285750">
              <a:spcBef>
                <a:spcPts val="600"/>
              </a:spcBef>
              <a:buFont typeface="Arial" panose="020B0604020202020204" pitchFamily="34" charset="0"/>
              <a:buChar char="•"/>
            </a:pPr>
            <a:r>
              <a:rPr lang="en-US" sz="1400" dirty="0" smtClean="0"/>
              <a:t>Dedicated “fusion” space established on each floor to foster collaboration and multi-disciplinary care</a:t>
            </a:r>
          </a:p>
          <a:p>
            <a:pPr marL="285750" lvl="0" indent="-285750">
              <a:spcBef>
                <a:spcPts val="600"/>
              </a:spcBef>
              <a:buFont typeface="Arial" panose="020B0604020202020204" pitchFamily="34" charset="0"/>
              <a:buChar char="•"/>
            </a:pPr>
            <a:r>
              <a:rPr lang="en-US" sz="1400" dirty="0" smtClean="0"/>
              <a:t>Comprehensive radiology suite on the first floor with programming for CT, MRI, Ultrasound, X-ray and more</a:t>
            </a:r>
          </a:p>
          <a:p>
            <a:pPr marL="285750" lvl="0" indent="-285750">
              <a:spcBef>
                <a:spcPts val="600"/>
              </a:spcBef>
              <a:buFont typeface="Arial" panose="020B0604020202020204" pitchFamily="34" charset="0"/>
              <a:buChar char="•"/>
            </a:pPr>
            <a:r>
              <a:rPr lang="en-US" sz="1400" dirty="0" smtClean="0"/>
              <a:t>Dedicated space for an infusion pharmacy with shelled space to allow for growth of Investigational Drug Services Pharmacy</a:t>
            </a:r>
          </a:p>
          <a:p>
            <a:pPr marL="285750" indent="-285750">
              <a:spcBef>
                <a:spcPts val="60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23744953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p:cNvSpPr>
          <p:nvPr/>
        </p:nvSpPr>
        <p:spPr>
          <a:xfrm>
            <a:off x="-246969" y="108181"/>
            <a:ext cx="3474801" cy="868362"/>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ctr">
              <a:defRPr/>
            </a:pPr>
            <a:r>
              <a:rPr lang="en-US" sz="3200" dirty="0" smtClean="0">
                <a:solidFill>
                  <a:srgbClr val="800000"/>
                </a:solidFill>
              </a:rPr>
              <a:t>Thank You</a:t>
            </a:r>
            <a:endParaRPr lang="en-US" sz="3200" dirty="0"/>
          </a:p>
        </p:txBody>
      </p:sp>
      <p:pic>
        <p:nvPicPr>
          <p:cNvPr id="2" name="Picture 1"/>
          <p:cNvPicPr>
            <a:picLocks noChangeAspect="1"/>
          </p:cNvPicPr>
          <p:nvPr/>
        </p:nvPicPr>
        <p:blipFill rotWithShape="1">
          <a:blip r:embed="rId2"/>
          <a:srcRect l="10000" t="17135" r="15614" b="8947"/>
          <a:stretch/>
        </p:blipFill>
        <p:spPr>
          <a:xfrm>
            <a:off x="1490431" y="928417"/>
            <a:ext cx="8630653" cy="4824210"/>
          </a:xfrm>
          <a:prstGeom prst="rect">
            <a:avLst/>
          </a:prstGeom>
        </p:spPr>
      </p:pic>
    </p:spTree>
    <p:extLst>
      <p:ext uri="{BB962C8B-B14F-4D97-AF65-F5344CB8AC3E}">
        <p14:creationId xmlns:p14="http://schemas.microsoft.com/office/powerpoint/2010/main" val="3532153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6" y="319407"/>
            <a:ext cx="11271387" cy="1037058"/>
          </a:xfrm>
          <a:solidFill>
            <a:schemeClr val="tx2"/>
          </a:solidFill>
        </p:spPr>
        <p:txBody>
          <a:bodyPr/>
          <a:lstStyle/>
          <a:p>
            <a:pPr algn="ctr"/>
            <a:r>
              <a:rPr lang="en-US" dirty="0" smtClean="0">
                <a:solidFill>
                  <a:schemeClr val="bg1"/>
                </a:solidFill>
              </a:rPr>
              <a:t>Executive Q&amp;A Session</a:t>
            </a:r>
            <a:endParaRPr lang="en-US" dirty="0">
              <a:solidFill>
                <a:schemeClr val="bg1"/>
              </a:solidFill>
            </a:endParaRPr>
          </a:p>
        </p:txBody>
      </p:sp>
      <p:sp>
        <p:nvSpPr>
          <p:cNvPr id="11" name="Text Placeholder 5"/>
          <p:cNvSpPr>
            <a:spLocks noGrp="1"/>
          </p:cNvSpPr>
          <p:nvPr>
            <p:ph type="body" sz="quarter" idx="12"/>
          </p:nvPr>
        </p:nvSpPr>
        <p:spPr>
          <a:xfrm>
            <a:off x="373745" y="1356465"/>
            <a:ext cx="3507487" cy="4376823"/>
          </a:xfrm>
          <a:ln>
            <a:solidFill>
              <a:schemeClr val="accent1"/>
            </a:solidFill>
          </a:ln>
        </p:spPr>
        <p:txBody>
          <a:bodyPr/>
          <a:lstStyle/>
          <a:p>
            <a:pPr marL="7937" indent="0" algn="ctr">
              <a:buNone/>
            </a:pPr>
            <a:r>
              <a:rPr lang="en-US" sz="3000" b="1" dirty="0" smtClean="0"/>
              <a:t>Tom Jackiewicz</a:t>
            </a:r>
          </a:p>
          <a:p>
            <a:pPr marL="7937" indent="0" algn="ctr">
              <a:buNone/>
            </a:pPr>
            <a:r>
              <a:rPr lang="en-US" sz="2400" dirty="0" smtClean="0"/>
              <a:t>President University of Chicago Health System</a:t>
            </a:r>
            <a:endParaRPr lang="en-US" sz="2400" dirty="0"/>
          </a:p>
          <a:p>
            <a:pPr marL="7937" indent="0" algn="ctr">
              <a:buNone/>
            </a:pPr>
            <a:endParaRPr lang="en-US" b="1" dirty="0"/>
          </a:p>
        </p:txBody>
      </p:sp>
      <p:sp>
        <p:nvSpPr>
          <p:cNvPr id="12" name="Text Placeholder 6"/>
          <p:cNvSpPr>
            <a:spLocks noGrp="1"/>
          </p:cNvSpPr>
          <p:nvPr>
            <p:ph type="body" sz="quarter" idx="13"/>
          </p:nvPr>
        </p:nvSpPr>
        <p:spPr>
          <a:xfrm>
            <a:off x="4109776" y="1356465"/>
            <a:ext cx="3838470" cy="4376823"/>
          </a:xfrm>
          <a:ln>
            <a:solidFill>
              <a:schemeClr val="accent1"/>
            </a:solidFill>
          </a:ln>
        </p:spPr>
        <p:txBody>
          <a:bodyPr/>
          <a:lstStyle/>
          <a:p>
            <a:pPr marL="7937" indent="0" algn="ctr">
              <a:buNone/>
            </a:pPr>
            <a:r>
              <a:rPr lang="en-US" b="1" dirty="0"/>
              <a:t>Sachin Shah, MD</a:t>
            </a:r>
          </a:p>
          <a:p>
            <a:pPr marL="7937" indent="0" algn="ctr">
              <a:spcBef>
                <a:spcPts val="0"/>
              </a:spcBef>
              <a:buNone/>
            </a:pPr>
            <a:endParaRPr lang="en-US" sz="1100" dirty="0"/>
          </a:p>
          <a:p>
            <a:pPr marL="7937" indent="0" algn="ctr">
              <a:spcBef>
                <a:spcPts val="0"/>
              </a:spcBef>
              <a:buNone/>
            </a:pPr>
            <a:r>
              <a:rPr lang="en-US" sz="2400" dirty="0"/>
              <a:t>Chief Medical </a:t>
            </a:r>
          </a:p>
          <a:p>
            <a:pPr marL="7937" indent="0" algn="ctr">
              <a:spcBef>
                <a:spcPts val="0"/>
              </a:spcBef>
              <a:buNone/>
            </a:pPr>
            <a:r>
              <a:rPr lang="en-US" sz="2400" dirty="0"/>
              <a:t>Information </a:t>
            </a:r>
            <a:r>
              <a:rPr lang="en-US" sz="2400" dirty="0" smtClean="0"/>
              <a:t>Officer</a:t>
            </a:r>
            <a:endParaRPr lang="en-US" sz="2400" dirty="0"/>
          </a:p>
        </p:txBody>
      </p:sp>
      <p:sp>
        <p:nvSpPr>
          <p:cNvPr id="13" name="Text Placeholder 7"/>
          <p:cNvSpPr>
            <a:spLocks noGrp="1"/>
          </p:cNvSpPr>
          <p:nvPr>
            <p:ph type="body" sz="quarter" idx="14"/>
          </p:nvPr>
        </p:nvSpPr>
        <p:spPr>
          <a:xfrm>
            <a:off x="8221096" y="1356465"/>
            <a:ext cx="3507487" cy="4376823"/>
          </a:xfrm>
          <a:ln>
            <a:solidFill>
              <a:schemeClr val="accent1"/>
            </a:solidFill>
          </a:ln>
        </p:spPr>
        <p:txBody>
          <a:bodyPr/>
          <a:lstStyle/>
          <a:p>
            <a:pPr marL="7937" indent="0" algn="ctr">
              <a:buNone/>
            </a:pPr>
            <a:r>
              <a:rPr lang="en-US" b="1" dirty="0" smtClean="0"/>
              <a:t>Marcus Paschall</a:t>
            </a:r>
          </a:p>
          <a:p>
            <a:pPr marL="7937" indent="0" algn="ctr">
              <a:buNone/>
            </a:pPr>
            <a:r>
              <a:rPr lang="en-US" sz="2400" dirty="0" smtClean="0"/>
              <a:t>Executive Director Cancer Services</a:t>
            </a:r>
            <a:endParaRPr lang="en-US" sz="2400" b="1" dirty="0"/>
          </a:p>
        </p:txBody>
      </p:sp>
      <p:pic>
        <p:nvPicPr>
          <p:cNvPr id="14" name="Picture 13"/>
          <p:cNvPicPr>
            <a:picLocks noChangeAspect="1"/>
          </p:cNvPicPr>
          <p:nvPr/>
        </p:nvPicPr>
        <p:blipFill>
          <a:blip r:embed="rId3"/>
          <a:stretch>
            <a:fillRect/>
          </a:stretch>
        </p:blipFill>
        <p:spPr>
          <a:xfrm>
            <a:off x="1173224" y="3397389"/>
            <a:ext cx="1908528" cy="2188843"/>
          </a:xfrm>
          <a:prstGeom prst="rect">
            <a:avLst/>
          </a:prstGeom>
        </p:spPr>
      </p:pic>
      <p:pic>
        <p:nvPicPr>
          <p:cNvPr id="16" name="Picture 15"/>
          <p:cNvPicPr>
            <a:picLocks noChangeAspect="1"/>
          </p:cNvPicPr>
          <p:nvPr/>
        </p:nvPicPr>
        <p:blipFill>
          <a:blip r:embed="rId4"/>
          <a:stretch>
            <a:fillRect/>
          </a:stretch>
        </p:blipFill>
        <p:spPr>
          <a:xfrm>
            <a:off x="9224701" y="3397389"/>
            <a:ext cx="1651654" cy="2188843"/>
          </a:xfrm>
          <a:prstGeom prst="rect">
            <a:avLst/>
          </a:prstGeom>
        </p:spPr>
      </p:pic>
      <p:pic>
        <p:nvPicPr>
          <p:cNvPr id="9" name="Picture 8"/>
          <p:cNvPicPr>
            <a:picLocks noChangeAspect="1"/>
          </p:cNvPicPr>
          <p:nvPr/>
        </p:nvPicPr>
        <p:blipFill>
          <a:blip r:embed="rId5"/>
          <a:stretch>
            <a:fillRect/>
          </a:stretch>
        </p:blipFill>
        <p:spPr>
          <a:xfrm>
            <a:off x="5178904" y="3406479"/>
            <a:ext cx="1683646" cy="2255953"/>
          </a:xfrm>
          <a:prstGeom prst="rect">
            <a:avLst/>
          </a:prstGeom>
          <a:ln>
            <a:solidFill>
              <a:schemeClr val="accent1"/>
            </a:solidFill>
          </a:ln>
        </p:spPr>
      </p:pic>
    </p:spTree>
    <p:extLst>
      <p:ext uri="{BB962C8B-B14F-4D97-AF65-F5344CB8AC3E}">
        <p14:creationId xmlns:p14="http://schemas.microsoft.com/office/powerpoint/2010/main" val="34595295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smtClean="0"/>
              <a:t>Eric Tritch</a:t>
            </a:r>
            <a:r>
              <a:rPr lang="en-US" sz="4400" dirty="0"/>
              <a:t/>
            </a:r>
            <a:br>
              <a:rPr lang="en-US" sz="4400" dirty="0"/>
            </a:br>
            <a:r>
              <a:rPr lang="en-US" sz="3600" dirty="0" smtClean="0"/>
              <a:t>VP Supply Chain &amp; Support Services</a:t>
            </a:r>
            <a:endParaRPr lang="en-US" sz="3600" dirty="0"/>
          </a:p>
        </p:txBody>
      </p:sp>
    </p:spTree>
    <p:extLst>
      <p:ext uri="{BB962C8B-B14F-4D97-AF65-F5344CB8AC3E}">
        <p14:creationId xmlns:p14="http://schemas.microsoft.com/office/powerpoint/2010/main" val="2979277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UCM &amp; Vizient Supply Chain Strategy Update</a:t>
            </a:r>
          </a:p>
        </p:txBody>
      </p:sp>
      <p:sp>
        <p:nvSpPr>
          <p:cNvPr id="6" name="Text Placeholder 5"/>
          <p:cNvSpPr>
            <a:spLocks noGrp="1"/>
          </p:cNvSpPr>
          <p:nvPr>
            <p:ph type="body" sz="quarter" idx="12"/>
          </p:nvPr>
        </p:nvSpPr>
        <p:spPr>
          <a:xfrm>
            <a:off x="373745" y="1356465"/>
            <a:ext cx="5525250" cy="4376823"/>
          </a:xfrm>
          <a:ln>
            <a:solidFill>
              <a:schemeClr val="accent1"/>
            </a:solidFill>
          </a:ln>
        </p:spPr>
        <p:txBody>
          <a:bodyPr/>
          <a:lstStyle/>
          <a:p>
            <a:pPr marL="7937" indent="0">
              <a:buNone/>
            </a:pPr>
            <a:r>
              <a:rPr lang="en-US" sz="3000" b="1" dirty="0"/>
              <a:t>Simrit Sandhu</a:t>
            </a:r>
          </a:p>
          <a:p>
            <a:pPr marL="7937" indent="0">
              <a:buNone/>
            </a:pPr>
            <a:r>
              <a:rPr lang="en-US" sz="2400" dirty="0"/>
              <a:t>Vizient – EVP Strategic Transformation &amp; Clinical Supply Solutions</a:t>
            </a:r>
          </a:p>
          <a:p>
            <a:pPr marL="7937" indent="0">
              <a:buNone/>
            </a:pPr>
            <a:endParaRPr lang="en-US" b="1" dirty="0"/>
          </a:p>
        </p:txBody>
      </p:sp>
      <p:pic>
        <p:nvPicPr>
          <p:cNvPr id="10" name="Picture 9"/>
          <p:cNvPicPr>
            <a:picLocks noChangeAspect="1"/>
          </p:cNvPicPr>
          <p:nvPr/>
        </p:nvPicPr>
        <p:blipFill>
          <a:blip r:embed="rId3"/>
          <a:stretch>
            <a:fillRect/>
          </a:stretch>
        </p:blipFill>
        <p:spPr>
          <a:xfrm>
            <a:off x="1396283" y="3008624"/>
            <a:ext cx="2903554" cy="2548675"/>
          </a:xfrm>
          <a:prstGeom prst="rect">
            <a:avLst/>
          </a:prstGeom>
        </p:spPr>
      </p:pic>
    </p:spTree>
    <p:extLst>
      <p:ext uri="{BB962C8B-B14F-4D97-AF65-F5344CB8AC3E}">
        <p14:creationId xmlns:p14="http://schemas.microsoft.com/office/powerpoint/2010/main" val="2154069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25588" y="1591"/>
          <a:ext cx="1588" cy="1588"/>
        </p:xfrm>
        <a:graphic>
          <a:graphicData uri="http://schemas.openxmlformats.org/presentationml/2006/ole">
            <mc:AlternateContent xmlns:mc="http://schemas.openxmlformats.org/markup-compatibility/2006">
              <mc:Choice xmlns:v="urn:schemas-microsoft-com:vml" Requires="v">
                <p:oleObj spid="_x0000_s16391" name="think-cell Slide" r:id="rId6" imgW="216" imgH="216" progId="TCLayout.ActiveDocument.1">
                  <p:embed/>
                </p:oleObj>
              </mc:Choice>
              <mc:Fallback>
                <p:oleObj name="think-cell Slide" r:id="rId6" imgW="216" imgH="216" progId="TCLayout.ActiveDocument.1">
                  <p:embed/>
                  <p:pic>
                    <p:nvPicPr>
                      <p:cNvPr id="10" name="Object 9" hidden="1"/>
                      <p:cNvPicPr/>
                      <p:nvPr/>
                    </p:nvPicPr>
                    <p:blipFill>
                      <a:blip r:embed="rId7"/>
                      <a:stretch>
                        <a:fillRect/>
                      </a:stretch>
                    </p:blipFill>
                    <p:spPr>
                      <a:xfrm>
                        <a:off x="1525588" y="1591"/>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1524000" y="3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a:solidFill>
                <a:srgbClr val="FFFFFF"/>
              </a:solidFill>
              <a:cs typeface="Times New Roman"/>
              <a:sym typeface="Arial"/>
            </a:endParaRPr>
          </a:p>
        </p:txBody>
      </p:sp>
      <p:sp>
        <p:nvSpPr>
          <p:cNvPr id="13" name="Rectangle 33"/>
          <p:cNvSpPr/>
          <p:nvPr/>
        </p:nvSpPr>
        <p:spPr>
          <a:xfrm>
            <a:off x="2078182" y="787798"/>
            <a:ext cx="8035636" cy="4374944"/>
          </a:xfrm>
          <a:custGeom>
            <a:avLst/>
            <a:gdLst>
              <a:gd name="connsiteX0" fmla="*/ 0 w 10729192"/>
              <a:gd name="connsiteY0" fmla="*/ 0 h 4104456"/>
              <a:gd name="connsiteX1" fmla="*/ 10729192 w 10729192"/>
              <a:gd name="connsiteY1" fmla="*/ 0 h 4104456"/>
              <a:gd name="connsiteX2" fmla="*/ 10729192 w 10729192"/>
              <a:gd name="connsiteY2" fmla="*/ 4104456 h 4104456"/>
              <a:gd name="connsiteX3" fmla="*/ 0 w 10729192"/>
              <a:gd name="connsiteY3" fmla="*/ 4104456 h 4104456"/>
              <a:gd name="connsiteX4" fmla="*/ 0 w 10729192"/>
              <a:gd name="connsiteY4" fmla="*/ 0 h 4104456"/>
              <a:gd name="connsiteX0" fmla="*/ 0 w 10729192"/>
              <a:gd name="connsiteY0" fmla="*/ 18184 h 4122640"/>
              <a:gd name="connsiteX1" fmla="*/ 5375149 w 10729192"/>
              <a:gd name="connsiteY1" fmla="*/ 0 h 4122640"/>
              <a:gd name="connsiteX2" fmla="*/ 10729192 w 10729192"/>
              <a:gd name="connsiteY2" fmla="*/ 18184 h 4122640"/>
              <a:gd name="connsiteX3" fmla="*/ 10729192 w 10729192"/>
              <a:gd name="connsiteY3" fmla="*/ 4122640 h 4122640"/>
              <a:gd name="connsiteX4" fmla="*/ 0 w 10729192"/>
              <a:gd name="connsiteY4" fmla="*/ 4122640 h 4122640"/>
              <a:gd name="connsiteX5" fmla="*/ 0 w 10729192"/>
              <a:gd name="connsiteY5" fmla="*/ 18184 h 4122640"/>
              <a:gd name="connsiteX0" fmla="*/ 0 w 10729192"/>
              <a:gd name="connsiteY0" fmla="*/ 18184 h 4128248"/>
              <a:gd name="connsiteX1" fmla="*/ 5375149 w 10729192"/>
              <a:gd name="connsiteY1" fmla="*/ 0 h 4128248"/>
              <a:gd name="connsiteX2" fmla="*/ 10729192 w 10729192"/>
              <a:gd name="connsiteY2" fmla="*/ 18184 h 4128248"/>
              <a:gd name="connsiteX3" fmla="*/ 10729192 w 10729192"/>
              <a:gd name="connsiteY3" fmla="*/ 4122640 h 4128248"/>
              <a:gd name="connsiteX4" fmla="*/ 5361702 w 10729192"/>
              <a:gd name="connsiteY4" fmla="*/ 4128248 h 4128248"/>
              <a:gd name="connsiteX5" fmla="*/ 0 w 10729192"/>
              <a:gd name="connsiteY5" fmla="*/ 4122640 h 4128248"/>
              <a:gd name="connsiteX6" fmla="*/ 0 w 10729192"/>
              <a:gd name="connsiteY6" fmla="*/ 18184 h 4128248"/>
              <a:gd name="connsiteX0" fmla="*/ 0 w 10729192"/>
              <a:gd name="connsiteY0" fmla="*/ 18184 h 4122640"/>
              <a:gd name="connsiteX1" fmla="*/ 5375149 w 10729192"/>
              <a:gd name="connsiteY1" fmla="*/ 0 h 4122640"/>
              <a:gd name="connsiteX2" fmla="*/ 10729192 w 10729192"/>
              <a:gd name="connsiteY2" fmla="*/ 18184 h 4122640"/>
              <a:gd name="connsiteX3" fmla="*/ 10729192 w 10729192"/>
              <a:gd name="connsiteY3" fmla="*/ 4122640 h 4122640"/>
              <a:gd name="connsiteX4" fmla="*/ 5361702 w 10729192"/>
              <a:gd name="connsiteY4" fmla="*/ 2541495 h 4122640"/>
              <a:gd name="connsiteX5" fmla="*/ 0 w 10729192"/>
              <a:gd name="connsiteY5" fmla="*/ 4122640 h 4122640"/>
              <a:gd name="connsiteX6" fmla="*/ 0 w 10729192"/>
              <a:gd name="connsiteY6" fmla="*/ 18184 h 4122640"/>
              <a:gd name="connsiteX0" fmla="*/ 0 w 10729192"/>
              <a:gd name="connsiteY0" fmla="*/ 0 h 4104456"/>
              <a:gd name="connsiteX1" fmla="*/ 5388596 w 10729192"/>
              <a:gd name="connsiteY1" fmla="*/ 1729933 h 4104456"/>
              <a:gd name="connsiteX2" fmla="*/ 10729192 w 10729192"/>
              <a:gd name="connsiteY2" fmla="*/ 0 h 4104456"/>
              <a:gd name="connsiteX3" fmla="*/ 10729192 w 10729192"/>
              <a:gd name="connsiteY3" fmla="*/ 4104456 h 4104456"/>
              <a:gd name="connsiteX4" fmla="*/ 5361702 w 10729192"/>
              <a:gd name="connsiteY4" fmla="*/ 2523311 h 4104456"/>
              <a:gd name="connsiteX5" fmla="*/ 0 w 10729192"/>
              <a:gd name="connsiteY5" fmla="*/ 4104456 h 4104456"/>
              <a:gd name="connsiteX6" fmla="*/ 0 w 10729192"/>
              <a:gd name="connsiteY6" fmla="*/ 0 h 4104456"/>
              <a:gd name="connsiteX0" fmla="*/ 0 w 10729192"/>
              <a:gd name="connsiteY0" fmla="*/ 0 h 4104456"/>
              <a:gd name="connsiteX1" fmla="*/ 5361702 w 10729192"/>
              <a:gd name="connsiteY1" fmla="*/ 2079557 h 4104456"/>
              <a:gd name="connsiteX2" fmla="*/ 10729192 w 10729192"/>
              <a:gd name="connsiteY2" fmla="*/ 0 h 4104456"/>
              <a:gd name="connsiteX3" fmla="*/ 10729192 w 10729192"/>
              <a:gd name="connsiteY3" fmla="*/ 4104456 h 4104456"/>
              <a:gd name="connsiteX4" fmla="*/ 5361702 w 10729192"/>
              <a:gd name="connsiteY4" fmla="*/ 2523311 h 4104456"/>
              <a:gd name="connsiteX5" fmla="*/ 0 w 10729192"/>
              <a:gd name="connsiteY5" fmla="*/ 4104456 h 4104456"/>
              <a:gd name="connsiteX6" fmla="*/ 0 w 10729192"/>
              <a:gd name="connsiteY6" fmla="*/ 0 h 4104456"/>
              <a:gd name="connsiteX0" fmla="*/ 0 w 10729192"/>
              <a:gd name="connsiteY0" fmla="*/ 0 h 4104456"/>
              <a:gd name="connsiteX1" fmla="*/ 5361702 w 10729192"/>
              <a:gd name="connsiteY1" fmla="*/ 2079557 h 4104456"/>
              <a:gd name="connsiteX2" fmla="*/ 10729192 w 10729192"/>
              <a:gd name="connsiteY2" fmla="*/ 0 h 4104456"/>
              <a:gd name="connsiteX3" fmla="*/ 10729192 w 10729192"/>
              <a:gd name="connsiteY3" fmla="*/ 4104456 h 4104456"/>
              <a:gd name="connsiteX4" fmla="*/ 5375149 w 10729192"/>
              <a:gd name="connsiteY4" fmla="*/ 2093005 h 4104456"/>
              <a:gd name="connsiteX5" fmla="*/ 0 w 10729192"/>
              <a:gd name="connsiteY5" fmla="*/ 4104456 h 4104456"/>
              <a:gd name="connsiteX6" fmla="*/ 0 w 10729192"/>
              <a:gd name="connsiteY6" fmla="*/ 0 h 410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9192" h="4104456">
                <a:moveTo>
                  <a:pt x="0" y="0"/>
                </a:moveTo>
                <a:lnTo>
                  <a:pt x="5361702" y="2079557"/>
                </a:lnTo>
                <a:lnTo>
                  <a:pt x="10729192" y="0"/>
                </a:lnTo>
                <a:lnTo>
                  <a:pt x="10729192" y="4104456"/>
                </a:lnTo>
                <a:lnTo>
                  <a:pt x="5375149" y="2093005"/>
                </a:lnTo>
                <a:lnTo>
                  <a:pt x="0" y="4104456"/>
                </a:ln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4" name="Group 13"/>
          <p:cNvGrpSpPr/>
          <p:nvPr/>
        </p:nvGrpSpPr>
        <p:grpSpPr>
          <a:xfrm>
            <a:off x="2314622" y="1514499"/>
            <a:ext cx="7629192" cy="2921541"/>
            <a:chOff x="755576" y="2418412"/>
            <a:chExt cx="7629192" cy="2921541"/>
          </a:xfrm>
        </p:grpSpPr>
        <p:grpSp>
          <p:nvGrpSpPr>
            <p:cNvPr id="15" name="Group 14"/>
            <p:cNvGrpSpPr/>
            <p:nvPr/>
          </p:nvGrpSpPr>
          <p:grpSpPr>
            <a:xfrm>
              <a:off x="755576" y="2418413"/>
              <a:ext cx="2545001" cy="2921540"/>
              <a:chOff x="937713" y="1921193"/>
              <a:chExt cx="3057193" cy="3509514"/>
            </a:xfrm>
          </p:grpSpPr>
          <p:grpSp>
            <p:nvGrpSpPr>
              <p:cNvPr id="28" name="Group 27"/>
              <p:cNvGrpSpPr/>
              <p:nvPr/>
            </p:nvGrpSpPr>
            <p:grpSpPr>
              <a:xfrm>
                <a:off x="937713" y="1921193"/>
                <a:ext cx="3057193" cy="1580772"/>
                <a:chOff x="901448" y="1484784"/>
                <a:chExt cx="3057193" cy="1580772"/>
              </a:xfrm>
            </p:grpSpPr>
            <p:sp>
              <p:nvSpPr>
                <p:cNvPr id="33" name="Rounded Rectangle 32"/>
                <p:cNvSpPr/>
                <p:nvPr/>
              </p:nvSpPr>
              <p:spPr>
                <a:xfrm>
                  <a:off x="901448" y="1484784"/>
                  <a:ext cx="3041112" cy="1580772"/>
                </a:xfrm>
                <a:prstGeom prst="roundRect">
                  <a:avLst/>
                </a:prstGeom>
                <a:solidFill>
                  <a:schemeClr val="accent1"/>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TextBox 33"/>
                <p:cNvSpPr txBox="1"/>
                <p:nvPr/>
              </p:nvSpPr>
              <p:spPr>
                <a:xfrm>
                  <a:off x="949914" y="1582184"/>
                  <a:ext cx="1188488"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Excel</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34"/>
                <p:cNvSpPr/>
                <p:nvPr/>
              </p:nvSpPr>
              <p:spPr>
                <a:xfrm>
                  <a:off x="901448" y="2086076"/>
                  <a:ext cx="3057193" cy="8503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in Patient and Clinician Experience</a:t>
                  </a:r>
                </a:p>
              </p:txBody>
            </p:sp>
          </p:grpSp>
          <p:grpSp>
            <p:nvGrpSpPr>
              <p:cNvPr id="29" name="Group 28"/>
              <p:cNvGrpSpPr/>
              <p:nvPr/>
            </p:nvGrpSpPr>
            <p:grpSpPr>
              <a:xfrm>
                <a:off x="937713" y="3849935"/>
                <a:ext cx="3041112" cy="1580772"/>
                <a:chOff x="901448" y="3413526"/>
                <a:chExt cx="3041112" cy="1580772"/>
              </a:xfrm>
            </p:grpSpPr>
            <p:sp>
              <p:nvSpPr>
                <p:cNvPr id="30" name="Rounded Rectangle 29"/>
                <p:cNvSpPr/>
                <p:nvPr/>
              </p:nvSpPr>
              <p:spPr>
                <a:xfrm>
                  <a:off x="901448" y="3413526"/>
                  <a:ext cx="3041112" cy="1580772"/>
                </a:xfrm>
                <a:prstGeom prst="roundRect">
                  <a:avLst/>
                </a:prstGeom>
                <a:solidFill>
                  <a:schemeClr val="accent6"/>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extBox 30"/>
                <p:cNvSpPr txBox="1"/>
                <p:nvPr/>
              </p:nvSpPr>
              <p:spPr>
                <a:xfrm>
                  <a:off x="1038237" y="3481752"/>
                  <a:ext cx="1456150"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Deliver</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Rectangle 31"/>
                <p:cNvSpPr/>
                <p:nvPr/>
              </p:nvSpPr>
              <p:spPr>
                <a:xfrm>
                  <a:off x="1035047" y="4036330"/>
                  <a:ext cx="2735372" cy="8503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High-quality, Cost-effective Care</a:t>
                  </a:r>
                </a:p>
              </p:txBody>
            </p:sp>
          </p:grpSp>
        </p:grpSp>
        <p:grpSp>
          <p:nvGrpSpPr>
            <p:cNvPr id="18" name="Group 17"/>
            <p:cNvGrpSpPr/>
            <p:nvPr/>
          </p:nvGrpSpPr>
          <p:grpSpPr>
            <a:xfrm>
              <a:off x="5786717" y="2418412"/>
              <a:ext cx="2598051" cy="2856750"/>
              <a:chOff x="8146841" y="1638954"/>
              <a:chExt cx="3120920" cy="3431684"/>
            </a:xfrm>
          </p:grpSpPr>
          <p:grpSp>
            <p:nvGrpSpPr>
              <p:cNvPr id="19" name="Group 18"/>
              <p:cNvGrpSpPr/>
              <p:nvPr/>
            </p:nvGrpSpPr>
            <p:grpSpPr>
              <a:xfrm>
                <a:off x="8146841" y="1638954"/>
                <a:ext cx="3041112" cy="1580772"/>
                <a:chOff x="8146841" y="1638954"/>
                <a:chExt cx="3041112" cy="1580772"/>
              </a:xfrm>
            </p:grpSpPr>
            <p:sp>
              <p:nvSpPr>
                <p:cNvPr id="26" name="Rounded Rectangle 25"/>
                <p:cNvSpPr/>
                <p:nvPr/>
              </p:nvSpPr>
              <p:spPr>
                <a:xfrm>
                  <a:off x="8146841" y="1638954"/>
                  <a:ext cx="3041112" cy="1580772"/>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TextBox 26"/>
                <p:cNvSpPr txBox="1"/>
                <p:nvPr/>
              </p:nvSpPr>
              <p:spPr>
                <a:xfrm>
                  <a:off x="8283630" y="1728827"/>
                  <a:ext cx="1165381"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Grow</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0" name="Group 19"/>
              <p:cNvGrpSpPr/>
              <p:nvPr/>
            </p:nvGrpSpPr>
            <p:grpSpPr>
              <a:xfrm>
                <a:off x="8226649" y="3489866"/>
                <a:ext cx="3041112" cy="1580772"/>
                <a:chOff x="8226649" y="3489866"/>
                <a:chExt cx="3041112" cy="1580772"/>
              </a:xfrm>
            </p:grpSpPr>
            <p:sp>
              <p:nvSpPr>
                <p:cNvPr id="21" name="Rounded Rectangle 20"/>
                <p:cNvSpPr/>
                <p:nvPr/>
              </p:nvSpPr>
              <p:spPr>
                <a:xfrm>
                  <a:off x="8226649" y="3489866"/>
                  <a:ext cx="3041112" cy="1580772"/>
                </a:xfrm>
                <a:prstGeom prst="roundRect">
                  <a:avLst/>
                </a:prstGeom>
                <a:solidFill>
                  <a:schemeClr val="accent4"/>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p:cNvSpPr txBox="1"/>
                <p:nvPr/>
              </p:nvSpPr>
              <p:spPr>
                <a:xfrm>
                  <a:off x="8330996" y="3538101"/>
                  <a:ext cx="1556281"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Expand</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3" name="Group 22"/>
                <p:cNvGrpSpPr/>
                <p:nvPr/>
              </p:nvGrpSpPr>
              <p:grpSpPr>
                <a:xfrm>
                  <a:off x="10475242" y="4095637"/>
                  <a:ext cx="215787" cy="214085"/>
                  <a:chOff x="609600" y="5592763"/>
                  <a:chExt cx="2817813" cy="2795587"/>
                </a:xfrm>
                <a:solidFill>
                  <a:schemeClr val="bg1"/>
                </a:solidFill>
              </p:grpSpPr>
              <p:sp>
                <p:nvSpPr>
                  <p:cNvPr id="24" name="Freeform 11"/>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Freeform 12"/>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grpSp>
      <p:sp>
        <p:nvSpPr>
          <p:cNvPr id="36" name="Triangle 3">
            <a:extLst>
              <a:ext uri="{FF2B5EF4-FFF2-40B4-BE49-F238E27FC236}">
                <a16:creationId xmlns:a16="http://schemas.microsoft.com/office/drawing/2014/main" id="{56401DE8-3878-EB4D-99B8-3CF18FD3A92E}"/>
              </a:ext>
            </a:extLst>
          </p:cNvPr>
          <p:cNvSpPr/>
          <p:nvPr/>
        </p:nvSpPr>
        <p:spPr>
          <a:xfrm>
            <a:off x="3355409" y="3398531"/>
            <a:ext cx="5502841" cy="2405110"/>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7" name="Group 36"/>
          <p:cNvGrpSpPr/>
          <p:nvPr/>
        </p:nvGrpSpPr>
        <p:grpSpPr>
          <a:xfrm>
            <a:off x="5224709" y="2103979"/>
            <a:ext cx="1742582" cy="1742582"/>
            <a:chOff x="4951412" y="2610036"/>
            <a:chExt cx="2286000" cy="2286000"/>
          </a:xfrm>
        </p:grpSpPr>
        <p:sp>
          <p:nvSpPr>
            <p:cNvPr id="38" name="Oval 37"/>
            <p:cNvSpPr/>
            <p:nvPr/>
          </p:nvSpPr>
          <p:spPr>
            <a:xfrm>
              <a:off x="4951412" y="2610036"/>
              <a:ext cx="2286000" cy="2286000"/>
            </a:xfrm>
            <a:prstGeom prst="ellipse">
              <a:avLst/>
            </a:prstGeom>
            <a:solidFill>
              <a:schemeClr val="bg1"/>
            </a:solidFill>
            <a:ln>
              <a:noFill/>
            </a:ln>
            <a:effectLst>
              <a:outerShdw blurRad="571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9" name="Group 38"/>
            <p:cNvGrpSpPr/>
            <p:nvPr/>
          </p:nvGrpSpPr>
          <p:grpSpPr>
            <a:xfrm>
              <a:off x="5326063" y="3235749"/>
              <a:ext cx="1536698" cy="1062340"/>
              <a:chOff x="2836863" y="1179513"/>
              <a:chExt cx="6505575" cy="4497388"/>
            </a:xfrm>
            <a:solidFill>
              <a:schemeClr val="tx1">
                <a:lumMod val="75000"/>
                <a:lumOff val="25000"/>
              </a:schemeClr>
            </a:solidFill>
          </p:grpSpPr>
          <p:sp>
            <p:nvSpPr>
              <p:cNvPr id="40" name="Freeform 6"/>
              <p:cNvSpPr>
                <a:spLocks noEditPoints="1"/>
              </p:cNvSpPr>
              <p:nvPr/>
            </p:nvSpPr>
            <p:spPr bwMode="auto">
              <a:xfrm>
                <a:off x="2836863" y="1179513"/>
                <a:ext cx="6505575" cy="4497388"/>
              </a:xfrm>
              <a:custGeom>
                <a:avLst/>
                <a:gdLst>
                  <a:gd name="T0" fmla="*/ 710 w 4098"/>
                  <a:gd name="T1" fmla="*/ 1134 h 2833"/>
                  <a:gd name="T2" fmla="*/ 223 w 4098"/>
                  <a:gd name="T3" fmla="*/ 1540 h 2833"/>
                  <a:gd name="T4" fmla="*/ 193 w 4098"/>
                  <a:gd name="T5" fmla="*/ 2191 h 2833"/>
                  <a:gd name="T6" fmla="*/ 641 w 4098"/>
                  <a:gd name="T7" fmla="*/ 2640 h 2833"/>
                  <a:gd name="T8" fmla="*/ 1293 w 4098"/>
                  <a:gd name="T9" fmla="*/ 2609 h 2833"/>
                  <a:gd name="T10" fmla="*/ 1698 w 4098"/>
                  <a:gd name="T11" fmla="*/ 2123 h 2833"/>
                  <a:gd name="T12" fmla="*/ 1609 w 4098"/>
                  <a:gd name="T13" fmla="*/ 1477 h 2833"/>
                  <a:gd name="T14" fmla="*/ 1085 w 4098"/>
                  <a:gd name="T15" fmla="*/ 1117 h 2833"/>
                  <a:gd name="T16" fmla="*/ 2742 w 4098"/>
                  <a:gd name="T17" fmla="*/ 1224 h 2833"/>
                  <a:gd name="T18" fmla="*/ 2381 w 4098"/>
                  <a:gd name="T19" fmla="*/ 1748 h 2833"/>
                  <a:gd name="T20" fmla="*/ 2529 w 4098"/>
                  <a:gd name="T21" fmla="*/ 2380 h 2833"/>
                  <a:gd name="T22" fmla="*/ 3086 w 4098"/>
                  <a:gd name="T23" fmla="*/ 2691 h 2833"/>
                  <a:gd name="T24" fmla="*/ 3701 w 4098"/>
                  <a:gd name="T25" fmla="*/ 2487 h 2833"/>
                  <a:gd name="T26" fmla="*/ 3960 w 4098"/>
                  <a:gd name="T27" fmla="*/ 1899 h 2833"/>
                  <a:gd name="T28" fmla="*/ 3701 w 4098"/>
                  <a:gd name="T29" fmla="*/ 1312 h 2833"/>
                  <a:gd name="T30" fmla="*/ 1867 w 4098"/>
                  <a:gd name="T31" fmla="*/ 909 h 2833"/>
                  <a:gd name="T32" fmla="*/ 2617 w 4098"/>
                  <a:gd name="T33" fmla="*/ 321 h 2833"/>
                  <a:gd name="T34" fmla="*/ 2367 w 4098"/>
                  <a:gd name="T35" fmla="*/ 737 h 2833"/>
                  <a:gd name="T36" fmla="*/ 2844 w 4098"/>
                  <a:gd name="T37" fmla="*/ 1022 h 2833"/>
                  <a:gd name="T38" fmla="*/ 3522 w 4098"/>
                  <a:gd name="T39" fmla="*/ 1037 h 2833"/>
                  <a:gd name="T40" fmla="*/ 3366 w 4098"/>
                  <a:gd name="T41" fmla="*/ 699 h 2833"/>
                  <a:gd name="T42" fmla="*/ 3242 w 4098"/>
                  <a:gd name="T43" fmla="*/ 490 h 2833"/>
                  <a:gd name="T44" fmla="*/ 2839 w 4098"/>
                  <a:gd name="T45" fmla="*/ 265 h 2833"/>
                  <a:gd name="T46" fmla="*/ 2367 w 4098"/>
                  <a:gd name="T47" fmla="*/ 352 h 2833"/>
                  <a:gd name="T48" fmla="*/ 2510 w 4098"/>
                  <a:gd name="T49" fmla="*/ 138 h 2833"/>
                  <a:gd name="T50" fmla="*/ 1691 w 4098"/>
                  <a:gd name="T51" fmla="*/ 308 h 2833"/>
                  <a:gd name="T52" fmla="*/ 1586 w 4098"/>
                  <a:gd name="T53" fmla="*/ 138 h 2833"/>
                  <a:gd name="T54" fmla="*/ 1854 w 4098"/>
                  <a:gd name="T55" fmla="*/ 193 h 2833"/>
                  <a:gd name="T56" fmla="*/ 2284 w 4098"/>
                  <a:gd name="T57" fmla="*/ 115 h 2833"/>
                  <a:gd name="T58" fmla="*/ 2630 w 4098"/>
                  <a:gd name="T59" fmla="*/ 27 h 2833"/>
                  <a:gd name="T60" fmla="*/ 2964 w 4098"/>
                  <a:gd name="T61" fmla="*/ 140 h 2833"/>
                  <a:gd name="T62" fmla="*/ 3361 w 4098"/>
                  <a:gd name="T63" fmla="*/ 423 h 2833"/>
                  <a:gd name="T64" fmla="*/ 3517 w 4098"/>
                  <a:gd name="T65" fmla="*/ 679 h 2833"/>
                  <a:gd name="T66" fmla="*/ 3779 w 4098"/>
                  <a:gd name="T67" fmla="*/ 1113 h 2833"/>
                  <a:gd name="T68" fmla="*/ 3978 w 4098"/>
                  <a:gd name="T69" fmla="*/ 1446 h 2833"/>
                  <a:gd name="T70" fmla="*/ 4098 w 4098"/>
                  <a:gd name="T71" fmla="*/ 1899 h 2833"/>
                  <a:gd name="T72" fmla="*/ 3823 w 4098"/>
                  <a:gd name="T73" fmla="*/ 2559 h 2833"/>
                  <a:gd name="T74" fmla="*/ 3164 w 4098"/>
                  <a:gd name="T75" fmla="*/ 2833 h 2833"/>
                  <a:gd name="T76" fmla="*/ 2504 w 4098"/>
                  <a:gd name="T77" fmla="*/ 2559 h 2833"/>
                  <a:gd name="T78" fmla="*/ 2231 w 4098"/>
                  <a:gd name="T79" fmla="*/ 1899 h 2833"/>
                  <a:gd name="T80" fmla="*/ 1739 w 4098"/>
                  <a:gd name="T81" fmla="*/ 2370 h 2833"/>
                  <a:gd name="T82" fmla="*/ 1182 w 4098"/>
                  <a:gd name="T83" fmla="*/ 2799 h 2833"/>
                  <a:gd name="T84" fmla="*/ 463 w 4098"/>
                  <a:gd name="T85" fmla="*/ 2705 h 2833"/>
                  <a:gd name="T86" fmla="*/ 34 w 4098"/>
                  <a:gd name="T87" fmla="*/ 2146 h 2833"/>
                  <a:gd name="T88" fmla="*/ 97 w 4098"/>
                  <a:gd name="T89" fmla="*/ 1485 h 2833"/>
                  <a:gd name="T90" fmla="*/ 276 w 4098"/>
                  <a:gd name="T91" fmla="*/ 1186 h 2833"/>
                  <a:gd name="T92" fmla="*/ 506 w 4098"/>
                  <a:gd name="T93" fmla="*/ 812 h 2833"/>
                  <a:gd name="T94" fmla="*/ 622 w 4098"/>
                  <a:gd name="T95" fmla="*/ 862 h 2833"/>
                  <a:gd name="T96" fmla="*/ 858 w 4098"/>
                  <a:gd name="T97" fmla="*/ 969 h 2833"/>
                  <a:gd name="T98" fmla="*/ 1525 w 4098"/>
                  <a:gd name="T99" fmla="*/ 1178 h 2833"/>
                  <a:gd name="T100" fmla="*/ 1674 w 4098"/>
                  <a:gd name="T101" fmla="*/ 515 h 2833"/>
                  <a:gd name="T102" fmla="*/ 1258 w 4098"/>
                  <a:gd name="T103" fmla="*/ 265 h 2833"/>
                  <a:gd name="T104" fmla="*/ 856 w 4098"/>
                  <a:gd name="T105" fmla="*/ 490 h 2833"/>
                  <a:gd name="T106" fmla="*/ 781 w 4098"/>
                  <a:gd name="T107" fmla="*/ 613 h 2833"/>
                  <a:gd name="T108" fmla="*/ 629 w 4098"/>
                  <a:gd name="T109" fmla="*/ 700 h 2833"/>
                  <a:gd name="T110" fmla="*/ 693 w 4098"/>
                  <a:gd name="T111" fmla="*/ 495 h 2833"/>
                  <a:gd name="T112" fmla="*/ 738 w 4098"/>
                  <a:gd name="T113" fmla="*/ 419 h 2833"/>
                  <a:gd name="T114" fmla="*/ 1133 w 4098"/>
                  <a:gd name="T115" fmla="*/ 140 h 2833"/>
                  <a:gd name="T116" fmla="*/ 1505 w 4098"/>
                  <a:gd name="T117" fmla="*/ 12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8" h="2833">
                    <a:moveTo>
                      <a:pt x="1867" y="1454"/>
                    </a:moveTo>
                    <a:lnTo>
                      <a:pt x="1867" y="1579"/>
                    </a:lnTo>
                    <a:lnTo>
                      <a:pt x="2231" y="1579"/>
                    </a:lnTo>
                    <a:lnTo>
                      <a:pt x="2231" y="1454"/>
                    </a:lnTo>
                    <a:lnTo>
                      <a:pt x="1867" y="1454"/>
                    </a:lnTo>
                    <a:close/>
                    <a:moveTo>
                      <a:pt x="934" y="1103"/>
                    </a:moveTo>
                    <a:lnTo>
                      <a:pt x="857" y="1107"/>
                    </a:lnTo>
                    <a:lnTo>
                      <a:pt x="782" y="1117"/>
                    </a:lnTo>
                    <a:lnTo>
                      <a:pt x="710" y="1134"/>
                    </a:lnTo>
                    <a:lnTo>
                      <a:pt x="641" y="1159"/>
                    </a:lnTo>
                    <a:lnTo>
                      <a:pt x="575" y="1189"/>
                    </a:lnTo>
                    <a:lnTo>
                      <a:pt x="511" y="1224"/>
                    </a:lnTo>
                    <a:lnTo>
                      <a:pt x="452" y="1265"/>
                    </a:lnTo>
                    <a:lnTo>
                      <a:pt x="397" y="1312"/>
                    </a:lnTo>
                    <a:lnTo>
                      <a:pt x="346" y="1362"/>
                    </a:lnTo>
                    <a:lnTo>
                      <a:pt x="300" y="1418"/>
                    </a:lnTo>
                    <a:lnTo>
                      <a:pt x="259" y="1477"/>
                    </a:lnTo>
                    <a:lnTo>
                      <a:pt x="223" y="1540"/>
                    </a:lnTo>
                    <a:lnTo>
                      <a:pt x="193" y="1607"/>
                    </a:lnTo>
                    <a:lnTo>
                      <a:pt x="169" y="1676"/>
                    </a:lnTo>
                    <a:lnTo>
                      <a:pt x="152" y="1748"/>
                    </a:lnTo>
                    <a:lnTo>
                      <a:pt x="141" y="1822"/>
                    </a:lnTo>
                    <a:lnTo>
                      <a:pt x="137" y="1899"/>
                    </a:lnTo>
                    <a:lnTo>
                      <a:pt x="141" y="1976"/>
                    </a:lnTo>
                    <a:lnTo>
                      <a:pt x="152" y="2051"/>
                    </a:lnTo>
                    <a:lnTo>
                      <a:pt x="169" y="2123"/>
                    </a:lnTo>
                    <a:lnTo>
                      <a:pt x="193" y="2191"/>
                    </a:lnTo>
                    <a:lnTo>
                      <a:pt x="223" y="2258"/>
                    </a:lnTo>
                    <a:lnTo>
                      <a:pt x="259" y="2322"/>
                    </a:lnTo>
                    <a:lnTo>
                      <a:pt x="300" y="2380"/>
                    </a:lnTo>
                    <a:lnTo>
                      <a:pt x="346" y="2436"/>
                    </a:lnTo>
                    <a:lnTo>
                      <a:pt x="397" y="2487"/>
                    </a:lnTo>
                    <a:lnTo>
                      <a:pt x="452" y="2533"/>
                    </a:lnTo>
                    <a:lnTo>
                      <a:pt x="511" y="2574"/>
                    </a:lnTo>
                    <a:lnTo>
                      <a:pt x="575" y="2609"/>
                    </a:lnTo>
                    <a:lnTo>
                      <a:pt x="641" y="2640"/>
                    </a:lnTo>
                    <a:lnTo>
                      <a:pt x="710" y="2664"/>
                    </a:lnTo>
                    <a:lnTo>
                      <a:pt x="782" y="2681"/>
                    </a:lnTo>
                    <a:lnTo>
                      <a:pt x="857" y="2691"/>
                    </a:lnTo>
                    <a:lnTo>
                      <a:pt x="934" y="2695"/>
                    </a:lnTo>
                    <a:lnTo>
                      <a:pt x="1010" y="2691"/>
                    </a:lnTo>
                    <a:lnTo>
                      <a:pt x="1085" y="2681"/>
                    </a:lnTo>
                    <a:lnTo>
                      <a:pt x="1157" y="2664"/>
                    </a:lnTo>
                    <a:lnTo>
                      <a:pt x="1227" y="2640"/>
                    </a:lnTo>
                    <a:lnTo>
                      <a:pt x="1293" y="2609"/>
                    </a:lnTo>
                    <a:lnTo>
                      <a:pt x="1356" y="2574"/>
                    </a:lnTo>
                    <a:lnTo>
                      <a:pt x="1416" y="2533"/>
                    </a:lnTo>
                    <a:lnTo>
                      <a:pt x="1470" y="2487"/>
                    </a:lnTo>
                    <a:lnTo>
                      <a:pt x="1521" y="2436"/>
                    </a:lnTo>
                    <a:lnTo>
                      <a:pt x="1567" y="2380"/>
                    </a:lnTo>
                    <a:lnTo>
                      <a:pt x="1609" y="2322"/>
                    </a:lnTo>
                    <a:lnTo>
                      <a:pt x="1645" y="2258"/>
                    </a:lnTo>
                    <a:lnTo>
                      <a:pt x="1674" y="2191"/>
                    </a:lnTo>
                    <a:lnTo>
                      <a:pt x="1698" y="2123"/>
                    </a:lnTo>
                    <a:lnTo>
                      <a:pt x="1715" y="2051"/>
                    </a:lnTo>
                    <a:lnTo>
                      <a:pt x="1727" y="1976"/>
                    </a:lnTo>
                    <a:lnTo>
                      <a:pt x="1730" y="1899"/>
                    </a:lnTo>
                    <a:lnTo>
                      <a:pt x="1727" y="1822"/>
                    </a:lnTo>
                    <a:lnTo>
                      <a:pt x="1715" y="1748"/>
                    </a:lnTo>
                    <a:lnTo>
                      <a:pt x="1698" y="1676"/>
                    </a:lnTo>
                    <a:lnTo>
                      <a:pt x="1674" y="1607"/>
                    </a:lnTo>
                    <a:lnTo>
                      <a:pt x="1645" y="1540"/>
                    </a:lnTo>
                    <a:lnTo>
                      <a:pt x="1609" y="1477"/>
                    </a:lnTo>
                    <a:lnTo>
                      <a:pt x="1567" y="1418"/>
                    </a:lnTo>
                    <a:lnTo>
                      <a:pt x="1521" y="1362"/>
                    </a:lnTo>
                    <a:lnTo>
                      <a:pt x="1470" y="1312"/>
                    </a:lnTo>
                    <a:lnTo>
                      <a:pt x="1416" y="1265"/>
                    </a:lnTo>
                    <a:lnTo>
                      <a:pt x="1356" y="1224"/>
                    </a:lnTo>
                    <a:lnTo>
                      <a:pt x="1293" y="1189"/>
                    </a:lnTo>
                    <a:lnTo>
                      <a:pt x="1227" y="1159"/>
                    </a:lnTo>
                    <a:lnTo>
                      <a:pt x="1157" y="1134"/>
                    </a:lnTo>
                    <a:lnTo>
                      <a:pt x="1085" y="1117"/>
                    </a:lnTo>
                    <a:lnTo>
                      <a:pt x="1010" y="1107"/>
                    </a:lnTo>
                    <a:lnTo>
                      <a:pt x="934" y="1103"/>
                    </a:lnTo>
                    <a:close/>
                    <a:moveTo>
                      <a:pt x="3164" y="1103"/>
                    </a:moveTo>
                    <a:lnTo>
                      <a:pt x="3086" y="1107"/>
                    </a:lnTo>
                    <a:lnTo>
                      <a:pt x="3013" y="1117"/>
                    </a:lnTo>
                    <a:lnTo>
                      <a:pt x="2940" y="1134"/>
                    </a:lnTo>
                    <a:lnTo>
                      <a:pt x="2871" y="1159"/>
                    </a:lnTo>
                    <a:lnTo>
                      <a:pt x="2804" y="1189"/>
                    </a:lnTo>
                    <a:lnTo>
                      <a:pt x="2742" y="1224"/>
                    </a:lnTo>
                    <a:lnTo>
                      <a:pt x="2682" y="1265"/>
                    </a:lnTo>
                    <a:lnTo>
                      <a:pt x="2626" y="1312"/>
                    </a:lnTo>
                    <a:lnTo>
                      <a:pt x="2576" y="1362"/>
                    </a:lnTo>
                    <a:lnTo>
                      <a:pt x="2529" y="1418"/>
                    </a:lnTo>
                    <a:lnTo>
                      <a:pt x="2488" y="1477"/>
                    </a:lnTo>
                    <a:lnTo>
                      <a:pt x="2453" y="1540"/>
                    </a:lnTo>
                    <a:lnTo>
                      <a:pt x="2423" y="1607"/>
                    </a:lnTo>
                    <a:lnTo>
                      <a:pt x="2398" y="1676"/>
                    </a:lnTo>
                    <a:lnTo>
                      <a:pt x="2381" y="1748"/>
                    </a:lnTo>
                    <a:lnTo>
                      <a:pt x="2371" y="1822"/>
                    </a:lnTo>
                    <a:lnTo>
                      <a:pt x="2367" y="1899"/>
                    </a:lnTo>
                    <a:lnTo>
                      <a:pt x="2371" y="1976"/>
                    </a:lnTo>
                    <a:lnTo>
                      <a:pt x="2381" y="2051"/>
                    </a:lnTo>
                    <a:lnTo>
                      <a:pt x="2398" y="2123"/>
                    </a:lnTo>
                    <a:lnTo>
                      <a:pt x="2423" y="2191"/>
                    </a:lnTo>
                    <a:lnTo>
                      <a:pt x="2453" y="2258"/>
                    </a:lnTo>
                    <a:lnTo>
                      <a:pt x="2488" y="2322"/>
                    </a:lnTo>
                    <a:lnTo>
                      <a:pt x="2529" y="2380"/>
                    </a:lnTo>
                    <a:lnTo>
                      <a:pt x="2575" y="2436"/>
                    </a:lnTo>
                    <a:lnTo>
                      <a:pt x="2626" y="2487"/>
                    </a:lnTo>
                    <a:lnTo>
                      <a:pt x="2682" y="2533"/>
                    </a:lnTo>
                    <a:lnTo>
                      <a:pt x="2742" y="2574"/>
                    </a:lnTo>
                    <a:lnTo>
                      <a:pt x="2804" y="2609"/>
                    </a:lnTo>
                    <a:lnTo>
                      <a:pt x="2871" y="2640"/>
                    </a:lnTo>
                    <a:lnTo>
                      <a:pt x="2940" y="2664"/>
                    </a:lnTo>
                    <a:lnTo>
                      <a:pt x="3013" y="2681"/>
                    </a:lnTo>
                    <a:lnTo>
                      <a:pt x="3086" y="2691"/>
                    </a:lnTo>
                    <a:lnTo>
                      <a:pt x="3164" y="2695"/>
                    </a:lnTo>
                    <a:lnTo>
                      <a:pt x="3241" y="2691"/>
                    </a:lnTo>
                    <a:lnTo>
                      <a:pt x="3315" y="2681"/>
                    </a:lnTo>
                    <a:lnTo>
                      <a:pt x="3387" y="2664"/>
                    </a:lnTo>
                    <a:lnTo>
                      <a:pt x="3456" y="2640"/>
                    </a:lnTo>
                    <a:lnTo>
                      <a:pt x="3523" y="2609"/>
                    </a:lnTo>
                    <a:lnTo>
                      <a:pt x="3586" y="2574"/>
                    </a:lnTo>
                    <a:lnTo>
                      <a:pt x="3645" y="2533"/>
                    </a:lnTo>
                    <a:lnTo>
                      <a:pt x="3701" y="2487"/>
                    </a:lnTo>
                    <a:lnTo>
                      <a:pt x="3752" y="2436"/>
                    </a:lnTo>
                    <a:lnTo>
                      <a:pt x="3798" y="2380"/>
                    </a:lnTo>
                    <a:lnTo>
                      <a:pt x="3839" y="2322"/>
                    </a:lnTo>
                    <a:lnTo>
                      <a:pt x="3874" y="2258"/>
                    </a:lnTo>
                    <a:lnTo>
                      <a:pt x="3905" y="2191"/>
                    </a:lnTo>
                    <a:lnTo>
                      <a:pt x="3929" y="2123"/>
                    </a:lnTo>
                    <a:lnTo>
                      <a:pt x="3946" y="2051"/>
                    </a:lnTo>
                    <a:lnTo>
                      <a:pt x="3956" y="1976"/>
                    </a:lnTo>
                    <a:lnTo>
                      <a:pt x="3960" y="1899"/>
                    </a:lnTo>
                    <a:lnTo>
                      <a:pt x="3956" y="1822"/>
                    </a:lnTo>
                    <a:lnTo>
                      <a:pt x="3946" y="1748"/>
                    </a:lnTo>
                    <a:lnTo>
                      <a:pt x="3929" y="1676"/>
                    </a:lnTo>
                    <a:lnTo>
                      <a:pt x="3905" y="1607"/>
                    </a:lnTo>
                    <a:lnTo>
                      <a:pt x="3874" y="1540"/>
                    </a:lnTo>
                    <a:lnTo>
                      <a:pt x="3839" y="1477"/>
                    </a:lnTo>
                    <a:lnTo>
                      <a:pt x="3798" y="1418"/>
                    </a:lnTo>
                    <a:lnTo>
                      <a:pt x="3752" y="1362"/>
                    </a:lnTo>
                    <a:lnTo>
                      <a:pt x="3701" y="1312"/>
                    </a:lnTo>
                    <a:lnTo>
                      <a:pt x="3645" y="1265"/>
                    </a:lnTo>
                    <a:lnTo>
                      <a:pt x="3586" y="1224"/>
                    </a:lnTo>
                    <a:lnTo>
                      <a:pt x="3523" y="1189"/>
                    </a:lnTo>
                    <a:lnTo>
                      <a:pt x="3456" y="1159"/>
                    </a:lnTo>
                    <a:lnTo>
                      <a:pt x="3387" y="1134"/>
                    </a:lnTo>
                    <a:lnTo>
                      <a:pt x="3315" y="1117"/>
                    </a:lnTo>
                    <a:lnTo>
                      <a:pt x="3241" y="1107"/>
                    </a:lnTo>
                    <a:lnTo>
                      <a:pt x="3164" y="1103"/>
                    </a:lnTo>
                    <a:close/>
                    <a:moveTo>
                      <a:pt x="1867" y="909"/>
                    </a:moveTo>
                    <a:lnTo>
                      <a:pt x="1867" y="1317"/>
                    </a:lnTo>
                    <a:lnTo>
                      <a:pt x="2229" y="1317"/>
                    </a:lnTo>
                    <a:lnTo>
                      <a:pt x="2229" y="909"/>
                    </a:lnTo>
                    <a:lnTo>
                      <a:pt x="1867" y="909"/>
                    </a:lnTo>
                    <a:close/>
                    <a:moveTo>
                      <a:pt x="2839" y="265"/>
                    </a:moveTo>
                    <a:lnTo>
                      <a:pt x="2780" y="268"/>
                    </a:lnTo>
                    <a:lnTo>
                      <a:pt x="2723" y="280"/>
                    </a:lnTo>
                    <a:lnTo>
                      <a:pt x="2668" y="297"/>
                    </a:lnTo>
                    <a:lnTo>
                      <a:pt x="2617" y="321"/>
                    </a:lnTo>
                    <a:lnTo>
                      <a:pt x="2570" y="349"/>
                    </a:lnTo>
                    <a:lnTo>
                      <a:pt x="2525" y="384"/>
                    </a:lnTo>
                    <a:lnTo>
                      <a:pt x="2487" y="424"/>
                    </a:lnTo>
                    <a:lnTo>
                      <a:pt x="2452" y="467"/>
                    </a:lnTo>
                    <a:lnTo>
                      <a:pt x="2422" y="515"/>
                    </a:lnTo>
                    <a:lnTo>
                      <a:pt x="2398" y="567"/>
                    </a:lnTo>
                    <a:lnTo>
                      <a:pt x="2381" y="620"/>
                    </a:lnTo>
                    <a:lnTo>
                      <a:pt x="2371" y="678"/>
                    </a:lnTo>
                    <a:lnTo>
                      <a:pt x="2367" y="737"/>
                    </a:lnTo>
                    <a:lnTo>
                      <a:pt x="2367" y="1413"/>
                    </a:lnTo>
                    <a:lnTo>
                      <a:pt x="2411" y="1348"/>
                    </a:lnTo>
                    <a:lnTo>
                      <a:pt x="2459" y="1286"/>
                    </a:lnTo>
                    <a:lnTo>
                      <a:pt x="2513" y="1230"/>
                    </a:lnTo>
                    <a:lnTo>
                      <a:pt x="2571" y="1178"/>
                    </a:lnTo>
                    <a:lnTo>
                      <a:pt x="2635" y="1130"/>
                    </a:lnTo>
                    <a:lnTo>
                      <a:pt x="2701" y="1088"/>
                    </a:lnTo>
                    <a:lnTo>
                      <a:pt x="2770" y="1052"/>
                    </a:lnTo>
                    <a:lnTo>
                      <a:pt x="2844" y="1022"/>
                    </a:lnTo>
                    <a:lnTo>
                      <a:pt x="2920" y="997"/>
                    </a:lnTo>
                    <a:lnTo>
                      <a:pt x="2999" y="980"/>
                    </a:lnTo>
                    <a:lnTo>
                      <a:pt x="3080" y="969"/>
                    </a:lnTo>
                    <a:lnTo>
                      <a:pt x="3164" y="966"/>
                    </a:lnTo>
                    <a:lnTo>
                      <a:pt x="3239" y="969"/>
                    </a:lnTo>
                    <a:lnTo>
                      <a:pt x="3313" y="977"/>
                    </a:lnTo>
                    <a:lnTo>
                      <a:pt x="3384" y="992"/>
                    </a:lnTo>
                    <a:lnTo>
                      <a:pt x="3453" y="1012"/>
                    </a:lnTo>
                    <a:lnTo>
                      <a:pt x="3522" y="1037"/>
                    </a:lnTo>
                    <a:lnTo>
                      <a:pt x="3586" y="1067"/>
                    </a:lnTo>
                    <a:lnTo>
                      <a:pt x="3557" y="1018"/>
                    </a:lnTo>
                    <a:lnTo>
                      <a:pt x="3528" y="969"/>
                    </a:lnTo>
                    <a:lnTo>
                      <a:pt x="3499" y="921"/>
                    </a:lnTo>
                    <a:lnTo>
                      <a:pt x="3471" y="874"/>
                    </a:lnTo>
                    <a:lnTo>
                      <a:pt x="3443" y="827"/>
                    </a:lnTo>
                    <a:lnTo>
                      <a:pt x="3416" y="782"/>
                    </a:lnTo>
                    <a:lnTo>
                      <a:pt x="3391" y="740"/>
                    </a:lnTo>
                    <a:lnTo>
                      <a:pt x="3366" y="699"/>
                    </a:lnTo>
                    <a:lnTo>
                      <a:pt x="3344" y="660"/>
                    </a:lnTo>
                    <a:lnTo>
                      <a:pt x="3323" y="625"/>
                    </a:lnTo>
                    <a:lnTo>
                      <a:pt x="3304" y="593"/>
                    </a:lnTo>
                    <a:lnTo>
                      <a:pt x="3287" y="566"/>
                    </a:lnTo>
                    <a:lnTo>
                      <a:pt x="3273" y="541"/>
                    </a:lnTo>
                    <a:lnTo>
                      <a:pt x="3261" y="521"/>
                    </a:lnTo>
                    <a:lnTo>
                      <a:pt x="3251" y="505"/>
                    </a:lnTo>
                    <a:lnTo>
                      <a:pt x="3244" y="495"/>
                    </a:lnTo>
                    <a:lnTo>
                      <a:pt x="3242" y="490"/>
                    </a:lnTo>
                    <a:lnTo>
                      <a:pt x="3211" y="445"/>
                    </a:lnTo>
                    <a:lnTo>
                      <a:pt x="3175" y="404"/>
                    </a:lnTo>
                    <a:lnTo>
                      <a:pt x="3136" y="369"/>
                    </a:lnTo>
                    <a:lnTo>
                      <a:pt x="3093" y="338"/>
                    </a:lnTo>
                    <a:lnTo>
                      <a:pt x="3047" y="312"/>
                    </a:lnTo>
                    <a:lnTo>
                      <a:pt x="2998" y="292"/>
                    </a:lnTo>
                    <a:lnTo>
                      <a:pt x="2947" y="277"/>
                    </a:lnTo>
                    <a:lnTo>
                      <a:pt x="2894" y="267"/>
                    </a:lnTo>
                    <a:lnTo>
                      <a:pt x="2839" y="265"/>
                    </a:lnTo>
                    <a:close/>
                    <a:moveTo>
                      <a:pt x="2510" y="138"/>
                    </a:moveTo>
                    <a:lnTo>
                      <a:pt x="2478" y="142"/>
                    </a:lnTo>
                    <a:lnTo>
                      <a:pt x="2447" y="151"/>
                    </a:lnTo>
                    <a:lnTo>
                      <a:pt x="2421" y="169"/>
                    </a:lnTo>
                    <a:lnTo>
                      <a:pt x="2398" y="191"/>
                    </a:lnTo>
                    <a:lnTo>
                      <a:pt x="2381" y="217"/>
                    </a:lnTo>
                    <a:lnTo>
                      <a:pt x="2371" y="249"/>
                    </a:lnTo>
                    <a:lnTo>
                      <a:pt x="2367" y="281"/>
                    </a:lnTo>
                    <a:lnTo>
                      <a:pt x="2367" y="352"/>
                    </a:lnTo>
                    <a:lnTo>
                      <a:pt x="2407" y="308"/>
                    </a:lnTo>
                    <a:lnTo>
                      <a:pt x="2452" y="267"/>
                    </a:lnTo>
                    <a:lnTo>
                      <a:pt x="2499" y="231"/>
                    </a:lnTo>
                    <a:lnTo>
                      <a:pt x="2551" y="200"/>
                    </a:lnTo>
                    <a:lnTo>
                      <a:pt x="2606" y="174"/>
                    </a:lnTo>
                    <a:lnTo>
                      <a:pt x="2585" y="159"/>
                    </a:lnTo>
                    <a:lnTo>
                      <a:pt x="2563" y="147"/>
                    </a:lnTo>
                    <a:lnTo>
                      <a:pt x="2538" y="140"/>
                    </a:lnTo>
                    <a:lnTo>
                      <a:pt x="2510" y="138"/>
                    </a:lnTo>
                    <a:close/>
                    <a:moveTo>
                      <a:pt x="1586" y="138"/>
                    </a:moveTo>
                    <a:lnTo>
                      <a:pt x="1560" y="140"/>
                    </a:lnTo>
                    <a:lnTo>
                      <a:pt x="1535" y="147"/>
                    </a:lnTo>
                    <a:lnTo>
                      <a:pt x="1511" y="159"/>
                    </a:lnTo>
                    <a:lnTo>
                      <a:pt x="1492" y="174"/>
                    </a:lnTo>
                    <a:lnTo>
                      <a:pt x="1546" y="200"/>
                    </a:lnTo>
                    <a:lnTo>
                      <a:pt x="1597" y="231"/>
                    </a:lnTo>
                    <a:lnTo>
                      <a:pt x="1646" y="267"/>
                    </a:lnTo>
                    <a:lnTo>
                      <a:pt x="1691" y="308"/>
                    </a:lnTo>
                    <a:lnTo>
                      <a:pt x="1730" y="352"/>
                    </a:lnTo>
                    <a:lnTo>
                      <a:pt x="1730" y="281"/>
                    </a:lnTo>
                    <a:lnTo>
                      <a:pt x="1727" y="249"/>
                    </a:lnTo>
                    <a:lnTo>
                      <a:pt x="1715" y="217"/>
                    </a:lnTo>
                    <a:lnTo>
                      <a:pt x="1698" y="191"/>
                    </a:lnTo>
                    <a:lnTo>
                      <a:pt x="1677" y="169"/>
                    </a:lnTo>
                    <a:lnTo>
                      <a:pt x="1650" y="151"/>
                    </a:lnTo>
                    <a:lnTo>
                      <a:pt x="1620" y="142"/>
                    </a:lnTo>
                    <a:lnTo>
                      <a:pt x="1586" y="138"/>
                    </a:lnTo>
                    <a:close/>
                    <a:moveTo>
                      <a:pt x="1586" y="0"/>
                    </a:moveTo>
                    <a:lnTo>
                      <a:pt x="1632" y="3"/>
                    </a:lnTo>
                    <a:lnTo>
                      <a:pt x="1676" y="15"/>
                    </a:lnTo>
                    <a:lnTo>
                      <a:pt x="1715" y="32"/>
                    </a:lnTo>
                    <a:lnTo>
                      <a:pt x="1753" y="54"/>
                    </a:lnTo>
                    <a:lnTo>
                      <a:pt x="1785" y="83"/>
                    </a:lnTo>
                    <a:lnTo>
                      <a:pt x="1813" y="115"/>
                    </a:lnTo>
                    <a:lnTo>
                      <a:pt x="1836" y="153"/>
                    </a:lnTo>
                    <a:lnTo>
                      <a:pt x="1854" y="193"/>
                    </a:lnTo>
                    <a:lnTo>
                      <a:pt x="1864" y="236"/>
                    </a:lnTo>
                    <a:lnTo>
                      <a:pt x="1867" y="281"/>
                    </a:lnTo>
                    <a:lnTo>
                      <a:pt x="1867" y="772"/>
                    </a:lnTo>
                    <a:lnTo>
                      <a:pt x="2231" y="772"/>
                    </a:lnTo>
                    <a:lnTo>
                      <a:pt x="2231" y="281"/>
                    </a:lnTo>
                    <a:lnTo>
                      <a:pt x="2233" y="236"/>
                    </a:lnTo>
                    <a:lnTo>
                      <a:pt x="2244" y="193"/>
                    </a:lnTo>
                    <a:lnTo>
                      <a:pt x="2262" y="153"/>
                    </a:lnTo>
                    <a:lnTo>
                      <a:pt x="2284" y="115"/>
                    </a:lnTo>
                    <a:lnTo>
                      <a:pt x="2313" y="83"/>
                    </a:lnTo>
                    <a:lnTo>
                      <a:pt x="2345" y="54"/>
                    </a:lnTo>
                    <a:lnTo>
                      <a:pt x="2382" y="32"/>
                    </a:lnTo>
                    <a:lnTo>
                      <a:pt x="2422" y="15"/>
                    </a:lnTo>
                    <a:lnTo>
                      <a:pt x="2466" y="3"/>
                    </a:lnTo>
                    <a:lnTo>
                      <a:pt x="2510" y="0"/>
                    </a:lnTo>
                    <a:lnTo>
                      <a:pt x="2553" y="3"/>
                    </a:lnTo>
                    <a:lnTo>
                      <a:pt x="2593" y="12"/>
                    </a:lnTo>
                    <a:lnTo>
                      <a:pt x="2630" y="27"/>
                    </a:lnTo>
                    <a:lnTo>
                      <a:pt x="2665" y="46"/>
                    </a:lnTo>
                    <a:lnTo>
                      <a:pt x="2697" y="71"/>
                    </a:lnTo>
                    <a:lnTo>
                      <a:pt x="2726" y="100"/>
                    </a:lnTo>
                    <a:lnTo>
                      <a:pt x="2749" y="134"/>
                    </a:lnTo>
                    <a:lnTo>
                      <a:pt x="2751" y="134"/>
                    </a:lnTo>
                    <a:lnTo>
                      <a:pt x="2794" y="129"/>
                    </a:lnTo>
                    <a:lnTo>
                      <a:pt x="2839" y="128"/>
                    </a:lnTo>
                    <a:lnTo>
                      <a:pt x="2902" y="130"/>
                    </a:lnTo>
                    <a:lnTo>
                      <a:pt x="2964" y="140"/>
                    </a:lnTo>
                    <a:lnTo>
                      <a:pt x="3024" y="156"/>
                    </a:lnTo>
                    <a:lnTo>
                      <a:pt x="3081" y="178"/>
                    </a:lnTo>
                    <a:lnTo>
                      <a:pt x="3137" y="205"/>
                    </a:lnTo>
                    <a:lnTo>
                      <a:pt x="3188" y="237"/>
                    </a:lnTo>
                    <a:lnTo>
                      <a:pt x="3237" y="275"/>
                    </a:lnTo>
                    <a:lnTo>
                      <a:pt x="3282" y="318"/>
                    </a:lnTo>
                    <a:lnTo>
                      <a:pt x="3323" y="365"/>
                    </a:lnTo>
                    <a:lnTo>
                      <a:pt x="3359" y="418"/>
                    </a:lnTo>
                    <a:lnTo>
                      <a:pt x="3361" y="423"/>
                    </a:lnTo>
                    <a:lnTo>
                      <a:pt x="3369" y="434"/>
                    </a:lnTo>
                    <a:lnTo>
                      <a:pt x="3379" y="450"/>
                    </a:lnTo>
                    <a:lnTo>
                      <a:pt x="3391" y="471"/>
                    </a:lnTo>
                    <a:lnTo>
                      <a:pt x="3406" y="497"/>
                    </a:lnTo>
                    <a:lnTo>
                      <a:pt x="3425" y="527"/>
                    </a:lnTo>
                    <a:lnTo>
                      <a:pt x="3445" y="559"/>
                    </a:lnTo>
                    <a:lnTo>
                      <a:pt x="3467" y="597"/>
                    </a:lnTo>
                    <a:lnTo>
                      <a:pt x="3491" y="637"/>
                    </a:lnTo>
                    <a:lnTo>
                      <a:pt x="3517" y="679"/>
                    </a:lnTo>
                    <a:lnTo>
                      <a:pt x="3544" y="724"/>
                    </a:lnTo>
                    <a:lnTo>
                      <a:pt x="3572" y="770"/>
                    </a:lnTo>
                    <a:lnTo>
                      <a:pt x="3600" y="817"/>
                    </a:lnTo>
                    <a:lnTo>
                      <a:pt x="3630" y="867"/>
                    </a:lnTo>
                    <a:lnTo>
                      <a:pt x="3660" y="915"/>
                    </a:lnTo>
                    <a:lnTo>
                      <a:pt x="3690" y="965"/>
                    </a:lnTo>
                    <a:lnTo>
                      <a:pt x="3720" y="1015"/>
                    </a:lnTo>
                    <a:lnTo>
                      <a:pt x="3749" y="1064"/>
                    </a:lnTo>
                    <a:lnTo>
                      <a:pt x="3779" y="1113"/>
                    </a:lnTo>
                    <a:lnTo>
                      <a:pt x="3808" y="1160"/>
                    </a:lnTo>
                    <a:lnTo>
                      <a:pt x="3835" y="1205"/>
                    </a:lnTo>
                    <a:lnTo>
                      <a:pt x="3861" y="1248"/>
                    </a:lnTo>
                    <a:lnTo>
                      <a:pt x="3885" y="1290"/>
                    </a:lnTo>
                    <a:lnTo>
                      <a:pt x="3909" y="1328"/>
                    </a:lnTo>
                    <a:lnTo>
                      <a:pt x="3930" y="1364"/>
                    </a:lnTo>
                    <a:lnTo>
                      <a:pt x="3948" y="1395"/>
                    </a:lnTo>
                    <a:lnTo>
                      <a:pt x="3965" y="1423"/>
                    </a:lnTo>
                    <a:lnTo>
                      <a:pt x="3978" y="1446"/>
                    </a:lnTo>
                    <a:lnTo>
                      <a:pt x="3990" y="1465"/>
                    </a:lnTo>
                    <a:lnTo>
                      <a:pt x="3997" y="1479"/>
                    </a:lnTo>
                    <a:lnTo>
                      <a:pt x="4002" y="1487"/>
                    </a:lnTo>
                    <a:lnTo>
                      <a:pt x="4029" y="1551"/>
                    </a:lnTo>
                    <a:lnTo>
                      <a:pt x="4053" y="1617"/>
                    </a:lnTo>
                    <a:lnTo>
                      <a:pt x="4073" y="1685"/>
                    </a:lnTo>
                    <a:lnTo>
                      <a:pt x="4087" y="1755"/>
                    </a:lnTo>
                    <a:lnTo>
                      <a:pt x="4094" y="1826"/>
                    </a:lnTo>
                    <a:lnTo>
                      <a:pt x="4098" y="1899"/>
                    </a:lnTo>
                    <a:lnTo>
                      <a:pt x="4094" y="1984"/>
                    </a:lnTo>
                    <a:lnTo>
                      <a:pt x="4082" y="2067"/>
                    </a:lnTo>
                    <a:lnTo>
                      <a:pt x="4064" y="2146"/>
                    </a:lnTo>
                    <a:lnTo>
                      <a:pt x="4039" y="2225"/>
                    </a:lnTo>
                    <a:lnTo>
                      <a:pt x="4007" y="2299"/>
                    </a:lnTo>
                    <a:lnTo>
                      <a:pt x="3970" y="2370"/>
                    </a:lnTo>
                    <a:lnTo>
                      <a:pt x="3926" y="2437"/>
                    </a:lnTo>
                    <a:lnTo>
                      <a:pt x="3878" y="2500"/>
                    </a:lnTo>
                    <a:lnTo>
                      <a:pt x="3823" y="2559"/>
                    </a:lnTo>
                    <a:lnTo>
                      <a:pt x="3764" y="2613"/>
                    </a:lnTo>
                    <a:lnTo>
                      <a:pt x="3702" y="2661"/>
                    </a:lnTo>
                    <a:lnTo>
                      <a:pt x="3635" y="2705"/>
                    </a:lnTo>
                    <a:lnTo>
                      <a:pt x="3563" y="2742"/>
                    </a:lnTo>
                    <a:lnTo>
                      <a:pt x="3489" y="2775"/>
                    </a:lnTo>
                    <a:lnTo>
                      <a:pt x="3411" y="2799"/>
                    </a:lnTo>
                    <a:lnTo>
                      <a:pt x="3331" y="2817"/>
                    </a:lnTo>
                    <a:lnTo>
                      <a:pt x="3248" y="2829"/>
                    </a:lnTo>
                    <a:lnTo>
                      <a:pt x="3164" y="2833"/>
                    </a:lnTo>
                    <a:lnTo>
                      <a:pt x="3079" y="2829"/>
                    </a:lnTo>
                    <a:lnTo>
                      <a:pt x="2996" y="2817"/>
                    </a:lnTo>
                    <a:lnTo>
                      <a:pt x="2916" y="2799"/>
                    </a:lnTo>
                    <a:lnTo>
                      <a:pt x="2838" y="2775"/>
                    </a:lnTo>
                    <a:lnTo>
                      <a:pt x="2764" y="2742"/>
                    </a:lnTo>
                    <a:lnTo>
                      <a:pt x="2693" y="2705"/>
                    </a:lnTo>
                    <a:lnTo>
                      <a:pt x="2625" y="2661"/>
                    </a:lnTo>
                    <a:lnTo>
                      <a:pt x="2563" y="2613"/>
                    </a:lnTo>
                    <a:lnTo>
                      <a:pt x="2504" y="2559"/>
                    </a:lnTo>
                    <a:lnTo>
                      <a:pt x="2449" y="2500"/>
                    </a:lnTo>
                    <a:lnTo>
                      <a:pt x="2401" y="2437"/>
                    </a:lnTo>
                    <a:lnTo>
                      <a:pt x="2357" y="2370"/>
                    </a:lnTo>
                    <a:lnTo>
                      <a:pt x="2320" y="2299"/>
                    </a:lnTo>
                    <a:lnTo>
                      <a:pt x="2289" y="2225"/>
                    </a:lnTo>
                    <a:lnTo>
                      <a:pt x="2263" y="2146"/>
                    </a:lnTo>
                    <a:lnTo>
                      <a:pt x="2245" y="2067"/>
                    </a:lnTo>
                    <a:lnTo>
                      <a:pt x="2234" y="1984"/>
                    </a:lnTo>
                    <a:lnTo>
                      <a:pt x="2231" y="1899"/>
                    </a:lnTo>
                    <a:lnTo>
                      <a:pt x="2231" y="1717"/>
                    </a:lnTo>
                    <a:lnTo>
                      <a:pt x="1867" y="1717"/>
                    </a:lnTo>
                    <a:lnTo>
                      <a:pt x="1867" y="1899"/>
                    </a:lnTo>
                    <a:lnTo>
                      <a:pt x="1864" y="1984"/>
                    </a:lnTo>
                    <a:lnTo>
                      <a:pt x="1852" y="2067"/>
                    </a:lnTo>
                    <a:lnTo>
                      <a:pt x="1834" y="2146"/>
                    </a:lnTo>
                    <a:lnTo>
                      <a:pt x="1809" y="2225"/>
                    </a:lnTo>
                    <a:lnTo>
                      <a:pt x="1778" y="2299"/>
                    </a:lnTo>
                    <a:lnTo>
                      <a:pt x="1739" y="2370"/>
                    </a:lnTo>
                    <a:lnTo>
                      <a:pt x="1697" y="2437"/>
                    </a:lnTo>
                    <a:lnTo>
                      <a:pt x="1647" y="2500"/>
                    </a:lnTo>
                    <a:lnTo>
                      <a:pt x="1594" y="2559"/>
                    </a:lnTo>
                    <a:lnTo>
                      <a:pt x="1535" y="2613"/>
                    </a:lnTo>
                    <a:lnTo>
                      <a:pt x="1472" y="2661"/>
                    </a:lnTo>
                    <a:lnTo>
                      <a:pt x="1404" y="2705"/>
                    </a:lnTo>
                    <a:lnTo>
                      <a:pt x="1334" y="2742"/>
                    </a:lnTo>
                    <a:lnTo>
                      <a:pt x="1259" y="2775"/>
                    </a:lnTo>
                    <a:lnTo>
                      <a:pt x="1182" y="2799"/>
                    </a:lnTo>
                    <a:lnTo>
                      <a:pt x="1101" y="2817"/>
                    </a:lnTo>
                    <a:lnTo>
                      <a:pt x="1019" y="2829"/>
                    </a:lnTo>
                    <a:lnTo>
                      <a:pt x="934" y="2833"/>
                    </a:lnTo>
                    <a:lnTo>
                      <a:pt x="848" y="2829"/>
                    </a:lnTo>
                    <a:lnTo>
                      <a:pt x="766" y="2817"/>
                    </a:lnTo>
                    <a:lnTo>
                      <a:pt x="685" y="2799"/>
                    </a:lnTo>
                    <a:lnTo>
                      <a:pt x="608" y="2775"/>
                    </a:lnTo>
                    <a:lnTo>
                      <a:pt x="534" y="2742"/>
                    </a:lnTo>
                    <a:lnTo>
                      <a:pt x="463" y="2705"/>
                    </a:lnTo>
                    <a:lnTo>
                      <a:pt x="396" y="2661"/>
                    </a:lnTo>
                    <a:lnTo>
                      <a:pt x="332" y="2613"/>
                    </a:lnTo>
                    <a:lnTo>
                      <a:pt x="274" y="2559"/>
                    </a:lnTo>
                    <a:lnTo>
                      <a:pt x="220" y="2500"/>
                    </a:lnTo>
                    <a:lnTo>
                      <a:pt x="170" y="2437"/>
                    </a:lnTo>
                    <a:lnTo>
                      <a:pt x="128" y="2370"/>
                    </a:lnTo>
                    <a:lnTo>
                      <a:pt x="90" y="2299"/>
                    </a:lnTo>
                    <a:lnTo>
                      <a:pt x="58" y="2225"/>
                    </a:lnTo>
                    <a:lnTo>
                      <a:pt x="34" y="2146"/>
                    </a:lnTo>
                    <a:lnTo>
                      <a:pt x="15" y="2067"/>
                    </a:lnTo>
                    <a:lnTo>
                      <a:pt x="4" y="1984"/>
                    </a:lnTo>
                    <a:lnTo>
                      <a:pt x="0" y="1899"/>
                    </a:lnTo>
                    <a:lnTo>
                      <a:pt x="4" y="1814"/>
                    </a:lnTo>
                    <a:lnTo>
                      <a:pt x="15" y="1731"/>
                    </a:lnTo>
                    <a:lnTo>
                      <a:pt x="34" y="1650"/>
                    </a:lnTo>
                    <a:lnTo>
                      <a:pt x="58" y="1572"/>
                    </a:lnTo>
                    <a:lnTo>
                      <a:pt x="91" y="1497"/>
                    </a:lnTo>
                    <a:lnTo>
                      <a:pt x="97" y="1485"/>
                    </a:lnTo>
                    <a:lnTo>
                      <a:pt x="107" y="1466"/>
                    </a:lnTo>
                    <a:lnTo>
                      <a:pt x="121" y="1444"/>
                    </a:lnTo>
                    <a:lnTo>
                      <a:pt x="137" y="1416"/>
                    </a:lnTo>
                    <a:lnTo>
                      <a:pt x="156" y="1385"/>
                    </a:lnTo>
                    <a:lnTo>
                      <a:pt x="177" y="1350"/>
                    </a:lnTo>
                    <a:lnTo>
                      <a:pt x="199" y="1313"/>
                    </a:lnTo>
                    <a:lnTo>
                      <a:pt x="224" y="1273"/>
                    </a:lnTo>
                    <a:lnTo>
                      <a:pt x="249" y="1231"/>
                    </a:lnTo>
                    <a:lnTo>
                      <a:pt x="276" y="1186"/>
                    </a:lnTo>
                    <a:lnTo>
                      <a:pt x="304" y="1142"/>
                    </a:lnTo>
                    <a:lnTo>
                      <a:pt x="332" y="1095"/>
                    </a:lnTo>
                    <a:lnTo>
                      <a:pt x="361" y="1048"/>
                    </a:lnTo>
                    <a:lnTo>
                      <a:pt x="388" y="1002"/>
                    </a:lnTo>
                    <a:lnTo>
                      <a:pt x="417" y="956"/>
                    </a:lnTo>
                    <a:lnTo>
                      <a:pt x="444" y="911"/>
                    </a:lnTo>
                    <a:lnTo>
                      <a:pt x="470" y="868"/>
                    </a:lnTo>
                    <a:lnTo>
                      <a:pt x="495" y="826"/>
                    </a:lnTo>
                    <a:lnTo>
                      <a:pt x="506" y="812"/>
                    </a:lnTo>
                    <a:lnTo>
                      <a:pt x="521" y="801"/>
                    </a:lnTo>
                    <a:lnTo>
                      <a:pt x="537" y="795"/>
                    </a:lnTo>
                    <a:lnTo>
                      <a:pt x="555" y="793"/>
                    </a:lnTo>
                    <a:lnTo>
                      <a:pt x="572" y="796"/>
                    </a:lnTo>
                    <a:lnTo>
                      <a:pt x="588" y="802"/>
                    </a:lnTo>
                    <a:lnTo>
                      <a:pt x="603" y="814"/>
                    </a:lnTo>
                    <a:lnTo>
                      <a:pt x="613" y="828"/>
                    </a:lnTo>
                    <a:lnTo>
                      <a:pt x="621" y="844"/>
                    </a:lnTo>
                    <a:lnTo>
                      <a:pt x="622" y="862"/>
                    </a:lnTo>
                    <a:lnTo>
                      <a:pt x="620" y="879"/>
                    </a:lnTo>
                    <a:lnTo>
                      <a:pt x="612" y="896"/>
                    </a:lnTo>
                    <a:lnTo>
                      <a:pt x="561" y="982"/>
                    </a:lnTo>
                    <a:lnTo>
                      <a:pt x="511" y="1067"/>
                    </a:lnTo>
                    <a:lnTo>
                      <a:pt x="576" y="1037"/>
                    </a:lnTo>
                    <a:lnTo>
                      <a:pt x="643" y="1012"/>
                    </a:lnTo>
                    <a:lnTo>
                      <a:pt x="713" y="992"/>
                    </a:lnTo>
                    <a:lnTo>
                      <a:pt x="785" y="977"/>
                    </a:lnTo>
                    <a:lnTo>
                      <a:pt x="858" y="969"/>
                    </a:lnTo>
                    <a:lnTo>
                      <a:pt x="934" y="966"/>
                    </a:lnTo>
                    <a:lnTo>
                      <a:pt x="1016" y="969"/>
                    </a:lnTo>
                    <a:lnTo>
                      <a:pt x="1098" y="980"/>
                    </a:lnTo>
                    <a:lnTo>
                      <a:pt x="1177" y="997"/>
                    </a:lnTo>
                    <a:lnTo>
                      <a:pt x="1253" y="1022"/>
                    </a:lnTo>
                    <a:lnTo>
                      <a:pt x="1326" y="1052"/>
                    </a:lnTo>
                    <a:lnTo>
                      <a:pt x="1397" y="1088"/>
                    </a:lnTo>
                    <a:lnTo>
                      <a:pt x="1463" y="1130"/>
                    </a:lnTo>
                    <a:lnTo>
                      <a:pt x="1525" y="1178"/>
                    </a:lnTo>
                    <a:lnTo>
                      <a:pt x="1584" y="1230"/>
                    </a:lnTo>
                    <a:lnTo>
                      <a:pt x="1637" y="1286"/>
                    </a:lnTo>
                    <a:lnTo>
                      <a:pt x="1687" y="1348"/>
                    </a:lnTo>
                    <a:lnTo>
                      <a:pt x="1730" y="1413"/>
                    </a:lnTo>
                    <a:lnTo>
                      <a:pt x="1730" y="737"/>
                    </a:lnTo>
                    <a:lnTo>
                      <a:pt x="1727" y="678"/>
                    </a:lnTo>
                    <a:lnTo>
                      <a:pt x="1715" y="620"/>
                    </a:lnTo>
                    <a:lnTo>
                      <a:pt x="1698" y="567"/>
                    </a:lnTo>
                    <a:lnTo>
                      <a:pt x="1674" y="515"/>
                    </a:lnTo>
                    <a:lnTo>
                      <a:pt x="1646" y="467"/>
                    </a:lnTo>
                    <a:lnTo>
                      <a:pt x="1611" y="424"/>
                    </a:lnTo>
                    <a:lnTo>
                      <a:pt x="1571" y="384"/>
                    </a:lnTo>
                    <a:lnTo>
                      <a:pt x="1528" y="349"/>
                    </a:lnTo>
                    <a:lnTo>
                      <a:pt x="1479" y="321"/>
                    </a:lnTo>
                    <a:lnTo>
                      <a:pt x="1428" y="297"/>
                    </a:lnTo>
                    <a:lnTo>
                      <a:pt x="1375" y="280"/>
                    </a:lnTo>
                    <a:lnTo>
                      <a:pt x="1317" y="268"/>
                    </a:lnTo>
                    <a:lnTo>
                      <a:pt x="1258" y="265"/>
                    </a:lnTo>
                    <a:lnTo>
                      <a:pt x="1203" y="267"/>
                    </a:lnTo>
                    <a:lnTo>
                      <a:pt x="1151" y="277"/>
                    </a:lnTo>
                    <a:lnTo>
                      <a:pt x="1100" y="292"/>
                    </a:lnTo>
                    <a:lnTo>
                      <a:pt x="1051" y="312"/>
                    </a:lnTo>
                    <a:lnTo>
                      <a:pt x="1005" y="338"/>
                    </a:lnTo>
                    <a:lnTo>
                      <a:pt x="962" y="369"/>
                    </a:lnTo>
                    <a:lnTo>
                      <a:pt x="922" y="404"/>
                    </a:lnTo>
                    <a:lnTo>
                      <a:pt x="887" y="445"/>
                    </a:lnTo>
                    <a:lnTo>
                      <a:pt x="856" y="490"/>
                    </a:lnTo>
                    <a:lnTo>
                      <a:pt x="855" y="491"/>
                    </a:lnTo>
                    <a:lnTo>
                      <a:pt x="852" y="496"/>
                    </a:lnTo>
                    <a:lnTo>
                      <a:pt x="848" y="502"/>
                    </a:lnTo>
                    <a:lnTo>
                      <a:pt x="842" y="511"/>
                    </a:lnTo>
                    <a:lnTo>
                      <a:pt x="835" y="525"/>
                    </a:lnTo>
                    <a:lnTo>
                      <a:pt x="825" y="540"/>
                    </a:lnTo>
                    <a:lnTo>
                      <a:pt x="814" y="561"/>
                    </a:lnTo>
                    <a:lnTo>
                      <a:pt x="799" y="584"/>
                    </a:lnTo>
                    <a:lnTo>
                      <a:pt x="781" y="613"/>
                    </a:lnTo>
                    <a:lnTo>
                      <a:pt x="761" y="648"/>
                    </a:lnTo>
                    <a:lnTo>
                      <a:pt x="738" y="688"/>
                    </a:lnTo>
                    <a:lnTo>
                      <a:pt x="727" y="701"/>
                    </a:lnTo>
                    <a:lnTo>
                      <a:pt x="712" y="712"/>
                    </a:lnTo>
                    <a:lnTo>
                      <a:pt x="695" y="719"/>
                    </a:lnTo>
                    <a:lnTo>
                      <a:pt x="678" y="721"/>
                    </a:lnTo>
                    <a:lnTo>
                      <a:pt x="661" y="719"/>
                    </a:lnTo>
                    <a:lnTo>
                      <a:pt x="643" y="711"/>
                    </a:lnTo>
                    <a:lnTo>
                      <a:pt x="629" y="700"/>
                    </a:lnTo>
                    <a:lnTo>
                      <a:pt x="618" y="685"/>
                    </a:lnTo>
                    <a:lnTo>
                      <a:pt x="612" y="669"/>
                    </a:lnTo>
                    <a:lnTo>
                      <a:pt x="610" y="651"/>
                    </a:lnTo>
                    <a:lnTo>
                      <a:pt x="612" y="634"/>
                    </a:lnTo>
                    <a:lnTo>
                      <a:pt x="620" y="617"/>
                    </a:lnTo>
                    <a:lnTo>
                      <a:pt x="642" y="579"/>
                    </a:lnTo>
                    <a:lnTo>
                      <a:pt x="662" y="547"/>
                    </a:lnTo>
                    <a:lnTo>
                      <a:pt x="678" y="518"/>
                    </a:lnTo>
                    <a:lnTo>
                      <a:pt x="693" y="495"/>
                    </a:lnTo>
                    <a:lnTo>
                      <a:pt x="704" y="476"/>
                    </a:lnTo>
                    <a:lnTo>
                      <a:pt x="713" y="460"/>
                    </a:lnTo>
                    <a:lnTo>
                      <a:pt x="722" y="448"/>
                    </a:lnTo>
                    <a:lnTo>
                      <a:pt x="727" y="438"/>
                    </a:lnTo>
                    <a:lnTo>
                      <a:pt x="731" y="430"/>
                    </a:lnTo>
                    <a:lnTo>
                      <a:pt x="734" y="425"/>
                    </a:lnTo>
                    <a:lnTo>
                      <a:pt x="736" y="421"/>
                    </a:lnTo>
                    <a:lnTo>
                      <a:pt x="738" y="420"/>
                    </a:lnTo>
                    <a:lnTo>
                      <a:pt x="738" y="419"/>
                    </a:lnTo>
                    <a:lnTo>
                      <a:pt x="739" y="418"/>
                    </a:lnTo>
                    <a:lnTo>
                      <a:pt x="775" y="365"/>
                    </a:lnTo>
                    <a:lnTo>
                      <a:pt x="815" y="318"/>
                    </a:lnTo>
                    <a:lnTo>
                      <a:pt x="860" y="275"/>
                    </a:lnTo>
                    <a:lnTo>
                      <a:pt x="908" y="237"/>
                    </a:lnTo>
                    <a:lnTo>
                      <a:pt x="960" y="205"/>
                    </a:lnTo>
                    <a:lnTo>
                      <a:pt x="1015" y="178"/>
                    </a:lnTo>
                    <a:lnTo>
                      <a:pt x="1072" y="156"/>
                    </a:lnTo>
                    <a:lnTo>
                      <a:pt x="1133" y="140"/>
                    </a:lnTo>
                    <a:lnTo>
                      <a:pt x="1194" y="130"/>
                    </a:lnTo>
                    <a:lnTo>
                      <a:pt x="1258" y="128"/>
                    </a:lnTo>
                    <a:lnTo>
                      <a:pt x="1302" y="129"/>
                    </a:lnTo>
                    <a:lnTo>
                      <a:pt x="1347" y="134"/>
                    </a:lnTo>
                    <a:lnTo>
                      <a:pt x="1372" y="100"/>
                    </a:lnTo>
                    <a:lnTo>
                      <a:pt x="1401" y="71"/>
                    </a:lnTo>
                    <a:lnTo>
                      <a:pt x="1433" y="46"/>
                    </a:lnTo>
                    <a:lnTo>
                      <a:pt x="1468" y="27"/>
                    </a:lnTo>
                    <a:lnTo>
                      <a:pt x="1505" y="12"/>
                    </a:lnTo>
                    <a:lnTo>
                      <a:pt x="1545" y="3"/>
                    </a:lnTo>
                    <a:lnTo>
                      <a:pt x="15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Freeform 7"/>
              <p:cNvSpPr>
                <a:spLocks/>
              </p:cNvSpPr>
              <p:nvPr/>
            </p:nvSpPr>
            <p:spPr bwMode="auto">
              <a:xfrm>
                <a:off x="6845301" y="3181350"/>
                <a:ext cx="2027238" cy="2025650"/>
              </a:xfrm>
              <a:custGeom>
                <a:avLst/>
                <a:gdLst>
                  <a:gd name="T0" fmla="*/ 769 w 1277"/>
                  <a:gd name="T1" fmla="*/ 14 h 1276"/>
                  <a:gd name="T2" fmla="*/ 952 w 1277"/>
                  <a:gd name="T3" fmla="*/ 82 h 1276"/>
                  <a:gd name="T4" fmla="*/ 1106 w 1277"/>
                  <a:gd name="T5" fmla="*/ 203 h 1276"/>
                  <a:gd name="T6" fmla="*/ 1125 w 1277"/>
                  <a:gd name="T7" fmla="*/ 252 h 1276"/>
                  <a:gd name="T8" fmla="*/ 1103 w 1277"/>
                  <a:gd name="T9" fmla="*/ 300 h 1276"/>
                  <a:gd name="T10" fmla="*/ 1054 w 1277"/>
                  <a:gd name="T11" fmla="*/ 318 h 1276"/>
                  <a:gd name="T12" fmla="*/ 1006 w 1277"/>
                  <a:gd name="T13" fmla="*/ 296 h 1276"/>
                  <a:gd name="T14" fmla="*/ 885 w 1277"/>
                  <a:gd name="T15" fmla="*/ 201 h 1276"/>
                  <a:gd name="T16" fmla="*/ 742 w 1277"/>
                  <a:gd name="T17" fmla="*/ 148 h 1276"/>
                  <a:gd name="T18" fmla="*/ 576 w 1277"/>
                  <a:gd name="T19" fmla="*/ 140 h 1276"/>
                  <a:gd name="T20" fmla="*/ 403 w 1277"/>
                  <a:gd name="T21" fmla="*/ 195 h 1276"/>
                  <a:gd name="T22" fmla="*/ 264 w 1277"/>
                  <a:gd name="T23" fmla="*/ 305 h 1276"/>
                  <a:gd name="T24" fmla="*/ 171 w 1277"/>
                  <a:gd name="T25" fmla="*/ 456 h 1276"/>
                  <a:gd name="T26" fmla="*/ 137 w 1277"/>
                  <a:gd name="T27" fmla="*/ 638 h 1276"/>
                  <a:gd name="T28" fmla="*/ 171 w 1277"/>
                  <a:gd name="T29" fmla="*/ 820 h 1276"/>
                  <a:gd name="T30" fmla="*/ 264 w 1277"/>
                  <a:gd name="T31" fmla="*/ 971 h 1276"/>
                  <a:gd name="T32" fmla="*/ 403 w 1277"/>
                  <a:gd name="T33" fmla="*/ 1081 h 1276"/>
                  <a:gd name="T34" fmla="*/ 576 w 1277"/>
                  <a:gd name="T35" fmla="*/ 1135 h 1276"/>
                  <a:gd name="T36" fmla="*/ 762 w 1277"/>
                  <a:gd name="T37" fmla="*/ 1124 h 1276"/>
                  <a:gd name="T38" fmla="*/ 925 w 1277"/>
                  <a:gd name="T39" fmla="*/ 1050 h 1276"/>
                  <a:gd name="T40" fmla="*/ 1050 w 1277"/>
                  <a:gd name="T41" fmla="*/ 924 h 1276"/>
                  <a:gd name="T42" fmla="*/ 1125 w 1277"/>
                  <a:gd name="T43" fmla="*/ 761 h 1276"/>
                  <a:gd name="T44" fmla="*/ 1137 w 1277"/>
                  <a:gd name="T45" fmla="*/ 581 h 1276"/>
                  <a:gd name="T46" fmla="*/ 1106 w 1277"/>
                  <a:gd name="T47" fmla="*/ 450 h 1276"/>
                  <a:gd name="T48" fmla="*/ 1122 w 1277"/>
                  <a:gd name="T49" fmla="*/ 402 h 1276"/>
                  <a:gd name="T50" fmla="*/ 1170 w 1277"/>
                  <a:gd name="T51" fmla="*/ 377 h 1276"/>
                  <a:gd name="T52" fmla="*/ 1219 w 1277"/>
                  <a:gd name="T53" fmla="*/ 393 h 1276"/>
                  <a:gd name="T54" fmla="*/ 1256 w 1277"/>
                  <a:gd name="T55" fmla="*/ 475 h 1276"/>
                  <a:gd name="T56" fmla="*/ 1277 w 1277"/>
                  <a:gd name="T57" fmla="*/ 638 h 1276"/>
                  <a:gd name="T58" fmla="*/ 1244 w 1277"/>
                  <a:gd name="T59" fmla="*/ 839 h 1276"/>
                  <a:gd name="T60" fmla="*/ 1154 w 1277"/>
                  <a:gd name="T61" fmla="*/ 1015 h 1276"/>
                  <a:gd name="T62" fmla="*/ 1015 w 1277"/>
                  <a:gd name="T63" fmla="*/ 1153 h 1276"/>
                  <a:gd name="T64" fmla="*/ 840 w 1277"/>
                  <a:gd name="T65" fmla="*/ 1244 h 1276"/>
                  <a:gd name="T66" fmla="*/ 639 w 1277"/>
                  <a:gd name="T67" fmla="*/ 1276 h 1276"/>
                  <a:gd name="T68" fmla="*/ 437 w 1277"/>
                  <a:gd name="T69" fmla="*/ 1244 h 1276"/>
                  <a:gd name="T70" fmla="*/ 262 w 1277"/>
                  <a:gd name="T71" fmla="*/ 1153 h 1276"/>
                  <a:gd name="T72" fmla="*/ 124 w 1277"/>
                  <a:gd name="T73" fmla="*/ 1015 h 1276"/>
                  <a:gd name="T74" fmla="*/ 33 w 1277"/>
                  <a:gd name="T75" fmla="*/ 839 h 1276"/>
                  <a:gd name="T76" fmla="*/ 0 w 1277"/>
                  <a:gd name="T77" fmla="*/ 638 h 1276"/>
                  <a:gd name="T78" fmla="*/ 33 w 1277"/>
                  <a:gd name="T79" fmla="*/ 436 h 1276"/>
                  <a:gd name="T80" fmla="*/ 124 w 1277"/>
                  <a:gd name="T81" fmla="*/ 261 h 1276"/>
                  <a:gd name="T82" fmla="*/ 262 w 1277"/>
                  <a:gd name="T83" fmla="*/ 123 h 1276"/>
                  <a:gd name="T84" fmla="*/ 437 w 1277"/>
                  <a:gd name="T85" fmla="*/ 32 h 1276"/>
                  <a:gd name="T86" fmla="*/ 639 w 1277"/>
                  <a:gd name="T87"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7" h="1276">
                    <a:moveTo>
                      <a:pt x="639" y="0"/>
                    </a:moveTo>
                    <a:lnTo>
                      <a:pt x="704" y="2"/>
                    </a:lnTo>
                    <a:lnTo>
                      <a:pt x="769" y="14"/>
                    </a:lnTo>
                    <a:lnTo>
                      <a:pt x="833" y="30"/>
                    </a:lnTo>
                    <a:lnTo>
                      <a:pt x="894" y="53"/>
                    </a:lnTo>
                    <a:lnTo>
                      <a:pt x="952" y="82"/>
                    </a:lnTo>
                    <a:lnTo>
                      <a:pt x="1007" y="117"/>
                    </a:lnTo>
                    <a:lnTo>
                      <a:pt x="1059" y="157"/>
                    </a:lnTo>
                    <a:lnTo>
                      <a:pt x="1106" y="203"/>
                    </a:lnTo>
                    <a:lnTo>
                      <a:pt x="1116" y="218"/>
                    </a:lnTo>
                    <a:lnTo>
                      <a:pt x="1122" y="235"/>
                    </a:lnTo>
                    <a:lnTo>
                      <a:pt x="1125" y="252"/>
                    </a:lnTo>
                    <a:lnTo>
                      <a:pt x="1121" y="270"/>
                    </a:lnTo>
                    <a:lnTo>
                      <a:pt x="1115" y="286"/>
                    </a:lnTo>
                    <a:lnTo>
                      <a:pt x="1103" y="300"/>
                    </a:lnTo>
                    <a:lnTo>
                      <a:pt x="1088" y="311"/>
                    </a:lnTo>
                    <a:lnTo>
                      <a:pt x="1071" y="317"/>
                    </a:lnTo>
                    <a:lnTo>
                      <a:pt x="1054" y="318"/>
                    </a:lnTo>
                    <a:lnTo>
                      <a:pt x="1037" y="316"/>
                    </a:lnTo>
                    <a:lnTo>
                      <a:pt x="1020" y="308"/>
                    </a:lnTo>
                    <a:lnTo>
                      <a:pt x="1006" y="296"/>
                    </a:lnTo>
                    <a:lnTo>
                      <a:pt x="968" y="261"/>
                    </a:lnTo>
                    <a:lnTo>
                      <a:pt x="928" y="229"/>
                    </a:lnTo>
                    <a:lnTo>
                      <a:pt x="885" y="201"/>
                    </a:lnTo>
                    <a:lnTo>
                      <a:pt x="839" y="179"/>
                    </a:lnTo>
                    <a:lnTo>
                      <a:pt x="790" y="160"/>
                    </a:lnTo>
                    <a:lnTo>
                      <a:pt x="742" y="148"/>
                    </a:lnTo>
                    <a:lnTo>
                      <a:pt x="691" y="139"/>
                    </a:lnTo>
                    <a:lnTo>
                      <a:pt x="639" y="137"/>
                    </a:lnTo>
                    <a:lnTo>
                      <a:pt x="576" y="140"/>
                    </a:lnTo>
                    <a:lnTo>
                      <a:pt x="515" y="152"/>
                    </a:lnTo>
                    <a:lnTo>
                      <a:pt x="457" y="170"/>
                    </a:lnTo>
                    <a:lnTo>
                      <a:pt x="403" y="195"/>
                    </a:lnTo>
                    <a:lnTo>
                      <a:pt x="352" y="226"/>
                    </a:lnTo>
                    <a:lnTo>
                      <a:pt x="305" y="264"/>
                    </a:lnTo>
                    <a:lnTo>
                      <a:pt x="264" y="305"/>
                    </a:lnTo>
                    <a:lnTo>
                      <a:pt x="227" y="352"/>
                    </a:lnTo>
                    <a:lnTo>
                      <a:pt x="196" y="403"/>
                    </a:lnTo>
                    <a:lnTo>
                      <a:pt x="171" y="456"/>
                    </a:lnTo>
                    <a:lnTo>
                      <a:pt x="152" y="515"/>
                    </a:lnTo>
                    <a:lnTo>
                      <a:pt x="141" y="576"/>
                    </a:lnTo>
                    <a:lnTo>
                      <a:pt x="137" y="638"/>
                    </a:lnTo>
                    <a:lnTo>
                      <a:pt x="141" y="701"/>
                    </a:lnTo>
                    <a:lnTo>
                      <a:pt x="152" y="761"/>
                    </a:lnTo>
                    <a:lnTo>
                      <a:pt x="171" y="820"/>
                    </a:lnTo>
                    <a:lnTo>
                      <a:pt x="196" y="873"/>
                    </a:lnTo>
                    <a:lnTo>
                      <a:pt x="227" y="924"/>
                    </a:lnTo>
                    <a:lnTo>
                      <a:pt x="264" y="971"/>
                    </a:lnTo>
                    <a:lnTo>
                      <a:pt x="305" y="1012"/>
                    </a:lnTo>
                    <a:lnTo>
                      <a:pt x="352" y="1050"/>
                    </a:lnTo>
                    <a:lnTo>
                      <a:pt x="403" y="1081"/>
                    </a:lnTo>
                    <a:lnTo>
                      <a:pt x="457" y="1106"/>
                    </a:lnTo>
                    <a:lnTo>
                      <a:pt x="515" y="1124"/>
                    </a:lnTo>
                    <a:lnTo>
                      <a:pt x="576" y="1135"/>
                    </a:lnTo>
                    <a:lnTo>
                      <a:pt x="639" y="1139"/>
                    </a:lnTo>
                    <a:lnTo>
                      <a:pt x="702" y="1135"/>
                    </a:lnTo>
                    <a:lnTo>
                      <a:pt x="762" y="1124"/>
                    </a:lnTo>
                    <a:lnTo>
                      <a:pt x="820" y="1106"/>
                    </a:lnTo>
                    <a:lnTo>
                      <a:pt x="874" y="1081"/>
                    </a:lnTo>
                    <a:lnTo>
                      <a:pt x="925" y="1050"/>
                    </a:lnTo>
                    <a:lnTo>
                      <a:pt x="972" y="1012"/>
                    </a:lnTo>
                    <a:lnTo>
                      <a:pt x="1013" y="971"/>
                    </a:lnTo>
                    <a:lnTo>
                      <a:pt x="1050" y="924"/>
                    </a:lnTo>
                    <a:lnTo>
                      <a:pt x="1081" y="873"/>
                    </a:lnTo>
                    <a:lnTo>
                      <a:pt x="1106" y="820"/>
                    </a:lnTo>
                    <a:lnTo>
                      <a:pt x="1125" y="761"/>
                    </a:lnTo>
                    <a:lnTo>
                      <a:pt x="1136" y="701"/>
                    </a:lnTo>
                    <a:lnTo>
                      <a:pt x="1140" y="638"/>
                    </a:lnTo>
                    <a:lnTo>
                      <a:pt x="1137" y="581"/>
                    </a:lnTo>
                    <a:lnTo>
                      <a:pt x="1127" y="524"/>
                    </a:lnTo>
                    <a:lnTo>
                      <a:pt x="1111" y="469"/>
                    </a:lnTo>
                    <a:lnTo>
                      <a:pt x="1106" y="450"/>
                    </a:lnTo>
                    <a:lnTo>
                      <a:pt x="1108" y="433"/>
                    </a:lnTo>
                    <a:lnTo>
                      <a:pt x="1114" y="417"/>
                    </a:lnTo>
                    <a:lnTo>
                      <a:pt x="1122" y="402"/>
                    </a:lnTo>
                    <a:lnTo>
                      <a:pt x="1136" y="389"/>
                    </a:lnTo>
                    <a:lnTo>
                      <a:pt x="1152" y="380"/>
                    </a:lnTo>
                    <a:lnTo>
                      <a:pt x="1170" y="377"/>
                    </a:lnTo>
                    <a:lnTo>
                      <a:pt x="1187" y="378"/>
                    </a:lnTo>
                    <a:lnTo>
                      <a:pt x="1205" y="383"/>
                    </a:lnTo>
                    <a:lnTo>
                      <a:pt x="1219" y="393"/>
                    </a:lnTo>
                    <a:lnTo>
                      <a:pt x="1231" y="405"/>
                    </a:lnTo>
                    <a:lnTo>
                      <a:pt x="1239" y="422"/>
                    </a:lnTo>
                    <a:lnTo>
                      <a:pt x="1256" y="475"/>
                    </a:lnTo>
                    <a:lnTo>
                      <a:pt x="1268" y="529"/>
                    </a:lnTo>
                    <a:lnTo>
                      <a:pt x="1275" y="583"/>
                    </a:lnTo>
                    <a:lnTo>
                      <a:pt x="1277" y="638"/>
                    </a:lnTo>
                    <a:lnTo>
                      <a:pt x="1273" y="708"/>
                    </a:lnTo>
                    <a:lnTo>
                      <a:pt x="1263" y="775"/>
                    </a:lnTo>
                    <a:lnTo>
                      <a:pt x="1244" y="839"/>
                    </a:lnTo>
                    <a:lnTo>
                      <a:pt x="1221" y="902"/>
                    </a:lnTo>
                    <a:lnTo>
                      <a:pt x="1190" y="960"/>
                    </a:lnTo>
                    <a:lnTo>
                      <a:pt x="1154" y="1015"/>
                    </a:lnTo>
                    <a:lnTo>
                      <a:pt x="1112" y="1066"/>
                    </a:lnTo>
                    <a:lnTo>
                      <a:pt x="1066" y="1112"/>
                    </a:lnTo>
                    <a:lnTo>
                      <a:pt x="1015" y="1153"/>
                    </a:lnTo>
                    <a:lnTo>
                      <a:pt x="961" y="1189"/>
                    </a:lnTo>
                    <a:lnTo>
                      <a:pt x="902" y="1220"/>
                    </a:lnTo>
                    <a:lnTo>
                      <a:pt x="840" y="1244"/>
                    </a:lnTo>
                    <a:lnTo>
                      <a:pt x="775" y="1262"/>
                    </a:lnTo>
                    <a:lnTo>
                      <a:pt x="708" y="1272"/>
                    </a:lnTo>
                    <a:lnTo>
                      <a:pt x="639" y="1276"/>
                    </a:lnTo>
                    <a:lnTo>
                      <a:pt x="569" y="1272"/>
                    </a:lnTo>
                    <a:lnTo>
                      <a:pt x="502" y="1262"/>
                    </a:lnTo>
                    <a:lnTo>
                      <a:pt x="437" y="1244"/>
                    </a:lnTo>
                    <a:lnTo>
                      <a:pt x="375" y="1220"/>
                    </a:lnTo>
                    <a:lnTo>
                      <a:pt x="316" y="1189"/>
                    </a:lnTo>
                    <a:lnTo>
                      <a:pt x="262" y="1153"/>
                    </a:lnTo>
                    <a:lnTo>
                      <a:pt x="211" y="1112"/>
                    </a:lnTo>
                    <a:lnTo>
                      <a:pt x="165" y="1066"/>
                    </a:lnTo>
                    <a:lnTo>
                      <a:pt x="124" y="1015"/>
                    </a:lnTo>
                    <a:lnTo>
                      <a:pt x="87" y="960"/>
                    </a:lnTo>
                    <a:lnTo>
                      <a:pt x="56" y="902"/>
                    </a:lnTo>
                    <a:lnTo>
                      <a:pt x="33" y="839"/>
                    </a:lnTo>
                    <a:lnTo>
                      <a:pt x="15" y="775"/>
                    </a:lnTo>
                    <a:lnTo>
                      <a:pt x="4" y="708"/>
                    </a:lnTo>
                    <a:lnTo>
                      <a:pt x="0" y="638"/>
                    </a:lnTo>
                    <a:lnTo>
                      <a:pt x="4" y="568"/>
                    </a:lnTo>
                    <a:lnTo>
                      <a:pt x="15" y="501"/>
                    </a:lnTo>
                    <a:lnTo>
                      <a:pt x="33" y="436"/>
                    </a:lnTo>
                    <a:lnTo>
                      <a:pt x="56" y="374"/>
                    </a:lnTo>
                    <a:lnTo>
                      <a:pt x="87" y="316"/>
                    </a:lnTo>
                    <a:lnTo>
                      <a:pt x="124" y="261"/>
                    </a:lnTo>
                    <a:lnTo>
                      <a:pt x="165" y="210"/>
                    </a:lnTo>
                    <a:lnTo>
                      <a:pt x="211" y="164"/>
                    </a:lnTo>
                    <a:lnTo>
                      <a:pt x="262" y="123"/>
                    </a:lnTo>
                    <a:lnTo>
                      <a:pt x="316" y="87"/>
                    </a:lnTo>
                    <a:lnTo>
                      <a:pt x="375" y="56"/>
                    </a:lnTo>
                    <a:lnTo>
                      <a:pt x="437" y="32"/>
                    </a:lnTo>
                    <a:lnTo>
                      <a:pt x="502" y="15"/>
                    </a:lnTo>
                    <a:lnTo>
                      <a:pt x="569" y="4"/>
                    </a:lnTo>
                    <a:lnTo>
                      <a:pt x="6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Freeform 8"/>
              <p:cNvSpPr>
                <a:spLocks noEditPoints="1"/>
              </p:cNvSpPr>
              <p:nvPr/>
            </p:nvSpPr>
            <p:spPr bwMode="auto">
              <a:xfrm>
                <a:off x="3305176" y="3181350"/>
                <a:ext cx="2027238" cy="2025650"/>
              </a:xfrm>
              <a:custGeom>
                <a:avLst/>
                <a:gdLst>
                  <a:gd name="T0" fmla="*/ 576 w 1277"/>
                  <a:gd name="T1" fmla="*/ 140 h 1276"/>
                  <a:gd name="T2" fmla="*/ 458 w 1277"/>
                  <a:gd name="T3" fmla="*/ 170 h 1276"/>
                  <a:gd name="T4" fmla="*/ 352 w 1277"/>
                  <a:gd name="T5" fmla="*/ 226 h 1276"/>
                  <a:gd name="T6" fmla="*/ 264 w 1277"/>
                  <a:gd name="T7" fmla="*/ 305 h 1276"/>
                  <a:gd name="T8" fmla="*/ 196 w 1277"/>
                  <a:gd name="T9" fmla="*/ 403 h 1276"/>
                  <a:gd name="T10" fmla="*/ 153 w 1277"/>
                  <a:gd name="T11" fmla="*/ 515 h 1276"/>
                  <a:gd name="T12" fmla="*/ 137 w 1277"/>
                  <a:gd name="T13" fmla="*/ 638 h 1276"/>
                  <a:gd name="T14" fmla="*/ 153 w 1277"/>
                  <a:gd name="T15" fmla="*/ 761 h 1276"/>
                  <a:gd name="T16" fmla="*/ 196 w 1277"/>
                  <a:gd name="T17" fmla="*/ 873 h 1276"/>
                  <a:gd name="T18" fmla="*/ 264 w 1277"/>
                  <a:gd name="T19" fmla="*/ 971 h 1276"/>
                  <a:gd name="T20" fmla="*/ 352 w 1277"/>
                  <a:gd name="T21" fmla="*/ 1050 h 1276"/>
                  <a:gd name="T22" fmla="*/ 458 w 1277"/>
                  <a:gd name="T23" fmla="*/ 1106 h 1276"/>
                  <a:gd name="T24" fmla="*/ 576 w 1277"/>
                  <a:gd name="T25" fmla="*/ 1135 h 1276"/>
                  <a:gd name="T26" fmla="*/ 701 w 1277"/>
                  <a:gd name="T27" fmla="*/ 1135 h 1276"/>
                  <a:gd name="T28" fmla="*/ 820 w 1277"/>
                  <a:gd name="T29" fmla="*/ 1106 h 1276"/>
                  <a:gd name="T30" fmla="*/ 925 w 1277"/>
                  <a:gd name="T31" fmla="*/ 1050 h 1276"/>
                  <a:gd name="T32" fmla="*/ 1014 w 1277"/>
                  <a:gd name="T33" fmla="*/ 971 h 1276"/>
                  <a:gd name="T34" fmla="*/ 1081 w 1277"/>
                  <a:gd name="T35" fmla="*/ 873 h 1276"/>
                  <a:gd name="T36" fmla="*/ 1124 w 1277"/>
                  <a:gd name="T37" fmla="*/ 761 h 1276"/>
                  <a:gd name="T38" fmla="*/ 1141 w 1277"/>
                  <a:gd name="T39" fmla="*/ 638 h 1276"/>
                  <a:gd name="T40" fmla="*/ 1124 w 1277"/>
                  <a:gd name="T41" fmla="*/ 515 h 1276"/>
                  <a:gd name="T42" fmla="*/ 1081 w 1277"/>
                  <a:gd name="T43" fmla="*/ 403 h 1276"/>
                  <a:gd name="T44" fmla="*/ 1014 w 1277"/>
                  <a:gd name="T45" fmla="*/ 305 h 1276"/>
                  <a:gd name="T46" fmla="*/ 925 w 1277"/>
                  <a:gd name="T47" fmla="*/ 226 h 1276"/>
                  <a:gd name="T48" fmla="*/ 820 w 1277"/>
                  <a:gd name="T49" fmla="*/ 170 h 1276"/>
                  <a:gd name="T50" fmla="*/ 701 w 1277"/>
                  <a:gd name="T51" fmla="*/ 140 h 1276"/>
                  <a:gd name="T52" fmla="*/ 639 w 1277"/>
                  <a:gd name="T53" fmla="*/ 0 h 1276"/>
                  <a:gd name="T54" fmla="*/ 776 w 1277"/>
                  <a:gd name="T55" fmla="*/ 15 h 1276"/>
                  <a:gd name="T56" fmla="*/ 902 w 1277"/>
                  <a:gd name="T57" fmla="*/ 56 h 1276"/>
                  <a:gd name="T58" fmla="*/ 1016 w 1277"/>
                  <a:gd name="T59" fmla="*/ 123 h 1276"/>
                  <a:gd name="T60" fmla="*/ 1112 w 1277"/>
                  <a:gd name="T61" fmla="*/ 210 h 1276"/>
                  <a:gd name="T62" fmla="*/ 1190 w 1277"/>
                  <a:gd name="T63" fmla="*/ 316 h 1276"/>
                  <a:gd name="T64" fmla="*/ 1245 w 1277"/>
                  <a:gd name="T65" fmla="*/ 436 h 1276"/>
                  <a:gd name="T66" fmla="*/ 1274 w 1277"/>
                  <a:gd name="T67" fmla="*/ 568 h 1276"/>
                  <a:gd name="T68" fmla="*/ 1274 w 1277"/>
                  <a:gd name="T69" fmla="*/ 708 h 1276"/>
                  <a:gd name="T70" fmla="*/ 1245 w 1277"/>
                  <a:gd name="T71" fmla="*/ 839 h 1276"/>
                  <a:gd name="T72" fmla="*/ 1190 w 1277"/>
                  <a:gd name="T73" fmla="*/ 960 h 1276"/>
                  <a:gd name="T74" fmla="*/ 1113 w 1277"/>
                  <a:gd name="T75" fmla="*/ 1066 h 1276"/>
                  <a:gd name="T76" fmla="*/ 1016 w 1277"/>
                  <a:gd name="T77" fmla="*/ 1153 h 1276"/>
                  <a:gd name="T78" fmla="*/ 902 w 1277"/>
                  <a:gd name="T79" fmla="*/ 1220 h 1276"/>
                  <a:gd name="T80" fmla="*/ 776 w 1277"/>
                  <a:gd name="T81" fmla="*/ 1262 h 1276"/>
                  <a:gd name="T82" fmla="*/ 639 w 1277"/>
                  <a:gd name="T83" fmla="*/ 1276 h 1276"/>
                  <a:gd name="T84" fmla="*/ 502 w 1277"/>
                  <a:gd name="T85" fmla="*/ 1262 h 1276"/>
                  <a:gd name="T86" fmla="*/ 376 w 1277"/>
                  <a:gd name="T87" fmla="*/ 1220 h 1276"/>
                  <a:gd name="T88" fmla="*/ 262 w 1277"/>
                  <a:gd name="T89" fmla="*/ 1153 h 1276"/>
                  <a:gd name="T90" fmla="*/ 165 w 1277"/>
                  <a:gd name="T91" fmla="*/ 1066 h 1276"/>
                  <a:gd name="T92" fmla="*/ 87 w 1277"/>
                  <a:gd name="T93" fmla="*/ 960 h 1276"/>
                  <a:gd name="T94" fmla="*/ 32 w 1277"/>
                  <a:gd name="T95" fmla="*/ 839 h 1276"/>
                  <a:gd name="T96" fmla="*/ 4 w 1277"/>
                  <a:gd name="T97" fmla="*/ 708 h 1276"/>
                  <a:gd name="T98" fmla="*/ 4 w 1277"/>
                  <a:gd name="T99" fmla="*/ 568 h 1276"/>
                  <a:gd name="T100" fmla="*/ 32 w 1277"/>
                  <a:gd name="T101" fmla="*/ 436 h 1276"/>
                  <a:gd name="T102" fmla="*/ 87 w 1277"/>
                  <a:gd name="T103" fmla="*/ 316 h 1276"/>
                  <a:gd name="T104" fmla="*/ 165 w 1277"/>
                  <a:gd name="T105" fmla="*/ 210 h 1276"/>
                  <a:gd name="T106" fmla="*/ 262 w 1277"/>
                  <a:gd name="T107" fmla="*/ 123 h 1276"/>
                  <a:gd name="T108" fmla="*/ 376 w 1277"/>
                  <a:gd name="T109" fmla="*/ 56 h 1276"/>
                  <a:gd name="T110" fmla="*/ 502 w 1277"/>
                  <a:gd name="T111" fmla="*/ 15 h 1276"/>
                  <a:gd name="T112" fmla="*/ 639 w 1277"/>
                  <a:gd name="T113"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7" h="1276">
                    <a:moveTo>
                      <a:pt x="639" y="137"/>
                    </a:moveTo>
                    <a:lnTo>
                      <a:pt x="576" y="140"/>
                    </a:lnTo>
                    <a:lnTo>
                      <a:pt x="515" y="152"/>
                    </a:lnTo>
                    <a:lnTo>
                      <a:pt x="458" y="170"/>
                    </a:lnTo>
                    <a:lnTo>
                      <a:pt x="403" y="195"/>
                    </a:lnTo>
                    <a:lnTo>
                      <a:pt x="352" y="226"/>
                    </a:lnTo>
                    <a:lnTo>
                      <a:pt x="306" y="264"/>
                    </a:lnTo>
                    <a:lnTo>
                      <a:pt x="264" y="305"/>
                    </a:lnTo>
                    <a:lnTo>
                      <a:pt x="227" y="352"/>
                    </a:lnTo>
                    <a:lnTo>
                      <a:pt x="196" y="403"/>
                    </a:lnTo>
                    <a:lnTo>
                      <a:pt x="172" y="456"/>
                    </a:lnTo>
                    <a:lnTo>
                      <a:pt x="153" y="515"/>
                    </a:lnTo>
                    <a:lnTo>
                      <a:pt x="142" y="576"/>
                    </a:lnTo>
                    <a:lnTo>
                      <a:pt x="137" y="638"/>
                    </a:lnTo>
                    <a:lnTo>
                      <a:pt x="142" y="701"/>
                    </a:lnTo>
                    <a:lnTo>
                      <a:pt x="153" y="761"/>
                    </a:lnTo>
                    <a:lnTo>
                      <a:pt x="172" y="820"/>
                    </a:lnTo>
                    <a:lnTo>
                      <a:pt x="196" y="873"/>
                    </a:lnTo>
                    <a:lnTo>
                      <a:pt x="227" y="924"/>
                    </a:lnTo>
                    <a:lnTo>
                      <a:pt x="264" y="971"/>
                    </a:lnTo>
                    <a:lnTo>
                      <a:pt x="306" y="1012"/>
                    </a:lnTo>
                    <a:lnTo>
                      <a:pt x="352" y="1050"/>
                    </a:lnTo>
                    <a:lnTo>
                      <a:pt x="403" y="1081"/>
                    </a:lnTo>
                    <a:lnTo>
                      <a:pt x="458" y="1106"/>
                    </a:lnTo>
                    <a:lnTo>
                      <a:pt x="515" y="1124"/>
                    </a:lnTo>
                    <a:lnTo>
                      <a:pt x="576" y="1135"/>
                    </a:lnTo>
                    <a:lnTo>
                      <a:pt x="639" y="1139"/>
                    </a:lnTo>
                    <a:lnTo>
                      <a:pt x="701" y="1135"/>
                    </a:lnTo>
                    <a:lnTo>
                      <a:pt x="762" y="1124"/>
                    </a:lnTo>
                    <a:lnTo>
                      <a:pt x="820" y="1106"/>
                    </a:lnTo>
                    <a:lnTo>
                      <a:pt x="874" y="1081"/>
                    </a:lnTo>
                    <a:lnTo>
                      <a:pt x="925" y="1050"/>
                    </a:lnTo>
                    <a:lnTo>
                      <a:pt x="971" y="1012"/>
                    </a:lnTo>
                    <a:lnTo>
                      <a:pt x="1014" y="971"/>
                    </a:lnTo>
                    <a:lnTo>
                      <a:pt x="1050" y="924"/>
                    </a:lnTo>
                    <a:lnTo>
                      <a:pt x="1081" y="873"/>
                    </a:lnTo>
                    <a:lnTo>
                      <a:pt x="1107" y="820"/>
                    </a:lnTo>
                    <a:lnTo>
                      <a:pt x="1124" y="761"/>
                    </a:lnTo>
                    <a:lnTo>
                      <a:pt x="1137" y="701"/>
                    </a:lnTo>
                    <a:lnTo>
                      <a:pt x="1141" y="638"/>
                    </a:lnTo>
                    <a:lnTo>
                      <a:pt x="1137" y="576"/>
                    </a:lnTo>
                    <a:lnTo>
                      <a:pt x="1124" y="515"/>
                    </a:lnTo>
                    <a:lnTo>
                      <a:pt x="1107" y="456"/>
                    </a:lnTo>
                    <a:lnTo>
                      <a:pt x="1081" y="403"/>
                    </a:lnTo>
                    <a:lnTo>
                      <a:pt x="1050" y="352"/>
                    </a:lnTo>
                    <a:lnTo>
                      <a:pt x="1014" y="305"/>
                    </a:lnTo>
                    <a:lnTo>
                      <a:pt x="971" y="264"/>
                    </a:lnTo>
                    <a:lnTo>
                      <a:pt x="925" y="226"/>
                    </a:lnTo>
                    <a:lnTo>
                      <a:pt x="874" y="195"/>
                    </a:lnTo>
                    <a:lnTo>
                      <a:pt x="820" y="170"/>
                    </a:lnTo>
                    <a:lnTo>
                      <a:pt x="762" y="152"/>
                    </a:lnTo>
                    <a:lnTo>
                      <a:pt x="701" y="140"/>
                    </a:lnTo>
                    <a:lnTo>
                      <a:pt x="639" y="137"/>
                    </a:lnTo>
                    <a:close/>
                    <a:moveTo>
                      <a:pt x="639" y="0"/>
                    </a:moveTo>
                    <a:lnTo>
                      <a:pt x="708" y="4"/>
                    </a:lnTo>
                    <a:lnTo>
                      <a:pt x="776" y="15"/>
                    </a:lnTo>
                    <a:lnTo>
                      <a:pt x="841" y="32"/>
                    </a:lnTo>
                    <a:lnTo>
                      <a:pt x="902" y="56"/>
                    </a:lnTo>
                    <a:lnTo>
                      <a:pt x="960" y="87"/>
                    </a:lnTo>
                    <a:lnTo>
                      <a:pt x="1016" y="123"/>
                    </a:lnTo>
                    <a:lnTo>
                      <a:pt x="1066" y="164"/>
                    </a:lnTo>
                    <a:lnTo>
                      <a:pt x="1112" y="210"/>
                    </a:lnTo>
                    <a:lnTo>
                      <a:pt x="1154" y="261"/>
                    </a:lnTo>
                    <a:lnTo>
                      <a:pt x="1190" y="316"/>
                    </a:lnTo>
                    <a:lnTo>
                      <a:pt x="1220" y="374"/>
                    </a:lnTo>
                    <a:lnTo>
                      <a:pt x="1245" y="436"/>
                    </a:lnTo>
                    <a:lnTo>
                      <a:pt x="1263" y="501"/>
                    </a:lnTo>
                    <a:lnTo>
                      <a:pt x="1274" y="568"/>
                    </a:lnTo>
                    <a:lnTo>
                      <a:pt x="1277" y="638"/>
                    </a:lnTo>
                    <a:lnTo>
                      <a:pt x="1274" y="708"/>
                    </a:lnTo>
                    <a:lnTo>
                      <a:pt x="1263" y="775"/>
                    </a:lnTo>
                    <a:lnTo>
                      <a:pt x="1245" y="839"/>
                    </a:lnTo>
                    <a:lnTo>
                      <a:pt x="1220" y="902"/>
                    </a:lnTo>
                    <a:lnTo>
                      <a:pt x="1190" y="960"/>
                    </a:lnTo>
                    <a:lnTo>
                      <a:pt x="1154" y="1015"/>
                    </a:lnTo>
                    <a:lnTo>
                      <a:pt x="1113" y="1066"/>
                    </a:lnTo>
                    <a:lnTo>
                      <a:pt x="1066" y="1112"/>
                    </a:lnTo>
                    <a:lnTo>
                      <a:pt x="1016" y="1153"/>
                    </a:lnTo>
                    <a:lnTo>
                      <a:pt x="960" y="1189"/>
                    </a:lnTo>
                    <a:lnTo>
                      <a:pt x="902" y="1220"/>
                    </a:lnTo>
                    <a:lnTo>
                      <a:pt x="841" y="1244"/>
                    </a:lnTo>
                    <a:lnTo>
                      <a:pt x="776" y="1262"/>
                    </a:lnTo>
                    <a:lnTo>
                      <a:pt x="708" y="1272"/>
                    </a:lnTo>
                    <a:lnTo>
                      <a:pt x="639" y="1276"/>
                    </a:lnTo>
                    <a:lnTo>
                      <a:pt x="570" y="1272"/>
                    </a:lnTo>
                    <a:lnTo>
                      <a:pt x="502" y="1262"/>
                    </a:lnTo>
                    <a:lnTo>
                      <a:pt x="436" y="1244"/>
                    </a:lnTo>
                    <a:lnTo>
                      <a:pt x="376" y="1220"/>
                    </a:lnTo>
                    <a:lnTo>
                      <a:pt x="317" y="1189"/>
                    </a:lnTo>
                    <a:lnTo>
                      <a:pt x="262" y="1153"/>
                    </a:lnTo>
                    <a:lnTo>
                      <a:pt x="211" y="1112"/>
                    </a:lnTo>
                    <a:lnTo>
                      <a:pt x="165" y="1066"/>
                    </a:lnTo>
                    <a:lnTo>
                      <a:pt x="123" y="1015"/>
                    </a:lnTo>
                    <a:lnTo>
                      <a:pt x="87" y="960"/>
                    </a:lnTo>
                    <a:lnTo>
                      <a:pt x="57" y="902"/>
                    </a:lnTo>
                    <a:lnTo>
                      <a:pt x="32" y="839"/>
                    </a:lnTo>
                    <a:lnTo>
                      <a:pt x="15" y="775"/>
                    </a:lnTo>
                    <a:lnTo>
                      <a:pt x="4" y="708"/>
                    </a:lnTo>
                    <a:lnTo>
                      <a:pt x="0" y="638"/>
                    </a:lnTo>
                    <a:lnTo>
                      <a:pt x="4" y="568"/>
                    </a:lnTo>
                    <a:lnTo>
                      <a:pt x="15" y="501"/>
                    </a:lnTo>
                    <a:lnTo>
                      <a:pt x="32" y="436"/>
                    </a:lnTo>
                    <a:lnTo>
                      <a:pt x="57" y="374"/>
                    </a:lnTo>
                    <a:lnTo>
                      <a:pt x="87" y="316"/>
                    </a:lnTo>
                    <a:lnTo>
                      <a:pt x="123" y="261"/>
                    </a:lnTo>
                    <a:lnTo>
                      <a:pt x="165" y="210"/>
                    </a:lnTo>
                    <a:lnTo>
                      <a:pt x="211" y="164"/>
                    </a:lnTo>
                    <a:lnTo>
                      <a:pt x="262" y="123"/>
                    </a:lnTo>
                    <a:lnTo>
                      <a:pt x="317" y="87"/>
                    </a:lnTo>
                    <a:lnTo>
                      <a:pt x="376" y="56"/>
                    </a:lnTo>
                    <a:lnTo>
                      <a:pt x="436" y="32"/>
                    </a:lnTo>
                    <a:lnTo>
                      <a:pt x="502" y="15"/>
                    </a:lnTo>
                    <a:lnTo>
                      <a:pt x="570" y="4"/>
                    </a:lnTo>
                    <a:lnTo>
                      <a:pt x="6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43" name="TextBox 42"/>
          <p:cNvSpPr txBox="1"/>
          <p:nvPr/>
        </p:nvSpPr>
        <p:spPr>
          <a:xfrm>
            <a:off x="3941393" y="341953"/>
            <a:ext cx="4102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75000"/>
                    <a:lumOff val="25000"/>
                  </a:srgbClr>
                </a:solidFill>
                <a:effectLst/>
                <a:uLnTx/>
                <a:uFillTx/>
                <a:latin typeface="Arial" pitchFamily="34" charset="0"/>
                <a:ea typeface="+mn-ea"/>
                <a:cs typeface="Arial" pitchFamily="34" charset="0"/>
              </a:rPr>
              <a:t>UChicago Medicine Vision 2025</a:t>
            </a:r>
            <a:endParaRPr kumimoji="0" lang="en-IN" sz="2800" b="1" i="0" u="none" strike="noStrike" kern="1200" cap="none" spc="0" normalizeH="0" baseline="0" noProof="0" dirty="0">
              <a:ln>
                <a:noFill/>
              </a:ln>
              <a:solidFill>
                <a:srgbClr val="000000">
                  <a:lumMod val="75000"/>
                  <a:lumOff val="25000"/>
                </a:srgbClr>
              </a:solidFill>
              <a:effectLst/>
              <a:uLnTx/>
              <a:uFillTx/>
              <a:latin typeface="Arial" pitchFamily="34" charset="0"/>
              <a:ea typeface="+mn-ea"/>
              <a:cs typeface="Arial" pitchFamily="34" charset="0"/>
            </a:endParaRPr>
          </a:p>
        </p:txBody>
      </p:sp>
      <p:sp>
        <p:nvSpPr>
          <p:cNvPr id="44" name="Rounded Rectangle 43">
            <a:extLst>
              <a:ext uri="{FF2B5EF4-FFF2-40B4-BE49-F238E27FC236}">
                <a16:creationId xmlns:a16="http://schemas.microsoft.com/office/drawing/2014/main" id="{800D5921-95FC-A249-970A-63FABA6E2557}"/>
              </a:ext>
            </a:extLst>
          </p:cNvPr>
          <p:cNvSpPr/>
          <p:nvPr/>
        </p:nvSpPr>
        <p:spPr>
          <a:xfrm>
            <a:off x="4814150" y="4274938"/>
            <a:ext cx="2531614" cy="1315934"/>
          </a:xfrm>
          <a:prstGeom prst="roundRect">
            <a:avLst/>
          </a:prstGeom>
          <a:solidFill>
            <a:schemeClr val="accent5"/>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C840855E-B915-744E-B341-95D2286586FA}"/>
              </a:ext>
            </a:extLst>
          </p:cNvPr>
          <p:cNvSpPr txBox="1"/>
          <p:nvPr/>
        </p:nvSpPr>
        <p:spPr>
          <a:xfrm>
            <a:off x="4883808" y="4322307"/>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Enhance</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F2B146CB-1372-F74F-8B24-E828DA166110}"/>
              </a:ext>
            </a:extLst>
          </p:cNvPr>
          <p:cNvSpPr/>
          <p:nvPr/>
        </p:nvSpPr>
        <p:spPr>
          <a:xfrm>
            <a:off x="4883808" y="4791748"/>
            <a:ext cx="227709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the Health of Our Local Community</a:t>
            </a:r>
          </a:p>
        </p:txBody>
      </p:sp>
      <p:sp>
        <p:nvSpPr>
          <p:cNvPr id="47" name="Rectangle 46">
            <a:extLst>
              <a:ext uri="{FF2B5EF4-FFF2-40B4-BE49-F238E27FC236}">
                <a16:creationId xmlns:a16="http://schemas.microsoft.com/office/drawing/2014/main" id="{CC423DA7-E336-074D-8CCF-3EA2C88CFFD4}"/>
              </a:ext>
            </a:extLst>
          </p:cNvPr>
          <p:cNvSpPr/>
          <p:nvPr/>
        </p:nvSpPr>
        <p:spPr>
          <a:xfrm>
            <a:off x="7435319" y="3502364"/>
            <a:ext cx="244205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Our Health System Network</a:t>
            </a:r>
          </a:p>
        </p:txBody>
      </p:sp>
      <p:sp>
        <p:nvSpPr>
          <p:cNvPr id="48" name="Rectangle 47">
            <a:extLst>
              <a:ext uri="{FF2B5EF4-FFF2-40B4-BE49-F238E27FC236}">
                <a16:creationId xmlns:a16="http://schemas.microsoft.com/office/drawing/2014/main" id="{EE704FEA-6D91-AA4A-892B-575728AFBAE1}"/>
              </a:ext>
            </a:extLst>
          </p:cNvPr>
          <p:cNvSpPr/>
          <p:nvPr/>
        </p:nvSpPr>
        <p:spPr>
          <a:xfrm>
            <a:off x="7456979" y="2048256"/>
            <a:ext cx="244205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Signature Specialty Programs</a:t>
            </a:r>
          </a:p>
        </p:txBody>
      </p:sp>
      <p:sp>
        <p:nvSpPr>
          <p:cNvPr id="49" name="Freeform 5">
            <a:extLst>
              <a:ext uri="{FF2B5EF4-FFF2-40B4-BE49-F238E27FC236}">
                <a16:creationId xmlns:a16="http://schemas.microsoft.com/office/drawing/2014/main" id="{27BF9D2B-6788-8F4C-9A04-756AB29D2A71}"/>
              </a:ext>
            </a:extLst>
          </p:cNvPr>
          <p:cNvSpPr>
            <a:spLocks/>
          </p:cNvSpPr>
          <p:nvPr/>
        </p:nvSpPr>
        <p:spPr bwMode="auto">
          <a:xfrm>
            <a:off x="8625934" y="1609782"/>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8EA09510-102E-E14B-A1FC-6E5F0B5DA859}"/>
              </a:ext>
            </a:extLst>
          </p:cNvPr>
          <p:cNvGrpSpPr/>
          <p:nvPr/>
        </p:nvGrpSpPr>
        <p:grpSpPr>
          <a:xfrm>
            <a:off x="3719599" y="3188354"/>
            <a:ext cx="485982" cy="466672"/>
            <a:chOff x="1428750" y="5110163"/>
            <a:chExt cx="541337" cy="661987"/>
          </a:xfrm>
          <a:solidFill>
            <a:schemeClr val="bg1"/>
          </a:solidFill>
        </p:grpSpPr>
        <p:sp>
          <p:nvSpPr>
            <p:cNvPr id="51" name="Freeform 13">
              <a:extLst>
                <a:ext uri="{FF2B5EF4-FFF2-40B4-BE49-F238E27FC236}">
                  <a16:creationId xmlns:a16="http://schemas.microsoft.com/office/drawing/2014/main" id="{2275FF15-FBB7-A94E-B6A0-EA29451A262F}"/>
                </a:ext>
              </a:extLst>
            </p:cNvPr>
            <p:cNvSpPr>
              <a:spLocks/>
            </p:cNvSpPr>
            <p:nvPr/>
          </p:nvSpPr>
          <p:spPr bwMode="auto">
            <a:xfrm>
              <a:off x="1651000" y="5110163"/>
              <a:ext cx="66675" cy="66675"/>
            </a:xfrm>
            <a:custGeom>
              <a:avLst/>
              <a:gdLst>
                <a:gd name="T0" fmla="*/ 21 w 42"/>
                <a:gd name="T1" fmla="*/ 0 h 42"/>
                <a:gd name="T2" fmla="*/ 26 w 42"/>
                <a:gd name="T3" fmla="*/ 2 h 42"/>
                <a:gd name="T4" fmla="*/ 33 w 42"/>
                <a:gd name="T5" fmla="*/ 4 h 42"/>
                <a:gd name="T6" fmla="*/ 37 w 42"/>
                <a:gd name="T7" fmla="*/ 9 h 42"/>
                <a:gd name="T8" fmla="*/ 40 w 42"/>
                <a:gd name="T9" fmla="*/ 14 h 42"/>
                <a:gd name="T10" fmla="*/ 42 w 42"/>
                <a:gd name="T11" fmla="*/ 21 h 42"/>
                <a:gd name="T12" fmla="*/ 40 w 42"/>
                <a:gd name="T13" fmla="*/ 28 h 42"/>
                <a:gd name="T14" fmla="*/ 37 w 42"/>
                <a:gd name="T15" fmla="*/ 34 h 42"/>
                <a:gd name="T16" fmla="*/ 33 w 42"/>
                <a:gd name="T17" fmla="*/ 39 h 42"/>
                <a:gd name="T18" fmla="*/ 26 w 42"/>
                <a:gd name="T19" fmla="*/ 41 h 42"/>
                <a:gd name="T20" fmla="*/ 21 w 42"/>
                <a:gd name="T21" fmla="*/ 42 h 42"/>
                <a:gd name="T22" fmla="*/ 14 w 42"/>
                <a:gd name="T23" fmla="*/ 41 h 42"/>
                <a:gd name="T24" fmla="*/ 8 w 42"/>
                <a:gd name="T25" fmla="*/ 39 h 42"/>
                <a:gd name="T26" fmla="*/ 3 w 42"/>
                <a:gd name="T27" fmla="*/ 34 h 42"/>
                <a:gd name="T28" fmla="*/ 1 w 42"/>
                <a:gd name="T29" fmla="*/ 28 h 42"/>
                <a:gd name="T30" fmla="*/ 0 w 42"/>
                <a:gd name="T31" fmla="*/ 21 h 42"/>
                <a:gd name="T32" fmla="*/ 1 w 42"/>
                <a:gd name="T33" fmla="*/ 14 h 42"/>
                <a:gd name="T34" fmla="*/ 3 w 42"/>
                <a:gd name="T35" fmla="*/ 9 h 42"/>
                <a:gd name="T36" fmla="*/ 8 w 42"/>
                <a:gd name="T37" fmla="*/ 4 h 42"/>
                <a:gd name="T38" fmla="*/ 14 w 42"/>
                <a:gd name="T39" fmla="*/ 2 h 42"/>
                <a:gd name="T40" fmla="*/ 21 w 42"/>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21" y="0"/>
                  </a:moveTo>
                  <a:lnTo>
                    <a:pt x="26" y="2"/>
                  </a:lnTo>
                  <a:lnTo>
                    <a:pt x="33" y="4"/>
                  </a:lnTo>
                  <a:lnTo>
                    <a:pt x="37" y="9"/>
                  </a:lnTo>
                  <a:lnTo>
                    <a:pt x="40" y="14"/>
                  </a:lnTo>
                  <a:lnTo>
                    <a:pt x="42" y="21"/>
                  </a:lnTo>
                  <a:lnTo>
                    <a:pt x="40" y="28"/>
                  </a:lnTo>
                  <a:lnTo>
                    <a:pt x="37" y="34"/>
                  </a:lnTo>
                  <a:lnTo>
                    <a:pt x="33" y="39"/>
                  </a:lnTo>
                  <a:lnTo>
                    <a:pt x="26" y="41"/>
                  </a:lnTo>
                  <a:lnTo>
                    <a:pt x="21" y="42"/>
                  </a:lnTo>
                  <a:lnTo>
                    <a:pt x="14" y="41"/>
                  </a:lnTo>
                  <a:lnTo>
                    <a:pt x="8" y="39"/>
                  </a:lnTo>
                  <a:lnTo>
                    <a:pt x="3" y="34"/>
                  </a:lnTo>
                  <a:lnTo>
                    <a:pt x="1" y="28"/>
                  </a:lnTo>
                  <a:lnTo>
                    <a:pt x="0" y="21"/>
                  </a:lnTo>
                  <a:lnTo>
                    <a:pt x="1" y="14"/>
                  </a:lnTo>
                  <a:lnTo>
                    <a:pt x="3" y="9"/>
                  </a:lnTo>
                  <a:lnTo>
                    <a:pt x="8" y="4"/>
                  </a:lnTo>
                  <a:lnTo>
                    <a:pt x="14" y="2"/>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Freeform 14">
              <a:extLst>
                <a:ext uri="{FF2B5EF4-FFF2-40B4-BE49-F238E27FC236}">
                  <a16:creationId xmlns:a16="http://schemas.microsoft.com/office/drawing/2014/main" id="{4CC9BA94-7943-C248-9CC1-6435B90E63FA}"/>
                </a:ext>
              </a:extLst>
            </p:cNvPr>
            <p:cNvSpPr>
              <a:spLocks/>
            </p:cNvSpPr>
            <p:nvPr/>
          </p:nvSpPr>
          <p:spPr bwMode="auto">
            <a:xfrm>
              <a:off x="1827213" y="5110163"/>
              <a:ext cx="63500" cy="66675"/>
            </a:xfrm>
            <a:custGeom>
              <a:avLst/>
              <a:gdLst>
                <a:gd name="T0" fmla="*/ 19 w 40"/>
                <a:gd name="T1" fmla="*/ 0 h 42"/>
                <a:gd name="T2" fmla="*/ 26 w 40"/>
                <a:gd name="T3" fmla="*/ 2 h 42"/>
                <a:gd name="T4" fmla="*/ 32 w 40"/>
                <a:gd name="T5" fmla="*/ 4 h 42"/>
                <a:gd name="T6" fmla="*/ 37 w 40"/>
                <a:gd name="T7" fmla="*/ 9 h 42"/>
                <a:gd name="T8" fmla="*/ 40 w 40"/>
                <a:gd name="T9" fmla="*/ 14 h 42"/>
                <a:gd name="T10" fmla="*/ 40 w 40"/>
                <a:gd name="T11" fmla="*/ 21 h 42"/>
                <a:gd name="T12" fmla="*/ 40 w 40"/>
                <a:gd name="T13" fmla="*/ 28 h 42"/>
                <a:gd name="T14" fmla="*/ 37 w 40"/>
                <a:gd name="T15" fmla="*/ 34 h 42"/>
                <a:gd name="T16" fmla="*/ 32 w 40"/>
                <a:gd name="T17" fmla="*/ 39 h 42"/>
                <a:gd name="T18" fmla="*/ 26 w 40"/>
                <a:gd name="T19" fmla="*/ 41 h 42"/>
                <a:gd name="T20" fmla="*/ 19 w 40"/>
                <a:gd name="T21" fmla="*/ 42 h 42"/>
                <a:gd name="T22" fmla="*/ 14 w 40"/>
                <a:gd name="T23" fmla="*/ 41 h 42"/>
                <a:gd name="T24" fmla="*/ 7 w 40"/>
                <a:gd name="T25" fmla="*/ 39 h 42"/>
                <a:gd name="T26" fmla="*/ 3 w 40"/>
                <a:gd name="T27" fmla="*/ 34 h 42"/>
                <a:gd name="T28" fmla="*/ 0 w 40"/>
                <a:gd name="T29" fmla="*/ 28 h 42"/>
                <a:gd name="T30" fmla="*/ 0 w 40"/>
                <a:gd name="T31" fmla="*/ 21 h 42"/>
                <a:gd name="T32" fmla="*/ 0 w 40"/>
                <a:gd name="T33" fmla="*/ 14 h 42"/>
                <a:gd name="T34" fmla="*/ 3 w 40"/>
                <a:gd name="T35" fmla="*/ 9 h 42"/>
                <a:gd name="T36" fmla="*/ 7 w 40"/>
                <a:gd name="T37" fmla="*/ 4 h 42"/>
                <a:gd name="T38" fmla="*/ 14 w 40"/>
                <a:gd name="T39" fmla="*/ 2 h 42"/>
                <a:gd name="T40" fmla="*/ 19 w 40"/>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2">
                  <a:moveTo>
                    <a:pt x="19" y="0"/>
                  </a:moveTo>
                  <a:lnTo>
                    <a:pt x="26" y="2"/>
                  </a:lnTo>
                  <a:lnTo>
                    <a:pt x="32" y="4"/>
                  </a:lnTo>
                  <a:lnTo>
                    <a:pt x="37" y="9"/>
                  </a:lnTo>
                  <a:lnTo>
                    <a:pt x="40" y="14"/>
                  </a:lnTo>
                  <a:lnTo>
                    <a:pt x="40" y="21"/>
                  </a:lnTo>
                  <a:lnTo>
                    <a:pt x="40" y="28"/>
                  </a:lnTo>
                  <a:lnTo>
                    <a:pt x="37" y="34"/>
                  </a:lnTo>
                  <a:lnTo>
                    <a:pt x="32" y="39"/>
                  </a:lnTo>
                  <a:lnTo>
                    <a:pt x="26" y="41"/>
                  </a:lnTo>
                  <a:lnTo>
                    <a:pt x="19" y="42"/>
                  </a:lnTo>
                  <a:lnTo>
                    <a:pt x="14" y="41"/>
                  </a:lnTo>
                  <a:lnTo>
                    <a:pt x="7" y="39"/>
                  </a:lnTo>
                  <a:lnTo>
                    <a:pt x="3" y="34"/>
                  </a:lnTo>
                  <a:lnTo>
                    <a:pt x="0" y="28"/>
                  </a:lnTo>
                  <a:lnTo>
                    <a:pt x="0" y="21"/>
                  </a:lnTo>
                  <a:lnTo>
                    <a:pt x="0" y="14"/>
                  </a:lnTo>
                  <a:lnTo>
                    <a:pt x="3" y="9"/>
                  </a:lnTo>
                  <a:lnTo>
                    <a:pt x="7" y="4"/>
                  </a:lnTo>
                  <a:lnTo>
                    <a:pt x="14" y="2"/>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Freeform 15">
              <a:extLst>
                <a:ext uri="{FF2B5EF4-FFF2-40B4-BE49-F238E27FC236}">
                  <a16:creationId xmlns:a16="http://schemas.microsoft.com/office/drawing/2014/main" id="{50F1E03E-8D06-7744-8480-B2E10E946F17}"/>
                </a:ext>
              </a:extLst>
            </p:cNvPr>
            <p:cNvSpPr>
              <a:spLocks/>
            </p:cNvSpPr>
            <p:nvPr/>
          </p:nvSpPr>
          <p:spPr bwMode="auto">
            <a:xfrm>
              <a:off x="1428750" y="5127625"/>
              <a:ext cx="541337" cy="644525"/>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4" name="Group 53">
            <a:extLst>
              <a:ext uri="{FF2B5EF4-FFF2-40B4-BE49-F238E27FC236}">
                <a16:creationId xmlns:a16="http://schemas.microsoft.com/office/drawing/2014/main" id="{FEB1F763-9278-C44B-BF8F-D87C58E89C92}"/>
              </a:ext>
            </a:extLst>
          </p:cNvPr>
          <p:cNvGrpSpPr/>
          <p:nvPr/>
        </p:nvGrpSpPr>
        <p:grpSpPr>
          <a:xfrm>
            <a:off x="6326636" y="4348518"/>
            <a:ext cx="542892" cy="460922"/>
            <a:chOff x="7091363" y="5168900"/>
            <a:chExt cx="641350" cy="544513"/>
          </a:xfrm>
          <a:solidFill>
            <a:schemeClr val="bg1"/>
          </a:solidFill>
        </p:grpSpPr>
        <p:sp>
          <p:nvSpPr>
            <p:cNvPr id="55" name="Freeform 8">
              <a:extLst>
                <a:ext uri="{FF2B5EF4-FFF2-40B4-BE49-F238E27FC236}">
                  <a16:creationId xmlns:a16="http://schemas.microsoft.com/office/drawing/2014/main" id="{910F5061-1C2C-9545-B123-D86F9F93A24A}"/>
                </a:ext>
              </a:extLst>
            </p:cNvPr>
            <p:cNvSpPr>
              <a:spLocks/>
            </p:cNvSpPr>
            <p:nvPr/>
          </p:nvSpPr>
          <p:spPr bwMode="auto">
            <a:xfrm>
              <a:off x="7091363" y="5168900"/>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9">
              <a:extLst>
                <a:ext uri="{FF2B5EF4-FFF2-40B4-BE49-F238E27FC236}">
                  <a16:creationId xmlns:a16="http://schemas.microsoft.com/office/drawing/2014/main" id="{162EEA10-E371-B344-B8FC-9E890D2060E6}"/>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57" name="Freeform 49">
            <a:extLst>
              <a:ext uri="{FF2B5EF4-FFF2-40B4-BE49-F238E27FC236}">
                <a16:creationId xmlns:a16="http://schemas.microsoft.com/office/drawing/2014/main" id="{A2798249-3683-6646-B513-C5E9BC06C0AB}"/>
              </a:ext>
            </a:extLst>
          </p:cNvPr>
          <p:cNvSpPr>
            <a:spLocks/>
          </p:cNvSpPr>
          <p:nvPr/>
        </p:nvSpPr>
        <p:spPr bwMode="auto">
          <a:xfrm>
            <a:off x="3488681" y="1637525"/>
            <a:ext cx="706081" cy="428708"/>
          </a:xfrm>
          <a:custGeom>
            <a:avLst/>
            <a:gdLst/>
            <a:ahLst/>
            <a:cxnLst>
              <a:cxn ang="0">
                <a:pos x="510" y="24"/>
              </a:cxn>
              <a:cxn ang="0">
                <a:pos x="602" y="37"/>
              </a:cxn>
              <a:cxn ang="0">
                <a:pos x="695" y="32"/>
              </a:cxn>
              <a:cxn ang="0">
                <a:pos x="720" y="385"/>
              </a:cxn>
              <a:cxn ang="0">
                <a:pos x="714" y="454"/>
              </a:cxn>
              <a:cxn ang="0">
                <a:pos x="638" y="481"/>
              </a:cxn>
              <a:cxn ang="0">
                <a:pos x="625" y="519"/>
              </a:cxn>
              <a:cxn ang="0">
                <a:pos x="561" y="538"/>
              </a:cxn>
              <a:cxn ang="0">
                <a:pos x="550" y="569"/>
              </a:cxn>
              <a:cxn ang="0">
                <a:pos x="493" y="587"/>
              </a:cxn>
              <a:cxn ang="0">
                <a:pos x="464" y="610"/>
              </a:cxn>
              <a:cxn ang="0">
                <a:pos x="397" y="614"/>
              </a:cxn>
              <a:cxn ang="0">
                <a:pos x="358" y="597"/>
              </a:cxn>
              <a:cxn ang="0">
                <a:pos x="299" y="623"/>
              </a:cxn>
              <a:cxn ang="0">
                <a:pos x="258" y="584"/>
              </a:cxn>
              <a:cxn ang="0">
                <a:pos x="219" y="595"/>
              </a:cxn>
              <a:cxn ang="0">
                <a:pos x="177" y="548"/>
              </a:cxn>
              <a:cxn ang="0">
                <a:pos x="147" y="531"/>
              </a:cxn>
              <a:cxn ang="0">
                <a:pos x="114" y="487"/>
              </a:cxn>
              <a:cxn ang="0">
                <a:pos x="146" y="428"/>
              </a:cxn>
              <a:cxn ang="0">
                <a:pos x="116" y="424"/>
              </a:cxn>
              <a:cxn ang="0">
                <a:pos x="72" y="449"/>
              </a:cxn>
              <a:cxn ang="0">
                <a:pos x="27" y="403"/>
              </a:cxn>
              <a:cxn ang="0">
                <a:pos x="63" y="356"/>
              </a:cxn>
              <a:cxn ang="0">
                <a:pos x="156" y="407"/>
              </a:cxn>
              <a:cxn ang="0">
                <a:pos x="192" y="391"/>
              </a:cxn>
              <a:cxn ang="0">
                <a:pos x="243" y="421"/>
              </a:cxn>
              <a:cxn ang="0">
                <a:pos x="258" y="442"/>
              </a:cxn>
              <a:cxn ang="0">
                <a:pos x="313" y="467"/>
              </a:cxn>
              <a:cxn ang="0">
                <a:pos x="322" y="506"/>
              </a:cxn>
              <a:cxn ang="0">
                <a:pos x="364" y="546"/>
              </a:cxn>
              <a:cxn ang="0">
                <a:pos x="400" y="590"/>
              </a:cxn>
              <a:cxn ang="0">
                <a:pos x="451" y="587"/>
              </a:cxn>
              <a:cxn ang="0">
                <a:pos x="430" y="550"/>
              </a:cxn>
              <a:cxn ang="0">
                <a:pos x="383" y="506"/>
              </a:cxn>
              <a:cxn ang="0">
                <a:pos x="397" y="489"/>
              </a:cxn>
              <a:cxn ang="0">
                <a:pos x="496" y="556"/>
              </a:cxn>
              <a:cxn ang="0">
                <a:pos x="534" y="536"/>
              </a:cxn>
              <a:cxn ang="0">
                <a:pos x="486" y="485"/>
              </a:cxn>
              <a:cxn ang="0">
                <a:pos x="422" y="430"/>
              </a:cxn>
              <a:cxn ang="0">
                <a:pos x="438" y="411"/>
              </a:cxn>
              <a:cxn ang="0">
                <a:pos x="528" y="480"/>
              </a:cxn>
              <a:cxn ang="0">
                <a:pos x="604" y="500"/>
              </a:cxn>
              <a:cxn ang="0">
                <a:pos x="571" y="430"/>
              </a:cxn>
              <a:cxn ang="0">
                <a:pos x="481" y="345"/>
              </a:cxn>
              <a:cxn ang="0">
                <a:pos x="468" y="305"/>
              </a:cxn>
              <a:cxn ang="0">
                <a:pos x="520" y="345"/>
              </a:cxn>
              <a:cxn ang="0">
                <a:pos x="589" y="408"/>
              </a:cxn>
              <a:cxn ang="0">
                <a:pos x="643" y="447"/>
              </a:cxn>
              <a:cxn ang="0">
                <a:pos x="698" y="426"/>
              </a:cxn>
              <a:cxn ang="0">
                <a:pos x="669" y="362"/>
              </a:cxn>
              <a:cxn ang="0">
                <a:pos x="604" y="292"/>
              </a:cxn>
              <a:cxn ang="0">
                <a:pos x="511" y="189"/>
              </a:cxn>
              <a:cxn ang="0">
                <a:pos x="456" y="140"/>
              </a:cxn>
              <a:cxn ang="0">
                <a:pos x="371" y="134"/>
              </a:cxn>
              <a:cxn ang="0">
                <a:pos x="301" y="234"/>
              </a:cxn>
              <a:cxn ang="0">
                <a:pos x="235" y="254"/>
              </a:cxn>
              <a:cxn ang="0">
                <a:pos x="185" y="222"/>
              </a:cxn>
              <a:cxn ang="0">
                <a:pos x="215" y="179"/>
              </a:cxn>
              <a:cxn ang="0">
                <a:pos x="258" y="92"/>
              </a:cxn>
              <a:cxn ang="0">
                <a:pos x="384" y="2"/>
              </a:cxn>
            </a:cxnLst>
            <a:rect l="0" t="0" r="r" b="b"/>
            <a:pathLst>
              <a:path w="778" h="624">
                <a:moveTo>
                  <a:pt x="409" y="0"/>
                </a:moveTo>
                <a:lnTo>
                  <a:pt x="435" y="1"/>
                </a:lnTo>
                <a:lnTo>
                  <a:pt x="461" y="7"/>
                </a:lnTo>
                <a:lnTo>
                  <a:pt x="486" y="15"/>
                </a:lnTo>
                <a:lnTo>
                  <a:pt x="510" y="24"/>
                </a:lnTo>
                <a:lnTo>
                  <a:pt x="531" y="31"/>
                </a:lnTo>
                <a:lnTo>
                  <a:pt x="548" y="36"/>
                </a:lnTo>
                <a:lnTo>
                  <a:pt x="562" y="37"/>
                </a:lnTo>
                <a:lnTo>
                  <a:pt x="582" y="39"/>
                </a:lnTo>
                <a:lnTo>
                  <a:pt x="602" y="37"/>
                </a:lnTo>
                <a:lnTo>
                  <a:pt x="625" y="37"/>
                </a:lnTo>
                <a:lnTo>
                  <a:pt x="648" y="36"/>
                </a:lnTo>
                <a:lnTo>
                  <a:pt x="668" y="35"/>
                </a:lnTo>
                <a:lnTo>
                  <a:pt x="684" y="34"/>
                </a:lnTo>
                <a:lnTo>
                  <a:pt x="695" y="32"/>
                </a:lnTo>
                <a:lnTo>
                  <a:pt x="699" y="32"/>
                </a:lnTo>
                <a:lnTo>
                  <a:pt x="778" y="332"/>
                </a:lnTo>
                <a:lnTo>
                  <a:pt x="718" y="374"/>
                </a:lnTo>
                <a:lnTo>
                  <a:pt x="719" y="377"/>
                </a:lnTo>
                <a:lnTo>
                  <a:pt x="720" y="385"/>
                </a:lnTo>
                <a:lnTo>
                  <a:pt x="722" y="396"/>
                </a:lnTo>
                <a:lnTo>
                  <a:pt x="723" y="411"/>
                </a:lnTo>
                <a:lnTo>
                  <a:pt x="723" y="426"/>
                </a:lnTo>
                <a:lnTo>
                  <a:pt x="720" y="440"/>
                </a:lnTo>
                <a:lnTo>
                  <a:pt x="714" y="454"/>
                </a:lnTo>
                <a:lnTo>
                  <a:pt x="703" y="467"/>
                </a:lnTo>
                <a:lnTo>
                  <a:pt x="690" y="479"/>
                </a:lnTo>
                <a:lnTo>
                  <a:pt x="674" y="485"/>
                </a:lnTo>
                <a:lnTo>
                  <a:pt x="657" y="487"/>
                </a:lnTo>
                <a:lnTo>
                  <a:pt x="638" y="481"/>
                </a:lnTo>
                <a:lnTo>
                  <a:pt x="638" y="484"/>
                </a:lnTo>
                <a:lnTo>
                  <a:pt x="637" y="489"/>
                </a:lnTo>
                <a:lnTo>
                  <a:pt x="634" y="498"/>
                </a:lnTo>
                <a:lnTo>
                  <a:pt x="630" y="509"/>
                </a:lnTo>
                <a:lnTo>
                  <a:pt x="625" y="519"/>
                </a:lnTo>
                <a:lnTo>
                  <a:pt x="617" y="530"/>
                </a:lnTo>
                <a:lnTo>
                  <a:pt x="608" y="538"/>
                </a:lnTo>
                <a:lnTo>
                  <a:pt x="595" y="543"/>
                </a:lnTo>
                <a:lnTo>
                  <a:pt x="579" y="543"/>
                </a:lnTo>
                <a:lnTo>
                  <a:pt x="561" y="538"/>
                </a:lnTo>
                <a:lnTo>
                  <a:pt x="561" y="539"/>
                </a:lnTo>
                <a:lnTo>
                  <a:pt x="559" y="544"/>
                </a:lnTo>
                <a:lnTo>
                  <a:pt x="558" y="552"/>
                </a:lnTo>
                <a:lnTo>
                  <a:pt x="555" y="560"/>
                </a:lnTo>
                <a:lnTo>
                  <a:pt x="550" y="569"/>
                </a:lnTo>
                <a:lnTo>
                  <a:pt x="544" y="578"/>
                </a:lnTo>
                <a:lnTo>
                  <a:pt x="534" y="585"/>
                </a:lnTo>
                <a:lnTo>
                  <a:pt x="524" y="589"/>
                </a:lnTo>
                <a:lnTo>
                  <a:pt x="510" y="590"/>
                </a:lnTo>
                <a:lnTo>
                  <a:pt x="493" y="587"/>
                </a:lnTo>
                <a:lnTo>
                  <a:pt x="472" y="585"/>
                </a:lnTo>
                <a:lnTo>
                  <a:pt x="472" y="587"/>
                </a:lnTo>
                <a:lnTo>
                  <a:pt x="470" y="593"/>
                </a:lnTo>
                <a:lnTo>
                  <a:pt x="469" y="602"/>
                </a:lnTo>
                <a:lnTo>
                  <a:pt x="464" y="610"/>
                </a:lnTo>
                <a:lnTo>
                  <a:pt x="456" y="618"/>
                </a:lnTo>
                <a:lnTo>
                  <a:pt x="444" y="623"/>
                </a:lnTo>
                <a:lnTo>
                  <a:pt x="428" y="624"/>
                </a:lnTo>
                <a:lnTo>
                  <a:pt x="413" y="620"/>
                </a:lnTo>
                <a:lnTo>
                  <a:pt x="397" y="614"/>
                </a:lnTo>
                <a:lnTo>
                  <a:pt x="384" y="606"/>
                </a:lnTo>
                <a:lnTo>
                  <a:pt x="373" y="598"/>
                </a:lnTo>
                <a:lnTo>
                  <a:pt x="367" y="590"/>
                </a:lnTo>
                <a:lnTo>
                  <a:pt x="364" y="591"/>
                </a:lnTo>
                <a:lnTo>
                  <a:pt x="358" y="597"/>
                </a:lnTo>
                <a:lnTo>
                  <a:pt x="347" y="603"/>
                </a:lnTo>
                <a:lnTo>
                  <a:pt x="336" y="611"/>
                </a:lnTo>
                <a:lnTo>
                  <a:pt x="322" y="618"/>
                </a:lnTo>
                <a:lnTo>
                  <a:pt x="311" y="622"/>
                </a:lnTo>
                <a:lnTo>
                  <a:pt x="299" y="623"/>
                </a:lnTo>
                <a:lnTo>
                  <a:pt x="286" y="622"/>
                </a:lnTo>
                <a:lnTo>
                  <a:pt x="274" y="616"/>
                </a:lnTo>
                <a:lnTo>
                  <a:pt x="265" y="610"/>
                </a:lnTo>
                <a:lnTo>
                  <a:pt x="260" y="598"/>
                </a:lnTo>
                <a:lnTo>
                  <a:pt x="258" y="584"/>
                </a:lnTo>
                <a:lnTo>
                  <a:pt x="256" y="585"/>
                </a:lnTo>
                <a:lnTo>
                  <a:pt x="249" y="587"/>
                </a:lnTo>
                <a:lnTo>
                  <a:pt x="240" y="591"/>
                </a:lnTo>
                <a:lnTo>
                  <a:pt x="228" y="594"/>
                </a:lnTo>
                <a:lnTo>
                  <a:pt x="219" y="595"/>
                </a:lnTo>
                <a:lnTo>
                  <a:pt x="210" y="593"/>
                </a:lnTo>
                <a:lnTo>
                  <a:pt x="199" y="586"/>
                </a:lnTo>
                <a:lnTo>
                  <a:pt x="190" y="576"/>
                </a:lnTo>
                <a:lnTo>
                  <a:pt x="181" y="563"/>
                </a:lnTo>
                <a:lnTo>
                  <a:pt x="177" y="548"/>
                </a:lnTo>
                <a:lnTo>
                  <a:pt x="178" y="531"/>
                </a:lnTo>
                <a:lnTo>
                  <a:pt x="176" y="531"/>
                </a:lnTo>
                <a:lnTo>
                  <a:pt x="168" y="532"/>
                </a:lnTo>
                <a:lnTo>
                  <a:pt x="159" y="532"/>
                </a:lnTo>
                <a:lnTo>
                  <a:pt x="147" y="531"/>
                </a:lnTo>
                <a:lnTo>
                  <a:pt x="134" y="527"/>
                </a:lnTo>
                <a:lnTo>
                  <a:pt x="123" y="521"/>
                </a:lnTo>
                <a:lnTo>
                  <a:pt x="116" y="512"/>
                </a:lnTo>
                <a:lnTo>
                  <a:pt x="113" y="500"/>
                </a:lnTo>
                <a:lnTo>
                  <a:pt x="114" y="487"/>
                </a:lnTo>
                <a:lnTo>
                  <a:pt x="120" y="472"/>
                </a:lnTo>
                <a:lnTo>
                  <a:pt x="126" y="458"/>
                </a:lnTo>
                <a:lnTo>
                  <a:pt x="134" y="445"/>
                </a:lnTo>
                <a:lnTo>
                  <a:pt x="142" y="434"/>
                </a:lnTo>
                <a:lnTo>
                  <a:pt x="146" y="428"/>
                </a:lnTo>
                <a:lnTo>
                  <a:pt x="148" y="425"/>
                </a:lnTo>
                <a:lnTo>
                  <a:pt x="131" y="412"/>
                </a:lnTo>
                <a:lnTo>
                  <a:pt x="129" y="413"/>
                </a:lnTo>
                <a:lnTo>
                  <a:pt x="123" y="419"/>
                </a:lnTo>
                <a:lnTo>
                  <a:pt x="116" y="424"/>
                </a:lnTo>
                <a:lnTo>
                  <a:pt x="106" y="430"/>
                </a:lnTo>
                <a:lnTo>
                  <a:pt x="99" y="437"/>
                </a:lnTo>
                <a:lnTo>
                  <a:pt x="92" y="441"/>
                </a:lnTo>
                <a:lnTo>
                  <a:pt x="84" y="445"/>
                </a:lnTo>
                <a:lnTo>
                  <a:pt x="72" y="449"/>
                </a:lnTo>
                <a:lnTo>
                  <a:pt x="59" y="449"/>
                </a:lnTo>
                <a:lnTo>
                  <a:pt x="46" y="445"/>
                </a:lnTo>
                <a:lnTo>
                  <a:pt x="34" y="436"/>
                </a:lnTo>
                <a:lnTo>
                  <a:pt x="28" y="420"/>
                </a:lnTo>
                <a:lnTo>
                  <a:pt x="27" y="403"/>
                </a:lnTo>
                <a:lnTo>
                  <a:pt x="33" y="387"/>
                </a:lnTo>
                <a:lnTo>
                  <a:pt x="44" y="374"/>
                </a:lnTo>
                <a:lnTo>
                  <a:pt x="53" y="365"/>
                </a:lnTo>
                <a:lnTo>
                  <a:pt x="57" y="362"/>
                </a:lnTo>
                <a:lnTo>
                  <a:pt x="63" y="356"/>
                </a:lnTo>
                <a:lnTo>
                  <a:pt x="0" y="289"/>
                </a:lnTo>
                <a:lnTo>
                  <a:pt x="10" y="230"/>
                </a:lnTo>
                <a:lnTo>
                  <a:pt x="27" y="240"/>
                </a:lnTo>
                <a:lnTo>
                  <a:pt x="28" y="277"/>
                </a:lnTo>
                <a:lnTo>
                  <a:pt x="156" y="407"/>
                </a:lnTo>
                <a:lnTo>
                  <a:pt x="165" y="408"/>
                </a:lnTo>
                <a:lnTo>
                  <a:pt x="168" y="405"/>
                </a:lnTo>
                <a:lnTo>
                  <a:pt x="173" y="402"/>
                </a:lnTo>
                <a:lnTo>
                  <a:pt x="181" y="395"/>
                </a:lnTo>
                <a:lnTo>
                  <a:pt x="192" y="391"/>
                </a:lnTo>
                <a:lnTo>
                  <a:pt x="203" y="388"/>
                </a:lnTo>
                <a:lnTo>
                  <a:pt x="214" y="390"/>
                </a:lnTo>
                <a:lnTo>
                  <a:pt x="226" y="396"/>
                </a:lnTo>
                <a:lnTo>
                  <a:pt x="236" y="408"/>
                </a:lnTo>
                <a:lnTo>
                  <a:pt x="243" y="421"/>
                </a:lnTo>
                <a:lnTo>
                  <a:pt x="244" y="437"/>
                </a:lnTo>
                <a:lnTo>
                  <a:pt x="239" y="451"/>
                </a:lnTo>
                <a:lnTo>
                  <a:pt x="241" y="450"/>
                </a:lnTo>
                <a:lnTo>
                  <a:pt x="248" y="446"/>
                </a:lnTo>
                <a:lnTo>
                  <a:pt x="258" y="442"/>
                </a:lnTo>
                <a:lnTo>
                  <a:pt x="270" y="440"/>
                </a:lnTo>
                <a:lnTo>
                  <a:pt x="283" y="440"/>
                </a:lnTo>
                <a:lnTo>
                  <a:pt x="295" y="445"/>
                </a:lnTo>
                <a:lnTo>
                  <a:pt x="305" y="455"/>
                </a:lnTo>
                <a:lnTo>
                  <a:pt x="313" y="467"/>
                </a:lnTo>
                <a:lnTo>
                  <a:pt x="316" y="480"/>
                </a:lnTo>
                <a:lnTo>
                  <a:pt x="316" y="493"/>
                </a:lnTo>
                <a:lnTo>
                  <a:pt x="313" y="505"/>
                </a:lnTo>
                <a:lnTo>
                  <a:pt x="316" y="505"/>
                </a:lnTo>
                <a:lnTo>
                  <a:pt x="322" y="506"/>
                </a:lnTo>
                <a:lnTo>
                  <a:pt x="332" y="508"/>
                </a:lnTo>
                <a:lnTo>
                  <a:pt x="342" y="513"/>
                </a:lnTo>
                <a:lnTo>
                  <a:pt x="353" y="521"/>
                </a:lnTo>
                <a:lnTo>
                  <a:pt x="359" y="531"/>
                </a:lnTo>
                <a:lnTo>
                  <a:pt x="364" y="546"/>
                </a:lnTo>
                <a:lnTo>
                  <a:pt x="367" y="555"/>
                </a:lnTo>
                <a:lnTo>
                  <a:pt x="367" y="564"/>
                </a:lnTo>
                <a:lnTo>
                  <a:pt x="373" y="570"/>
                </a:lnTo>
                <a:lnTo>
                  <a:pt x="381" y="577"/>
                </a:lnTo>
                <a:lnTo>
                  <a:pt x="400" y="590"/>
                </a:lnTo>
                <a:lnTo>
                  <a:pt x="410" y="595"/>
                </a:lnTo>
                <a:lnTo>
                  <a:pt x="421" y="598"/>
                </a:lnTo>
                <a:lnTo>
                  <a:pt x="434" y="598"/>
                </a:lnTo>
                <a:lnTo>
                  <a:pt x="443" y="594"/>
                </a:lnTo>
                <a:lnTo>
                  <a:pt x="451" y="587"/>
                </a:lnTo>
                <a:lnTo>
                  <a:pt x="453" y="581"/>
                </a:lnTo>
                <a:lnTo>
                  <a:pt x="453" y="573"/>
                </a:lnTo>
                <a:lnTo>
                  <a:pt x="449" y="568"/>
                </a:lnTo>
                <a:lnTo>
                  <a:pt x="440" y="559"/>
                </a:lnTo>
                <a:lnTo>
                  <a:pt x="430" y="550"/>
                </a:lnTo>
                <a:lnTo>
                  <a:pt x="418" y="539"/>
                </a:lnTo>
                <a:lnTo>
                  <a:pt x="405" y="529"/>
                </a:lnTo>
                <a:lnTo>
                  <a:pt x="394" y="519"/>
                </a:lnTo>
                <a:lnTo>
                  <a:pt x="387" y="512"/>
                </a:lnTo>
                <a:lnTo>
                  <a:pt x="383" y="506"/>
                </a:lnTo>
                <a:lnTo>
                  <a:pt x="381" y="501"/>
                </a:lnTo>
                <a:lnTo>
                  <a:pt x="381" y="496"/>
                </a:lnTo>
                <a:lnTo>
                  <a:pt x="384" y="491"/>
                </a:lnTo>
                <a:lnTo>
                  <a:pt x="389" y="488"/>
                </a:lnTo>
                <a:lnTo>
                  <a:pt x="397" y="489"/>
                </a:lnTo>
                <a:lnTo>
                  <a:pt x="407" y="493"/>
                </a:lnTo>
                <a:lnTo>
                  <a:pt x="430" y="509"/>
                </a:lnTo>
                <a:lnTo>
                  <a:pt x="451" y="526"/>
                </a:lnTo>
                <a:lnTo>
                  <a:pt x="473" y="543"/>
                </a:lnTo>
                <a:lnTo>
                  <a:pt x="496" y="556"/>
                </a:lnTo>
                <a:lnTo>
                  <a:pt x="508" y="559"/>
                </a:lnTo>
                <a:lnTo>
                  <a:pt x="519" y="559"/>
                </a:lnTo>
                <a:lnTo>
                  <a:pt x="527" y="555"/>
                </a:lnTo>
                <a:lnTo>
                  <a:pt x="533" y="547"/>
                </a:lnTo>
                <a:lnTo>
                  <a:pt x="534" y="536"/>
                </a:lnTo>
                <a:lnTo>
                  <a:pt x="531" y="526"/>
                </a:lnTo>
                <a:lnTo>
                  <a:pt x="523" y="517"/>
                </a:lnTo>
                <a:lnTo>
                  <a:pt x="512" y="506"/>
                </a:lnTo>
                <a:lnTo>
                  <a:pt x="499" y="497"/>
                </a:lnTo>
                <a:lnTo>
                  <a:pt x="486" y="485"/>
                </a:lnTo>
                <a:lnTo>
                  <a:pt x="472" y="472"/>
                </a:lnTo>
                <a:lnTo>
                  <a:pt x="456" y="460"/>
                </a:lnTo>
                <a:lnTo>
                  <a:pt x="442" y="449"/>
                </a:lnTo>
                <a:lnTo>
                  <a:pt x="430" y="438"/>
                </a:lnTo>
                <a:lnTo>
                  <a:pt x="422" y="430"/>
                </a:lnTo>
                <a:lnTo>
                  <a:pt x="418" y="425"/>
                </a:lnTo>
                <a:lnTo>
                  <a:pt x="419" y="420"/>
                </a:lnTo>
                <a:lnTo>
                  <a:pt x="423" y="415"/>
                </a:lnTo>
                <a:lnTo>
                  <a:pt x="428" y="411"/>
                </a:lnTo>
                <a:lnTo>
                  <a:pt x="438" y="411"/>
                </a:lnTo>
                <a:lnTo>
                  <a:pt x="451" y="415"/>
                </a:lnTo>
                <a:lnTo>
                  <a:pt x="464" y="424"/>
                </a:lnTo>
                <a:lnTo>
                  <a:pt x="478" y="437"/>
                </a:lnTo>
                <a:lnTo>
                  <a:pt x="494" y="451"/>
                </a:lnTo>
                <a:lnTo>
                  <a:pt x="528" y="480"/>
                </a:lnTo>
                <a:lnTo>
                  <a:pt x="542" y="491"/>
                </a:lnTo>
                <a:lnTo>
                  <a:pt x="562" y="501"/>
                </a:lnTo>
                <a:lnTo>
                  <a:pt x="579" y="506"/>
                </a:lnTo>
                <a:lnTo>
                  <a:pt x="593" y="506"/>
                </a:lnTo>
                <a:lnTo>
                  <a:pt x="604" y="500"/>
                </a:lnTo>
                <a:lnTo>
                  <a:pt x="608" y="491"/>
                </a:lnTo>
                <a:lnTo>
                  <a:pt x="608" y="479"/>
                </a:lnTo>
                <a:lnTo>
                  <a:pt x="602" y="467"/>
                </a:lnTo>
                <a:lnTo>
                  <a:pt x="593" y="453"/>
                </a:lnTo>
                <a:lnTo>
                  <a:pt x="571" y="430"/>
                </a:lnTo>
                <a:lnTo>
                  <a:pt x="558" y="419"/>
                </a:lnTo>
                <a:lnTo>
                  <a:pt x="545" y="405"/>
                </a:lnTo>
                <a:lnTo>
                  <a:pt x="529" y="392"/>
                </a:lnTo>
                <a:lnTo>
                  <a:pt x="490" y="353"/>
                </a:lnTo>
                <a:lnTo>
                  <a:pt x="481" y="345"/>
                </a:lnTo>
                <a:lnTo>
                  <a:pt x="476" y="340"/>
                </a:lnTo>
                <a:lnTo>
                  <a:pt x="470" y="332"/>
                </a:lnTo>
                <a:lnTo>
                  <a:pt x="466" y="322"/>
                </a:lnTo>
                <a:lnTo>
                  <a:pt x="466" y="312"/>
                </a:lnTo>
                <a:lnTo>
                  <a:pt x="468" y="305"/>
                </a:lnTo>
                <a:lnTo>
                  <a:pt x="472" y="301"/>
                </a:lnTo>
                <a:lnTo>
                  <a:pt x="478" y="303"/>
                </a:lnTo>
                <a:lnTo>
                  <a:pt x="486" y="310"/>
                </a:lnTo>
                <a:lnTo>
                  <a:pt x="508" y="332"/>
                </a:lnTo>
                <a:lnTo>
                  <a:pt x="520" y="345"/>
                </a:lnTo>
                <a:lnTo>
                  <a:pt x="532" y="357"/>
                </a:lnTo>
                <a:lnTo>
                  <a:pt x="545" y="369"/>
                </a:lnTo>
                <a:lnTo>
                  <a:pt x="559" y="382"/>
                </a:lnTo>
                <a:lnTo>
                  <a:pt x="575" y="395"/>
                </a:lnTo>
                <a:lnTo>
                  <a:pt x="589" y="408"/>
                </a:lnTo>
                <a:lnTo>
                  <a:pt x="602" y="419"/>
                </a:lnTo>
                <a:lnTo>
                  <a:pt x="613" y="428"/>
                </a:lnTo>
                <a:lnTo>
                  <a:pt x="621" y="434"/>
                </a:lnTo>
                <a:lnTo>
                  <a:pt x="631" y="441"/>
                </a:lnTo>
                <a:lnTo>
                  <a:pt x="643" y="447"/>
                </a:lnTo>
                <a:lnTo>
                  <a:pt x="656" y="453"/>
                </a:lnTo>
                <a:lnTo>
                  <a:pt x="668" y="454"/>
                </a:lnTo>
                <a:lnTo>
                  <a:pt x="680" y="450"/>
                </a:lnTo>
                <a:lnTo>
                  <a:pt x="690" y="441"/>
                </a:lnTo>
                <a:lnTo>
                  <a:pt x="698" y="426"/>
                </a:lnTo>
                <a:lnTo>
                  <a:pt x="699" y="412"/>
                </a:lnTo>
                <a:lnTo>
                  <a:pt x="695" y="398"/>
                </a:lnTo>
                <a:lnTo>
                  <a:pt x="688" y="385"/>
                </a:lnTo>
                <a:lnTo>
                  <a:pt x="678" y="373"/>
                </a:lnTo>
                <a:lnTo>
                  <a:pt x="669" y="362"/>
                </a:lnTo>
                <a:lnTo>
                  <a:pt x="663" y="356"/>
                </a:lnTo>
                <a:lnTo>
                  <a:pt x="652" y="344"/>
                </a:lnTo>
                <a:lnTo>
                  <a:pt x="638" y="330"/>
                </a:lnTo>
                <a:lnTo>
                  <a:pt x="622" y="311"/>
                </a:lnTo>
                <a:lnTo>
                  <a:pt x="604" y="292"/>
                </a:lnTo>
                <a:lnTo>
                  <a:pt x="584" y="271"/>
                </a:lnTo>
                <a:lnTo>
                  <a:pt x="565" y="248"/>
                </a:lnTo>
                <a:lnTo>
                  <a:pt x="546" y="227"/>
                </a:lnTo>
                <a:lnTo>
                  <a:pt x="528" y="208"/>
                </a:lnTo>
                <a:lnTo>
                  <a:pt x="511" y="189"/>
                </a:lnTo>
                <a:lnTo>
                  <a:pt x="498" y="174"/>
                </a:lnTo>
                <a:lnTo>
                  <a:pt x="487" y="162"/>
                </a:lnTo>
                <a:lnTo>
                  <a:pt x="481" y="155"/>
                </a:lnTo>
                <a:lnTo>
                  <a:pt x="470" y="147"/>
                </a:lnTo>
                <a:lnTo>
                  <a:pt x="456" y="140"/>
                </a:lnTo>
                <a:lnTo>
                  <a:pt x="439" y="133"/>
                </a:lnTo>
                <a:lnTo>
                  <a:pt x="421" y="128"/>
                </a:lnTo>
                <a:lnTo>
                  <a:pt x="402" y="127"/>
                </a:lnTo>
                <a:lnTo>
                  <a:pt x="385" y="128"/>
                </a:lnTo>
                <a:lnTo>
                  <a:pt x="371" y="134"/>
                </a:lnTo>
                <a:lnTo>
                  <a:pt x="358" y="147"/>
                </a:lnTo>
                <a:lnTo>
                  <a:pt x="345" y="165"/>
                </a:lnTo>
                <a:lnTo>
                  <a:pt x="334" y="184"/>
                </a:lnTo>
                <a:lnTo>
                  <a:pt x="313" y="221"/>
                </a:lnTo>
                <a:lnTo>
                  <a:pt x="301" y="234"/>
                </a:lnTo>
                <a:lnTo>
                  <a:pt x="292" y="240"/>
                </a:lnTo>
                <a:lnTo>
                  <a:pt x="281" y="246"/>
                </a:lnTo>
                <a:lnTo>
                  <a:pt x="266" y="250"/>
                </a:lnTo>
                <a:lnTo>
                  <a:pt x="250" y="252"/>
                </a:lnTo>
                <a:lnTo>
                  <a:pt x="235" y="254"/>
                </a:lnTo>
                <a:lnTo>
                  <a:pt x="219" y="252"/>
                </a:lnTo>
                <a:lnTo>
                  <a:pt x="206" y="250"/>
                </a:lnTo>
                <a:lnTo>
                  <a:pt x="195" y="243"/>
                </a:lnTo>
                <a:lnTo>
                  <a:pt x="188" y="234"/>
                </a:lnTo>
                <a:lnTo>
                  <a:pt x="185" y="222"/>
                </a:lnTo>
                <a:lnTo>
                  <a:pt x="186" y="220"/>
                </a:lnTo>
                <a:lnTo>
                  <a:pt x="192" y="214"/>
                </a:lnTo>
                <a:lnTo>
                  <a:pt x="198" y="205"/>
                </a:lnTo>
                <a:lnTo>
                  <a:pt x="206" y="193"/>
                </a:lnTo>
                <a:lnTo>
                  <a:pt x="215" y="179"/>
                </a:lnTo>
                <a:lnTo>
                  <a:pt x="222" y="163"/>
                </a:lnTo>
                <a:lnTo>
                  <a:pt x="227" y="145"/>
                </a:lnTo>
                <a:lnTo>
                  <a:pt x="232" y="129"/>
                </a:lnTo>
                <a:lnTo>
                  <a:pt x="244" y="112"/>
                </a:lnTo>
                <a:lnTo>
                  <a:pt x="258" y="92"/>
                </a:lnTo>
                <a:lnTo>
                  <a:pt x="277" y="73"/>
                </a:lnTo>
                <a:lnTo>
                  <a:pt x="318" y="36"/>
                </a:lnTo>
                <a:lnTo>
                  <a:pt x="342" y="22"/>
                </a:lnTo>
                <a:lnTo>
                  <a:pt x="363" y="10"/>
                </a:lnTo>
                <a:lnTo>
                  <a:pt x="384" y="2"/>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Freeform 27">
            <a:extLst>
              <a:ext uri="{FF2B5EF4-FFF2-40B4-BE49-F238E27FC236}">
                <a16:creationId xmlns:a16="http://schemas.microsoft.com/office/drawing/2014/main" id="{F89B85F5-9251-CC49-BEE5-A246EFC4A885}"/>
              </a:ext>
            </a:extLst>
          </p:cNvPr>
          <p:cNvSpPr>
            <a:spLocks noEditPoints="1"/>
          </p:cNvSpPr>
          <p:nvPr/>
        </p:nvSpPr>
        <p:spPr bwMode="auto">
          <a:xfrm>
            <a:off x="10321238" y="2924387"/>
            <a:ext cx="538493" cy="466368"/>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27">
            <a:extLst>
              <a:ext uri="{FF2B5EF4-FFF2-40B4-BE49-F238E27FC236}">
                <a16:creationId xmlns:a16="http://schemas.microsoft.com/office/drawing/2014/main" id="{0200C158-1DED-8C49-80C0-A6A0AD315324}"/>
              </a:ext>
            </a:extLst>
          </p:cNvPr>
          <p:cNvSpPr>
            <a:spLocks noEditPoints="1"/>
          </p:cNvSpPr>
          <p:nvPr/>
        </p:nvSpPr>
        <p:spPr bwMode="auto">
          <a:xfrm>
            <a:off x="8837366" y="3094566"/>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7294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22C27C-BC4A-4003-AFD1-A17DDAC7EF6F}"/>
              </a:ext>
            </a:extLst>
          </p:cNvPr>
          <p:cNvSpPr>
            <a:spLocks noGrp="1"/>
          </p:cNvSpPr>
          <p:nvPr>
            <p:ph type="sldNum" sz="quarter" idx="11"/>
          </p:nvPr>
        </p:nvSpPr>
        <p:spPr/>
        <p:txBody>
          <a:bodyPr/>
          <a:lstStyle/>
          <a:p>
            <a:fld id="{C0D42ABE-EA05-4842-819E-2C916F1CD485}" type="slidenum">
              <a:rPr lang="en-US" smtClean="0"/>
              <a:pPr/>
              <a:t>59</a:t>
            </a:fld>
            <a:endParaRPr lang="en-US" dirty="0"/>
          </a:p>
        </p:txBody>
      </p:sp>
      <p:sp>
        <p:nvSpPr>
          <p:cNvPr id="13" name="Rounded Rectangle 32">
            <a:extLst>
              <a:ext uri="{FF2B5EF4-FFF2-40B4-BE49-F238E27FC236}">
                <a16:creationId xmlns:a16="http://schemas.microsoft.com/office/drawing/2014/main" id="{B3E54CA6-1AE4-45AF-DEA7-FD9999B3C37C}"/>
              </a:ext>
            </a:extLst>
          </p:cNvPr>
          <p:cNvSpPr/>
          <p:nvPr/>
        </p:nvSpPr>
        <p:spPr>
          <a:xfrm>
            <a:off x="304718" y="223036"/>
            <a:ext cx="2531614" cy="1315934"/>
          </a:xfrm>
          <a:prstGeom prst="roundRect">
            <a:avLst/>
          </a:prstGeom>
          <a:solidFill>
            <a:schemeClr val="accent1"/>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F17462D-2E4B-1703-8AEC-09969CD4BFB3}"/>
              </a:ext>
            </a:extLst>
          </p:cNvPr>
          <p:cNvSpPr txBox="1"/>
          <p:nvPr/>
        </p:nvSpPr>
        <p:spPr>
          <a:xfrm>
            <a:off x="382734" y="342354"/>
            <a:ext cx="9893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Excel</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18D30F32-9F27-0676-8C24-00209CB0FBCB}"/>
              </a:ext>
            </a:extLst>
          </p:cNvPr>
          <p:cNvSpPr/>
          <p:nvPr/>
        </p:nvSpPr>
        <p:spPr>
          <a:xfrm>
            <a:off x="387996" y="827029"/>
            <a:ext cx="254500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in Patient and Clinician Experience</a:t>
            </a:r>
          </a:p>
        </p:txBody>
      </p:sp>
      <p:sp>
        <p:nvSpPr>
          <p:cNvPr id="16" name="Freeform 49">
            <a:extLst>
              <a:ext uri="{FF2B5EF4-FFF2-40B4-BE49-F238E27FC236}">
                <a16:creationId xmlns:a16="http://schemas.microsoft.com/office/drawing/2014/main" id="{CF72290C-A722-5645-ED85-8D4FE8F19BC7}"/>
              </a:ext>
            </a:extLst>
          </p:cNvPr>
          <p:cNvSpPr>
            <a:spLocks/>
          </p:cNvSpPr>
          <p:nvPr/>
        </p:nvSpPr>
        <p:spPr bwMode="auto">
          <a:xfrm>
            <a:off x="1629109" y="383615"/>
            <a:ext cx="706081" cy="428708"/>
          </a:xfrm>
          <a:custGeom>
            <a:avLst/>
            <a:gdLst/>
            <a:ahLst/>
            <a:cxnLst>
              <a:cxn ang="0">
                <a:pos x="510" y="24"/>
              </a:cxn>
              <a:cxn ang="0">
                <a:pos x="602" y="37"/>
              </a:cxn>
              <a:cxn ang="0">
                <a:pos x="695" y="32"/>
              </a:cxn>
              <a:cxn ang="0">
                <a:pos x="720" y="385"/>
              </a:cxn>
              <a:cxn ang="0">
                <a:pos x="714" y="454"/>
              </a:cxn>
              <a:cxn ang="0">
                <a:pos x="638" y="481"/>
              </a:cxn>
              <a:cxn ang="0">
                <a:pos x="625" y="519"/>
              </a:cxn>
              <a:cxn ang="0">
                <a:pos x="561" y="538"/>
              </a:cxn>
              <a:cxn ang="0">
                <a:pos x="550" y="569"/>
              </a:cxn>
              <a:cxn ang="0">
                <a:pos x="493" y="587"/>
              </a:cxn>
              <a:cxn ang="0">
                <a:pos x="464" y="610"/>
              </a:cxn>
              <a:cxn ang="0">
                <a:pos x="397" y="614"/>
              </a:cxn>
              <a:cxn ang="0">
                <a:pos x="358" y="597"/>
              </a:cxn>
              <a:cxn ang="0">
                <a:pos x="299" y="623"/>
              </a:cxn>
              <a:cxn ang="0">
                <a:pos x="258" y="584"/>
              </a:cxn>
              <a:cxn ang="0">
                <a:pos x="219" y="595"/>
              </a:cxn>
              <a:cxn ang="0">
                <a:pos x="177" y="548"/>
              </a:cxn>
              <a:cxn ang="0">
                <a:pos x="147" y="531"/>
              </a:cxn>
              <a:cxn ang="0">
                <a:pos x="114" y="487"/>
              </a:cxn>
              <a:cxn ang="0">
                <a:pos x="146" y="428"/>
              </a:cxn>
              <a:cxn ang="0">
                <a:pos x="116" y="424"/>
              </a:cxn>
              <a:cxn ang="0">
                <a:pos x="72" y="449"/>
              </a:cxn>
              <a:cxn ang="0">
                <a:pos x="27" y="403"/>
              </a:cxn>
              <a:cxn ang="0">
                <a:pos x="63" y="356"/>
              </a:cxn>
              <a:cxn ang="0">
                <a:pos x="156" y="407"/>
              </a:cxn>
              <a:cxn ang="0">
                <a:pos x="192" y="391"/>
              </a:cxn>
              <a:cxn ang="0">
                <a:pos x="243" y="421"/>
              </a:cxn>
              <a:cxn ang="0">
                <a:pos x="258" y="442"/>
              </a:cxn>
              <a:cxn ang="0">
                <a:pos x="313" y="467"/>
              </a:cxn>
              <a:cxn ang="0">
                <a:pos x="322" y="506"/>
              </a:cxn>
              <a:cxn ang="0">
                <a:pos x="364" y="546"/>
              </a:cxn>
              <a:cxn ang="0">
                <a:pos x="400" y="590"/>
              </a:cxn>
              <a:cxn ang="0">
                <a:pos x="451" y="587"/>
              </a:cxn>
              <a:cxn ang="0">
                <a:pos x="430" y="550"/>
              </a:cxn>
              <a:cxn ang="0">
                <a:pos x="383" y="506"/>
              </a:cxn>
              <a:cxn ang="0">
                <a:pos x="397" y="489"/>
              </a:cxn>
              <a:cxn ang="0">
                <a:pos x="496" y="556"/>
              </a:cxn>
              <a:cxn ang="0">
                <a:pos x="534" y="536"/>
              </a:cxn>
              <a:cxn ang="0">
                <a:pos x="486" y="485"/>
              </a:cxn>
              <a:cxn ang="0">
                <a:pos x="422" y="430"/>
              </a:cxn>
              <a:cxn ang="0">
                <a:pos x="438" y="411"/>
              </a:cxn>
              <a:cxn ang="0">
                <a:pos x="528" y="480"/>
              </a:cxn>
              <a:cxn ang="0">
                <a:pos x="604" y="500"/>
              </a:cxn>
              <a:cxn ang="0">
                <a:pos x="571" y="430"/>
              </a:cxn>
              <a:cxn ang="0">
                <a:pos x="481" y="345"/>
              </a:cxn>
              <a:cxn ang="0">
                <a:pos x="468" y="305"/>
              </a:cxn>
              <a:cxn ang="0">
                <a:pos x="520" y="345"/>
              </a:cxn>
              <a:cxn ang="0">
                <a:pos x="589" y="408"/>
              </a:cxn>
              <a:cxn ang="0">
                <a:pos x="643" y="447"/>
              </a:cxn>
              <a:cxn ang="0">
                <a:pos x="698" y="426"/>
              </a:cxn>
              <a:cxn ang="0">
                <a:pos x="669" y="362"/>
              </a:cxn>
              <a:cxn ang="0">
                <a:pos x="604" y="292"/>
              </a:cxn>
              <a:cxn ang="0">
                <a:pos x="511" y="189"/>
              </a:cxn>
              <a:cxn ang="0">
                <a:pos x="456" y="140"/>
              </a:cxn>
              <a:cxn ang="0">
                <a:pos x="371" y="134"/>
              </a:cxn>
              <a:cxn ang="0">
                <a:pos x="301" y="234"/>
              </a:cxn>
              <a:cxn ang="0">
                <a:pos x="235" y="254"/>
              </a:cxn>
              <a:cxn ang="0">
                <a:pos x="185" y="222"/>
              </a:cxn>
              <a:cxn ang="0">
                <a:pos x="215" y="179"/>
              </a:cxn>
              <a:cxn ang="0">
                <a:pos x="258" y="92"/>
              </a:cxn>
              <a:cxn ang="0">
                <a:pos x="384" y="2"/>
              </a:cxn>
            </a:cxnLst>
            <a:rect l="0" t="0" r="r" b="b"/>
            <a:pathLst>
              <a:path w="778" h="624">
                <a:moveTo>
                  <a:pt x="409" y="0"/>
                </a:moveTo>
                <a:lnTo>
                  <a:pt x="435" y="1"/>
                </a:lnTo>
                <a:lnTo>
                  <a:pt x="461" y="7"/>
                </a:lnTo>
                <a:lnTo>
                  <a:pt x="486" y="15"/>
                </a:lnTo>
                <a:lnTo>
                  <a:pt x="510" y="24"/>
                </a:lnTo>
                <a:lnTo>
                  <a:pt x="531" y="31"/>
                </a:lnTo>
                <a:lnTo>
                  <a:pt x="548" y="36"/>
                </a:lnTo>
                <a:lnTo>
                  <a:pt x="562" y="37"/>
                </a:lnTo>
                <a:lnTo>
                  <a:pt x="582" y="39"/>
                </a:lnTo>
                <a:lnTo>
                  <a:pt x="602" y="37"/>
                </a:lnTo>
                <a:lnTo>
                  <a:pt x="625" y="37"/>
                </a:lnTo>
                <a:lnTo>
                  <a:pt x="648" y="36"/>
                </a:lnTo>
                <a:lnTo>
                  <a:pt x="668" y="35"/>
                </a:lnTo>
                <a:lnTo>
                  <a:pt x="684" y="34"/>
                </a:lnTo>
                <a:lnTo>
                  <a:pt x="695" y="32"/>
                </a:lnTo>
                <a:lnTo>
                  <a:pt x="699" y="32"/>
                </a:lnTo>
                <a:lnTo>
                  <a:pt x="778" y="332"/>
                </a:lnTo>
                <a:lnTo>
                  <a:pt x="718" y="374"/>
                </a:lnTo>
                <a:lnTo>
                  <a:pt x="719" y="377"/>
                </a:lnTo>
                <a:lnTo>
                  <a:pt x="720" y="385"/>
                </a:lnTo>
                <a:lnTo>
                  <a:pt x="722" y="396"/>
                </a:lnTo>
                <a:lnTo>
                  <a:pt x="723" y="411"/>
                </a:lnTo>
                <a:lnTo>
                  <a:pt x="723" y="426"/>
                </a:lnTo>
                <a:lnTo>
                  <a:pt x="720" y="440"/>
                </a:lnTo>
                <a:lnTo>
                  <a:pt x="714" y="454"/>
                </a:lnTo>
                <a:lnTo>
                  <a:pt x="703" y="467"/>
                </a:lnTo>
                <a:lnTo>
                  <a:pt x="690" y="479"/>
                </a:lnTo>
                <a:lnTo>
                  <a:pt x="674" y="485"/>
                </a:lnTo>
                <a:lnTo>
                  <a:pt x="657" y="487"/>
                </a:lnTo>
                <a:lnTo>
                  <a:pt x="638" y="481"/>
                </a:lnTo>
                <a:lnTo>
                  <a:pt x="638" y="484"/>
                </a:lnTo>
                <a:lnTo>
                  <a:pt x="637" y="489"/>
                </a:lnTo>
                <a:lnTo>
                  <a:pt x="634" y="498"/>
                </a:lnTo>
                <a:lnTo>
                  <a:pt x="630" y="509"/>
                </a:lnTo>
                <a:lnTo>
                  <a:pt x="625" y="519"/>
                </a:lnTo>
                <a:lnTo>
                  <a:pt x="617" y="530"/>
                </a:lnTo>
                <a:lnTo>
                  <a:pt x="608" y="538"/>
                </a:lnTo>
                <a:lnTo>
                  <a:pt x="595" y="543"/>
                </a:lnTo>
                <a:lnTo>
                  <a:pt x="579" y="543"/>
                </a:lnTo>
                <a:lnTo>
                  <a:pt x="561" y="538"/>
                </a:lnTo>
                <a:lnTo>
                  <a:pt x="561" y="539"/>
                </a:lnTo>
                <a:lnTo>
                  <a:pt x="559" y="544"/>
                </a:lnTo>
                <a:lnTo>
                  <a:pt x="558" y="552"/>
                </a:lnTo>
                <a:lnTo>
                  <a:pt x="555" y="560"/>
                </a:lnTo>
                <a:lnTo>
                  <a:pt x="550" y="569"/>
                </a:lnTo>
                <a:lnTo>
                  <a:pt x="544" y="578"/>
                </a:lnTo>
                <a:lnTo>
                  <a:pt x="534" y="585"/>
                </a:lnTo>
                <a:lnTo>
                  <a:pt x="524" y="589"/>
                </a:lnTo>
                <a:lnTo>
                  <a:pt x="510" y="590"/>
                </a:lnTo>
                <a:lnTo>
                  <a:pt x="493" y="587"/>
                </a:lnTo>
                <a:lnTo>
                  <a:pt x="472" y="585"/>
                </a:lnTo>
                <a:lnTo>
                  <a:pt x="472" y="587"/>
                </a:lnTo>
                <a:lnTo>
                  <a:pt x="470" y="593"/>
                </a:lnTo>
                <a:lnTo>
                  <a:pt x="469" y="602"/>
                </a:lnTo>
                <a:lnTo>
                  <a:pt x="464" y="610"/>
                </a:lnTo>
                <a:lnTo>
                  <a:pt x="456" y="618"/>
                </a:lnTo>
                <a:lnTo>
                  <a:pt x="444" y="623"/>
                </a:lnTo>
                <a:lnTo>
                  <a:pt x="428" y="624"/>
                </a:lnTo>
                <a:lnTo>
                  <a:pt x="413" y="620"/>
                </a:lnTo>
                <a:lnTo>
                  <a:pt x="397" y="614"/>
                </a:lnTo>
                <a:lnTo>
                  <a:pt x="384" y="606"/>
                </a:lnTo>
                <a:lnTo>
                  <a:pt x="373" y="598"/>
                </a:lnTo>
                <a:lnTo>
                  <a:pt x="367" y="590"/>
                </a:lnTo>
                <a:lnTo>
                  <a:pt x="364" y="591"/>
                </a:lnTo>
                <a:lnTo>
                  <a:pt x="358" y="597"/>
                </a:lnTo>
                <a:lnTo>
                  <a:pt x="347" y="603"/>
                </a:lnTo>
                <a:lnTo>
                  <a:pt x="336" y="611"/>
                </a:lnTo>
                <a:lnTo>
                  <a:pt x="322" y="618"/>
                </a:lnTo>
                <a:lnTo>
                  <a:pt x="311" y="622"/>
                </a:lnTo>
                <a:lnTo>
                  <a:pt x="299" y="623"/>
                </a:lnTo>
                <a:lnTo>
                  <a:pt x="286" y="622"/>
                </a:lnTo>
                <a:lnTo>
                  <a:pt x="274" y="616"/>
                </a:lnTo>
                <a:lnTo>
                  <a:pt x="265" y="610"/>
                </a:lnTo>
                <a:lnTo>
                  <a:pt x="260" y="598"/>
                </a:lnTo>
                <a:lnTo>
                  <a:pt x="258" y="584"/>
                </a:lnTo>
                <a:lnTo>
                  <a:pt x="256" y="585"/>
                </a:lnTo>
                <a:lnTo>
                  <a:pt x="249" y="587"/>
                </a:lnTo>
                <a:lnTo>
                  <a:pt x="240" y="591"/>
                </a:lnTo>
                <a:lnTo>
                  <a:pt x="228" y="594"/>
                </a:lnTo>
                <a:lnTo>
                  <a:pt x="219" y="595"/>
                </a:lnTo>
                <a:lnTo>
                  <a:pt x="210" y="593"/>
                </a:lnTo>
                <a:lnTo>
                  <a:pt x="199" y="586"/>
                </a:lnTo>
                <a:lnTo>
                  <a:pt x="190" y="576"/>
                </a:lnTo>
                <a:lnTo>
                  <a:pt x="181" y="563"/>
                </a:lnTo>
                <a:lnTo>
                  <a:pt x="177" y="548"/>
                </a:lnTo>
                <a:lnTo>
                  <a:pt x="178" y="531"/>
                </a:lnTo>
                <a:lnTo>
                  <a:pt x="176" y="531"/>
                </a:lnTo>
                <a:lnTo>
                  <a:pt x="168" y="532"/>
                </a:lnTo>
                <a:lnTo>
                  <a:pt x="159" y="532"/>
                </a:lnTo>
                <a:lnTo>
                  <a:pt x="147" y="531"/>
                </a:lnTo>
                <a:lnTo>
                  <a:pt x="134" y="527"/>
                </a:lnTo>
                <a:lnTo>
                  <a:pt x="123" y="521"/>
                </a:lnTo>
                <a:lnTo>
                  <a:pt x="116" y="512"/>
                </a:lnTo>
                <a:lnTo>
                  <a:pt x="113" y="500"/>
                </a:lnTo>
                <a:lnTo>
                  <a:pt x="114" y="487"/>
                </a:lnTo>
                <a:lnTo>
                  <a:pt x="120" y="472"/>
                </a:lnTo>
                <a:lnTo>
                  <a:pt x="126" y="458"/>
                </a:lnTo>
                <a:lnTo>
                  <a:pt x="134" y="445"/>
                </a:lnTo>
                <a:lnTo>
                  <a:pt x="142" y="434"/>
                </a:lnTo>
                <a:lnTo>
                  <a:pt x="146" y="428"/>
                </a:lnTo>
                <a:lnTo>
                  <a:pt x="148" y="425"/>
                </a:lnTo>
                <a:lnTo>
                  <a:pt x="131" y="412"/>
                </a:lnTo>
                <a:lnTo>
                  <a:pt x="129" y="413"/>
                </a:lnTo>
                <a:lnTo>
                  <a:pt x="123" y="419"/>
                </a:lnTo>
                <a:lnTo>
                  <a:pt x="116" y="424"/>
                </a:lnTo>
                <a:lnTo>
                  <a:pt x="106" y="430"/>
                </a:lnTo>
                <a:lnTo>
                  <a:pt x="99" y="437"/>
                </a:lnTo>
                <a:lnTo>
                  <a:pt x="92" y="441"/>
                </a:lnTo>
                <a:lnTo>
                  <a:pt x="84" y="445"/>
                </a:lnTo>
                <a:lnTo>
                  <a:pt x="72" y="449"/>
                </a:lnTo>
                <a:lnTo>
                  <a:pt x="59" y="449"/>
                </a:lnTo>
                <a:lnTo>
                  <a:pt x="46" y="445"/>
                </a:lnTo>
                <a:lnTo>
                  <a:pt x="34" y="436"/>
                </a:lnTo>
                <a:lnTo>
                  <a:pt x="28" y="420"/>
                </a:lnTo>
                <a:lnTo>
                  <a:pt x="27" y="403"/>
                </a:lnTo>
                <a:lnTo>
                  <a:pt x="33" y="387"/>
                </a:lnTo>
                <a:lnTo>
                  <a:pt x="44" y="374"/>
                </a:lnTo>
                <a:lnTo>
                  <a:pt x="53" y="365"/>
                </a:lnTo>
                <a:lnTo>
                  <a:pt x="57" y="362"/>
                </a:lnTo>
                <a:lnTo>
                  <a:pt x="63" y="356"/>
                </a:lnTo>
                <a:lnTo>
                  <a:pt x="0" y="289"/>
                </a:lnTo>
                <a:lnTo>
                  <a:pt x="10" y="230"/>
                </a:lnTo>
                <a:lnTo>
                  <a:pt x="27" y="240"/>
                </a:lnTo>
                <a:lnTo>
                  <a:pt x="28" y="277"/>
                </a:lnTo>
                <a:lnTo>
                  <a:pt x="156" y="407"/>
                </a:lnTo>
                <a:lnTo>
                  <a:pt x="165" y="408"/>
                </a:lnTo>
                <a:lnTo>
                  <a:pt x="168" y="405"/>
                </a:lnTo>
                <a:lnTo>
                  <a:pt x="173" y="402"/>
                </a:lnTo>
                <a:lnTo>
                  <a:pt x="181" y="395"/>
                </a:lnTo>
                <a:lnTo>
                  <a:pt x="192" y="391"/>
                </a:lnTo>
                <a:lnTo>
                  <a:pt x="203" y="388"/>
                </a:lnTo>
                <a:lnTo>
                  <a:pt x="214" y="390"/>
                </a:lnTo>
                <a:lnTo>
                  <a:pt x="226" y="396"/>
                </a:lnTo>
                <a:lnTo>
                  <a:pt x="236" y="408"/>
                </a:lnTo>
                <a:lnTo>
                  <a:pt x="243" y="421"/>
                </a:lnTo>
                <a:lnTo>
                  <a:pt x="244" y="437"/>
                </a:lnTo>
                <a:lnTo>
                  <a:pt x="239" y="451"/>
                </a:lnTo>
                <a:lnTo>
                  <a:pt x="241" y="450"/>
                </a:lnTo>
                <a:lnTo>
                  <a:pt x="248" y="446"/>
                </a:lnTo>
                <a:lnTo>
                  <a:pt x="258" y="442"/>
                </a:lnTo>
                <a:lnTo>
                  <a:pt x="270" y="440"/>
                </a:lnTo>
                <a:lnTo>
                  <a:pt x="283" y="440"/>
                </a:lnTo>
                <a:lnTo>
                  <a:pt x="295" y="445"/>
                </a:lnTo>
                <a:lnTo>
                  <a:pt x="305" y="455"/>
                </a:lnTo>
                <a:lnTo>
                  <a:pt x="313" y="467"/>
                </a:lnTo>
                <a:lnTo>
                  <a:pt x="316" y="480"/>
                </a:lnTo>
                <a:lnTo>
                  <a:pt x="316" y="493"/>
                </a:lnTo>
                <a:lnTo>
                  <a:pt x="313" y="505"/>
                </a:lnTo>
                <a:lnTo>
                  <a:pt x="316" y="505"/>
                </a:lnTo>
                <a:lnTo>
                  <a:pt x="322" y="506"/>
                </a:lnTo>
                <a:lnTo>
                  <a:pt x="332" y="508"/>
                </a:lnTo>
                <a:lnTo>
                  <a:pt x="342" y="513"/>
                </a:lnTo>
                <a:lnTo>
                  <a:pt x="353" y="521"/>
                </a:lnTo>
                <a:lnTo>
                  <a:pt x="359" y="531"/>
                </a:lnTo>
                <a:lnTo>
                  <a:pt x="364" y="546"/>
                </a:lnTo>
                <a:lnTo>
                  <a:pt x="367" y="555"/>
                </a:lnTo>
                <a:lnTo>
                  <a:pt x="367" y="564"/>
                </a:lnTo>
                <a:lnTo>
                  <a:pt x="373" y="570"/>
                </a:lnTo>
                <a:lnTo>
                  <a:pt x="381" y="577"/>
                </a:lnTo>
                <a:lnTo>
                  <a:pt x="400" y="590"/>
                </a:lnTo>
                <a:lnTo>
                  <a:pt x="410" y="595"/>
                </a:lnTo>
                <a:lnTo>
                  <a:pt x="421" y="598"/>
                </a:lnTo>
                <a:lnTo>
                  <a:pt x="434" y="598"/>
                </a:lnTo>
                <a:lnTo>
                  <a:pt x="443" y="594"/>
                </a:lnTo>
                <a:lnTo>
                  <a:pt x="451" y="587"/>
                </a:lnTo>
                <a:lnTo>
                  <a:pt x="453" y="581"/>
                </a:lnTo>
                <a:lnTo>
                  <a:pt x="453" y="573"/>
                </a:lnTo>
                <a:lnTo>
                  <a:pt x="449" y="568"/>
                </a:lnTo>
                <a:lnTo>
                  <a:pt x="440" y="559"/>
                </a:lnTo>
                <a:lnTo>
                  <a:pt x="430" y="550"/>
                </a:lnTo>
                <a:lnTo>
                  <a:pt x="418" y="539"/>
                </a:lnTo>
                <a:lnTo>
                  <a:pt x="405" y="529"/>
                </a:lnTo>
                <a:lnTo>
                  <a:pt x="394" y="519"/>
                </a:lnTo>
                <a:lnTo>
                  <a:pt x="387" y="512"/>
                </a:lnTo>
                <a:lnTo>
                  <a:pt x="383" y="506"/>
                </a:lnTo>
                <a:lnTo>
                  <a:pt x="381" y="501"/>
                </a:lnTo>
                <a:lnTo>
                  <a:pt x="381" y="496"/>
                </a:lnTo>
                <a:lnTo>
                  <a:pt x="384" y="491"/>
                </a:lnTo>
                <a:lnTo>
                  <a:pt x="389" y="488"/>
                </a:lnTo>
                <a:lnTo>
                  <a:pt x="397" y="489"/>
                </a:lnTo>
                <a:lnTo>
                  <a:pt x="407" y="493"/>
                </a:lnTo>
                <a:lnTo>
                  <a:pt x="430" y="509"/>
                </a:lnTo>
                <a:lnTo>
                  <a:pt x="451" y="526"/>
                </a:lnTo>
                <a:lnTo>
                  <a:pt x="473" y="543"/>
                </a:lnTo>
                <a:lnTo>
                  <a:pt x="496" y="556"/>
                </a:lnTo>
                <a:lnTo>
                  <a:pt x="508" y="559"/>
                </a:lnTo>
                <a:lnTo>
                  <a:pt x="519" y="559"/>
                </a:lnTo>
                <a:lnTo>
                  <a:pt x="527" y="555"/>
                </a:lnTo>
                <a:lnTo>
                  <a:pt x="533" y="547"/>
                </a:lnTo>
                <a:lnTo>
                  <a:pt x="534" y="536"/>
                </a:lnTo>
                <a:lnTo>
                  <a:pt x="531" y="526"/>
                </a:lnTo>
                <a:lnTo>
                  <a:pt x="523" y="517"/>
                </a:lnTo>
                <a:lnTo>
                  <a:pt x="512" y="506"/>
                </a:lnTo>
                <a:lnTo>
                  <a:pt x="499" y="497"/>
                </a:lnTo>
                <a:lnTo>
                  <a:pt x="486" y="485"/>
                </a:lnTo>
                <a:lnTo>
                  <a:pt x="472" y="472"/>
                </a:lnTo>
                <a:lnTo>
                  <a:pt x="456" y="460"/>
                </a:lnTo>
                <a:lnTo>
                  <a:pt x="442" y="449"/>
                </a:lnTo>
                <a:lnTo>
                  <a:pt x="430" y="438"/>
                </a:lnTo>
                <a:lnTo>
                  <a:pt x="422" y="430"/>
                </a:lnTo>
                <a:lnTo>
                  <a:pt x="418" y="425"/>
                </a:lnTo>
                <a:lnTo>
                  <a:pt x="419" y="420"/>
                </a:lnTo>
                <a:lnTo>
                  <a:pt x="423" y="415"/>
                </a:lnTo>
                <a:lnTo>
                  <a:pt x="428" y="411"/>
                </a:lnTo>
                <a:lnTo>
                  <a:pt x="438" y="411"/>
                </a:lnTo>
                <a:lnTo>
                  <a:pt x="451" y="415"/>
                </a:lnTo>
                <a:lnTo>
                  <a:pt x="464" y="424"/>
                </a:lnTo>
                <a:lnTo>
                  <a:pt x="478" y="437"/>
                </a:lnTo>
                <a:lnTo>
                  <a:pt x="494" y="451"/>
                </a:lnTo>
                <a:lnTo>
                  <a:pt x="528" y="480"/>
                </a:lnTo>
                <a:lnTo>
                  <a:pt x="542" y="491"/>
                </a:lnTo>
                <a:lnTo>
                  <a:pt x="562" y="501"/>
                </a:lnTo>
                <a:lnTo>
                  <a:pt x="579" y="506"/>
                </a:lnTo>
                <a:lnTo>
                  <a:pt x="593" y="506"/>
                </a:lnTo>
                <a:lnTo>
                  <a:pt x="604" y="500"/>
                </a:lnTo>
                <a:lnTo>
                  <a:pt x="608" y="491"/>
                </a:lnTo>
                <a:lnTo>
                  <a:pt x="608" y="479"/>
                </a:lnTo>
                <a:lnTo>
                  <a:pt x="602" y="467"/>
                </a:lnTo>
                <a:lnTo>
                  <a:pt x="593" y="453"/>
                </a:lnTo>
                <a:lnTo>
                  <a:pt x="571" y="430"/>
                </a:lnTo>
                <a:lnTo>
                  <a:pt x="558" y="419"/>
                </a:lnTo>
                <a:lnTo>
                  <a:pt x="545" y="405"/>
                </a:lnTo>
                <a:lnTo>
                  <a:pt x="529" y="392"/>
                </a:lnTo>
                <a:lnTo>
                  <a:pt x="490" y="353"/>
                </a:lnTo>
                <a:lnTo>
                  <a:pt x="481" y="345"/>
                </a:lnTo>
                <a:lnTo>
                  <a:pt x="476" y="340"/>
                </a:lnTo>
                <a:lnTo>
                  <a:pt x="470" y="332"/>
                </a:lnTo>
                <a:lnTo>
                  <a:pt x="466" y="322"/>
                </a:lnTo>
                <a:lnTo>
                  <a:pt x="466" y="312"/>
                </a:lnTo>
                <a:lnTo>
                  <a:pt x="468" y="305"/>
                </a:lnTo>
                <a:lnTo>
                  <a:pt x="472" y="301"/>
                </a:lnTo>
                <a:lnTo>
                  <a:pt x="478" y="303"/>
                </a:lnTo>
                <a:lnTo>
                  <a:pt x="486" y="310"/>
                </a:lnTo>
                <a:lnTo>
                  <a:pt x="508" y="332"/>
                </a:lnTo>
                <a:lnTo>
                  <a:pt x="520" y="345"/>
                </a:lnTo>
                <a:lnTo>
                  <a:pt x="532" y="357"/>
                </a:lnTo>
                <a:lnTo>
                  <a:pt x="545" y="369"/>
                </a:lnTo>
                <a:lnTo>
                  <a:pt x="559" y="382"/>
                </a:lnTo>
                <a:lnTo>
                  <a:pt x="575" y="395"/>
                </a:lnTo>
                <a:lnTo>
                  <a:pt x="589" y="408"/>
                </a:lnTo>
                <a:lnTo>
                  <a:pt x="602" y="419"/>
                </a:lnTo>
                <a:lnTo>
                  <a:pt x="613" y="428"/>
                </a:lnTo>
                <a:lnTo>
                  <a:pt x="621" y="434"/>
                </a:lnTo>
                <a:lnTo>
                  <a:pt x="631" y="441"/>
                </a:lnTo>
                <a:lnTo>
                  <a:pt x="643" y="447"/>
                </a:lnTo>
                <a:lnTo>
                  <a:pt x="656" y="453"/>
                </a:lnTo>
                <a:lnTo>
                  <a:pt x="668" y="454"/>
                </a:lnTo>
                <a:lnTo>
                  <a:pt x="680" y="450"/>
                </a:lnTo>
                <a:lnTo>
                  <a:pt x="690" y="441"/>
                </a:lnTo>
                <a:lnTo>
                  <a:pt x="698" y="426"/>
                </a:lnTo>
                <a:lnTo>
                  <a:pt x="699" y="412"/>
                </a:lnTo>
                <a:lnTo>
                  <a:pt x="695" y="398"/>
                </a:lnTo>
                <a:lnTo>
                  <a:pt x="688" y="385"/>
                </a:lnTo>
                <a:lnTo>
                  <a:pt x="678" y="373"/>
                </a:lnTo>
                <a:lnTo>
                  <a:pt x="669" y="362"/>
                </a:lnTo>
                <a:lnTo>
                  <a:pt x="663" y="356"/>
                </a:lnTo>
                <a:lnTo>
                  <a:pt x="652" y="344"/>
                </a:lnTo>
                <a:lnTo>
                  <a:pt x="638" y="330"/>
                </a:lnTo>
                <a:lnTo>
                  <a:pt x="622" y="311"/>
                </a:lnTo>
                <a:lnTo>
                  <a:pt x="604" y="292"/>
                </a:lnTo>
                <a:lnTo>
                  <a:pt x="584" y="271"/>
                </a:lnTo>
                <a:lnTo>
                  <a:pt x="565" y="248"/>
                </a:lnTo>
                <a:lnTo>
                  <a:pt x="546" y="227"/>
                </a:lnTo>
                <a:lnTo>
                  <a:pt x="528" y="208"/>
                </a:lnTo>
                <a:lnTo>
                  <a:pt x="511" y="189"/>
                </a:lnTo>
                <a:lnTo>
                  <a:pt x="498" y="174"/>
                </a:lnTo>
                <a:lnTo>
                  <a:pt x="487" y="162"/>
                </a:lnTo>
                <a:lnTo>
                  <a:pt x="481" y="155"/>
                </a:lnTo>
                <a:lnTo>
                  <a:pt x="470" y="147"/>
                </a:lnTo>
                <a:lnTo>
                  <a:pt x="456" y="140"/>
                </a:lnTo>
                <a:lnTo>
                  <a:pt x="439" y="133"/>
                </a:lnTo>
                <a:lnTo>
                  <a:pt x="421" y="128"/>
                </a:lnTo>
                <a:lnTo>
                  <a:pt x="402" y="127"/>
                </a:lnTo>
                <a:lnTo>
                  <a:pt x="385" y="128"/>
                </a:lnTo>
                <a:lnTo>
                  <a:pt x="371" y="134"/>
                </a:lnTo>
                <a:lnTo>
                  <a:pt x="358" y="147"/>
                </a:lnTo>
                <a:lnTo>
                  <a:pt x="345" y="165"/>
                </a:lnTo>
                <a:lnTo>
                  <a:pt x="334" y="184"/>
                </a:lnTo>
                <a:lnTo>
                  <a:pt x="313" y="221"/>
                </a:lnTo>
                <a:lnTo>
                  <a:pt x="301" y="234"/>
                </a:lnTo>
                <a:lnTo>
                  <a:pt x="292" y="240"/>
                </a:lnTo>
                <a:lnTo>
                  <a:pt x="281" y="246"/>
                </a:lnTo>
                <a:lnTo>
                  <a:pt x="266" y="250"/>
                </a:lnTo>
                <a:lnTo>
                  <a:pt x="250" y="252"/>
                </a:lnTo>
                <a:lnTo>
                  <a:pt x="235" y="254"/>
                </a:lnTo>
                <a:lnTo>
                  <a:pt x="219" y="252"/>
                </a:lnTo>
                <a:lnTo>
                  <a:pt x="206" y="250"/>
                </a:lnTo>
                <a:lnTo>
                  <a:pt x="195" y="243"/>
                </a:lnTo>
                <a:lnTo>
                  <a:pt x="188" y="234"/>
                </a:lnTo>
                <a:lnTo>
                  <a:pt x="185" y="222"/>
                </a:lnTo>
                <a:lnTo>
                  <a:pt x="186" y="220"/>
                </a:lnTo>
                <a:lnTo>
                  <a:pt x="192" y="214"/>
                </a:lnTo>
                <a:lnTo>
                  <a:pt x="198" y="205"/>
                </a:lnTo>
                <a:lnTo>
                  <a:pt x="206" y="193"/>
                </a:lnTo>
                <a:lnTo>
                  <a:pt x="215" y="179"/>
                </a:lnTo>
                <a:lnTo>
                  <a:pt x="222" y="163"/>
                </a:lnTo>
                <a:lnTo>
                  <a:pt x="227" y="145"/>
                </a:lnTo>
                <a:lnTo>
                  <a:pt x="232" y="129"/>
                </a:lnTo>
                <a:lnTo>
                  <a:pt x="244" y="112"/>
                </a:lnTo>
                <a:lnTo>
                  <a:pt x="258" y="92"/>
                </a:lnTo>
                <a:lnTo>
                  <a:pt x="277" y="73"/>
                </a:lnTo>
                <a:lnTo>
                  <a:pt x="318" y="36"/>
                </a:lnTo>
                <a:lnTo>
                  <a:pt x="342" y="22"/>
                </a:lnTo>
                <a:lnTo>
                  <a:pt x="363" y="10"/>
                </a:lnTo>
                <a:lnTo>
                  <a:pt x="384" y="2"/>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7C432F1D-D5C7-75A8-3C40-F94717F25E29}"/>
              </a:ext>
            </a:extLst>
          </p:cNvPr>
          <p:cNvPicPr>
            <a:picLocks noChangeAspect="1"/>
          </p:cNvPicPr>
          <p:nvPr/>
        </p:nvPicPr>
        <p:blipFill>
          <a:blip r:embed="rId3"/>
          <a:stretch>
            <a:fillRect/>
          </a:stretch>
        </p:blipFill>
        <p:spPr>
          <a:xfrm>
            <a:off x="695325" y="1655905"/>
            <a:ext cx="11265036" cy="4142434"/>
          </a:xfrm>
          <a:prstGeom prst="rect">
            <a:avLst/>
          </a:prstGeom>
        </p:spPr>
      </p:pic>
      <p:sp>
        <p:nvSpPr>
          <p:cNvPr id="12" name="TextBox 11"/>
          <p:cNvSpPr txBox="1"/>
          <p:nvPr/>
        </p:nvSpPr>
        <p:spPr>
          <a:xfrm>
            <a:off x="3285793" y="527060"/>
            <a:ext cx="7936986" cy="707886"/>
          </a:xfrm>
          <a:prstGeom prst="rect">
            <a:avLst/>
          </a:prstGeom>
          <a:noFill/>
        </p:spPr>
        <p:txBody>
          <a:bodyPr wrap="square" rtlCol="0">
            <a:spAutoFit/>
          </a:bodyPr>
          <a:lstStyle/>
          <a:p>
            <a:r>
              <a:rPr lang="en-US" sz="2000" b="1" dirty="0">
                <a:solidFill>
                  <a:schemeClr val="accent1"/>
                </a:solidFill>
                <a:latin typeface="Arial" panose="020B0604020202020204" pitchFamily="34" charset="0"/>
                <a:ea typeface="+mj-ea"/>
                <a:cs typeface="Arial" panose="020B0604020202020204" pitchFamily="34" charset="0"/>
              </a:rPr>
              <a:t>Informing UCM’s Supplier Scorecard process  with data to drive new measures that impact Patient Outcomes &amp; Experience</a:t>
            </a:r>
          </a:p>
        </p:txBody>
      </p:sp>
    </p:spTree>
    <p:extLst>
      <p:ext uri="{BB962C8B-B14F-4D97-AF65-F5344CB8AC3E}">
        <p14:creationId xmlns:p14="http://schemas.microsoft.com/office/powerpoint/2010/main" val="394355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140" name="think-cell Slide" r:id="rId6" imgW="180" imgH="180" progId="TCLayout.ActiveDocument.1">
                  <p:embed/>
                </p:oleObj>
              </mc:Choice>
              <mc:Fallback>
                <p:oleObj name="think-cell Slide" r:id="rId6" imgW="180" imgH="180" progId="TCLayout.ActiveDocument.1">
                  <p:embed/>
                  <p:pic>
                    <p:nvPicPr>
                      <p:cNvPr id="7" name="Object 6"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fontAlgn="base">
              <a:spcBef>
                <a:spcPct val="0"/>
              </a:spcBef>
              <a:spcAft>
                <a:spcPct val="0"/>
              </a:spcAft>
              <a:defRPr/>
            </a:pPr>
            <a:endParaRPr lang="en-US" b="1" dirty="0">
              <a:solidFill>
                <a:srgbClr val="FFFFFF"/>
              </a:solidFill>
              <a:latin typeface="Arial"/>
              <a:cs typeface="Times New Roman"/>
              <a:sym typeface="Arial"/>
            </a:endParaRPr>
          </a:p>
        </p:txBody>
      </p:sp>
      <p:sp>
        <p:nvSpPr>
          <p:cNvPr id="2" name="Title 1"/>
          <p:cNvSpPr>
            <a:spLocks noGrp="1"/>
          </p:cNvSpPr>
          <p:nvPr>
            <p:ph type="title"/>
          </p:nvPr>
        </p:nvSpPr>
        <p:spPr>
          <a:xfrm>
            <a:off x="-596293" y="108181"/>
            <a:ext cx="8229600" cy="868362"/>
          </a:xfrm>
        </p:spPr>
        <p:txBody>
          <a:bodyPr/>
          <a:lstStyle/>
          <a:p>
            <a:pPr algn="ctr">
              <a:defRPr/>
            </a:pPr>
            <a:r>
              <a:rPr lang="en-US" sz="3200" dirty="0"/>
              <a:t>UCM: Health System at a Glance  </a:t>
            </a:r>
          </a:p>
        </p:txBody>
      </p:sp>
      <p:sp>
        <p:nvSpPr>
          <p:cNvPr id="16" name="TextBox 15"/>
          <p:cNvSpPr txBox="1"/>
          <p:nvPr/>
        </p:nvSpPr>
        <p:spPr>
          <a:xfrm>
            <a:off x="3594893" y="1340738"/>
            <a:ext cx="2845377" cy="554037"/>
          </a:xfrm>
          <a:prstGeom prst="rect">
            <a:avLst/>
          </a:prstGeom>
          <a:noFill/>
        </p:spPr>
        <p:txBody>
          <a:bodyPr wrap="square">
            <a:spAutoFit/>
          </a:bodyPr>
          <a:lstStyle/>
          <a:p>
            <a:pPr fontAlgn="base">
              <a:spcBef>
                <a:spcPct val="0"/>
              </a:spcBef>
              <a:spcAft>
                <a:spcPct val="0"/>
              </a:spcAft>
              <a:defRPr/>
            </a:pPr>
            <a:r>
              <a:rPr lang="en-US" sz="1500" b="1" dirty="0">
                <a:solidFill>
                  <a:srgbClr val="000000"/>
                </a:solidFill>
                <a:latin typeface="Arial"/>
                <a:cs typeface="Arial" charset="0"/>
              </a:rPr>
              <a:t>Ambulatory </a:t>
            </a:r>
            <a:br>
              <a:rPr lang="en-US" sz="1500" b="1" dirty="0">
                <a:solidFill>
                  <a:srgbClr val="000000"/>
                </a:solidFill>
                <a:latin typeface="Arial"/>
                <a:cs typeface="Arial" charset="0"/>
              </a:rPr>
            </a:br>
            <a:r>
              <a:rPr lang="en-US" sz="1500" b="1" dirty="0">
                <a:solidFill>
                  <a:srgbClr val="000000"/>
                </a:solidFill>
                <a:latin typeface="Arial"/>
                <a:cs typeface="Arial" charset="0"/>
              </a:rPr>
              <a:t>Care Facilities</a:t>
            </a:r>
          </a:p>
        </p:txBody>
      </p:sp>
      <p:sp>
        <p:nvSpPr>
          <p:cNvPr id="17" name="TextBox 16"/>
          <p:cNvSpPr txBox="1"/>
          <p:nvPr/>
        </p:nvSpPr>
        <p:spPr>
          <a:xfrm>
            <a:off x="2982119" y="1880488"/>
            <a:ext cx="4802776" cy="1559401"/>
          </a:xfrm>
          <a:prstGeom prst="rect">
            <a:avLst/>
          </a:prstGeom>
          <a:noFill/>
        </p:spPr>
        <p:txBody>
          <a:bodyPr wrap="square">
            <a:spAutoFit/>
          </a:bodyPr>
          <a:lstStyle/>
          <a:p>
            <a:pPr marL="171450" indent="-171450" fontAlgn="base">
              <a:spcBef>
                <a:spcPct val="0"/>
              </a:spcBef>
              <a:spcAft>
                <a:spcPct val="0"/>
              </a:spcAft>
              <a:buFont typeface="Arial" panose="020B0604020202020204" pitchFamily="34" charset="0"/>
              <a:buChar char="•"/>
              <a:defRPr/>
            </a:pPr>
            <a:r>
              <a:rPr lang="en-US" sz="1200" dirty="0">
                <a:solidFill>
                  <a:srgbClr val="FFFFFF">
                    <a:lumMod val="10000"/>
                  </a:srgbClr>
                </a:solidFill>
                <a:latin typeface="Arial"/>
                <a:cs typeface="Arial" charset="0"/>
              </a:rPr>
              <a:t>Chicago: Duchossois Center for </a:t>
            </a:r>
            <a:br>
              <a:rPr lang="en-US" sz="1200" dirty="0">
                <a:solidFill>
                  <a:srgbClr val="FFFFFF">
                    <a:lumMod val="10000"/>
                  </a:srgbClr>
                </a:solidFill>
                <a:latin typeface="Arial"/>
                <a:cs typeface="Arial" charset="0"/>
              </a:rPr>
            </a:br>
            <a:r>
              <a:rPr lang="en-US" sz="1200" dirty="0">
                <a:solidFill>
                  <a:srgbClr val="FFFFFF">
                    <a:lumMod val="10000"/>
                  </a:srgbClr>
                </a:solidFill>
                <a:latin typeface="Arial"/>
                <a:cs typeface="Arial" charset="0"/>
              </a:rPr>
              <a:t>Advanced Care, River East, South Loop</a:t>
            </a:r>
          </a:p>
          <a:p>
            <a:pPr marL="171450" indent="-171450" fontAlgn="base">
              <a:spcBef>
                <a:spcPct val="0"/>
              </a:spcBef>
              <a:spcAft>
                <a:spcPct val="0"/>
              </a:spcAft>
              <a:buFont typeface="Arial" panose="020B0604020202020204" pitchFamily="34" charset="0"/>
              <a:buChar char="•"/>
              <a:defRPr/>
            </a:pPr>
            <a:r>
              <a:rPr lang="en-US" sz="1200" dirty="0">
                <a:solidFill>
                  <a:srgbClr val="FFFFFF">
                    <a:lumMod val="10000"/>
                  </a:srgbClr>
                </a:solidFill>
                <a:latin typeface="Arial"/>
                <a:cs typeface="Arial" charset="0"/>
              </a:rPr>
              <a:t>Orland Park</a:t>
            </a:r>
          </a:p>
          <a:p>
            <a:pPr marL="171450" indent="-171450" fontAlgn="base">
              <a:spcBef>
                <a:spcPct val="0"/>
              </a:spcBef>
              <a:spcAft>
                <a:spcPct val="0"/>
              </a:spcAft>
              <a:buFont typeface="Arial" panose="020B0604020202020204" pitchFamily="34" charset="0"/>
              <a:buChar char="•"/>
              <a:defRPr/>
            </a:pPr>
            <a:r>
              <a:rPr lang="en-US" sz="1200" dirty="0">
                <a:solidFill>
                  <a:srgbClr val="FFFFFF">
                    <a:lumMod val="10000"/>
                  </a:srgbClr>
                </a:solidFill>
                <a:latin typeface="Arial"/>
                <a:cs typeface="Arial" charset="0"/>
              </a:rPr>
              <a:t>Harvey: Professional Office Building</a:t>
            </a:r>
          </a:p>
          <a:p>
            <a:pPr marL="171450" indent="-171450" fontAlgn="base">
              <a:spcBef>
                <a:spcPct val="0"/>
              </a:spcBef>
              <a:spcAft>
                <a:spcPct val="0"/>
              </a:spcAft>
              <a:buFont typeface="Arial" panose="020B0604020202020204" pitchFamily="34" charset="0"/>
              <a:buChar char="•"/>
              <a:defRPr/>
            </a:pPr>
            <a:r>
              <a:rPr lang="en-US" sz="1200" dirty="0">
                <a:solidFill>
                  <a:srgbClr val="FFFFFF">
                    <a:lumMod val="10000"/>
                  </a:srgbClr>
                </a:solidFill>
                <a:latin typeface="Arial"/>
                <a:cs typeface="Arial" charset="0"/>
              </a:rPr>
              <a:t>Calumet City, Flossmoor and Tinley Park: Family Care Centers</a:t>
            </a:r>
          </a:p>
          <a:p>
            <a:pPr marL="171450" indent="-171450" fontAlgn="base">
              <a:spcBef>
                <a:spcPct val="0"/>
              </a:spcBef>
              <a:spcAft>
                <a:spcPct val="0"/>
              </a:spcAft>
              <a:buFont typeface="Arial" panose="020B0604020202020204" pitchFamily="34" charset="0"/>
              <a:buChar char="•"/>
              <a:defRPr/>
            </a:pPr>
            <a:r>
              <a:rPr lang="en-US" sz="1200" dirty="0">
                <a:solidFill>
                  <a:srgbClr val="FFFFFF">
                    <a:lumMod val="10000"/>
                  </a:srgbClr>
                </a:solidFill>
                <a:latin typeface="Arial"/>
                <a:cs typeface="Arial" charset="0"/>
              </a:rPr>
              <a:t>Crestwood and South Holland: Care Centers</a:t>
            </a:r>
          </a:p>
          <a:p>
            <a:pPr fontAlgn="base">
              <a:spcBef>
                <a:spcPts val="400"/>
              </a:spcBef>
              <a:spcAft>
                <a:spcPct val="0"/>
              </a:spcAft>
              <a:defRPr/>
            </a:pPr>
            <a:r>
              <a:rPr lang="en-US" sz="1000" dirty="0">
                <a:solidFill>
                  <a:srgbClr val="FFFFFF">
                    <a:lumMod val="10000"/>
                  </a:srgbClr>
                </a:solidFill>
                <a:latin typeface="Arial"/>
                <a:cs typeface="Arial" charset="0"/>
              </a:rPr>
              <a:t>Also: Comprehensive Cancer Center at Silver Cross, </a:t>
            </a:r>
            <a:br>
              <a:rPr lang="en-US" sz="1000" dirty="0">
                <a:solidFill>
                  <a:srgbClr val="FFFFFF">
                    <a:lumMod val="10000"/>
                  </a:srgbClr>
                </a:solidFill>
                <a:latin typeface="Arial"/>
                <a:cs typeface="Arial" charset="0"/>
              </a:rPr>
            </a:br>
            <a:r>
              <a:rPr lang="en-US" sz="1000" dirty="0">
                <a:solidFill>
                  <a:srgbClr val="FFFFFF">
                    <a:lumMod val="10000"/>
                  </a:srgbClr>
                </a:solidFill>
                <a:latin typeface="Arial"/>
                <a:cs typeface="Arial" charset="0"/>
              </a:rPr>
              <a:t>Care Network/off-site clinics in Chicago and suburbs</a:t>
            </a:r>
          </a:p>
        </p:txBody>
      </p:sp>
      <p:sp>
        <p:nvSpPr>
          <p:cNvPr id="11269" name="TextBox 21"/>
          <p:cNvSpPr txBox="1">
            <a:spLocks noChangeArrowheads="1"/>
          </p:cNvSpPr>
          <p:nvPr/>
        </p:nvSpPr>
        <p:spPr bwMode="auto">
          <a:xfrm>
            <a:off x="486803" y="892971"/>
            <a:ext cx="10051821" cy="307975"/>
          </a:xfrm>
          <a:prstGeom prst="rect">
            <a:avLst/>
          </a:prstGeom>
          <a:solidFill>
            <a:srgbClr val="850027"/>
          </a:solidFill>
          <a:ln>
            <a:noFill/>
          </a:ln>
          <a:extLst/>
        </p:spPr>
        <p:txBody>
          <a:bodyPr wrap="square">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1400" b="1" dirty="0">
                <a:solidFill>
                  <a:srgbClr val="FFFFFF"/>
                </a:solidFill>
              </a:rPr>
              <a:t>FACILITIES</a:t>
            </a:r>
          </a:p>
        </p:txBody>
      </p:sp>
      <p:grpSp>
        <p:nvGrpSpPr>
          <p:cNvPr id="11270" name="Group 2"/>
          <p:cNvGrpSpPr>
            <a:grpSpLocks/>
          </p:cNvGrpSpPr>
          <p:nvPr/>
        </p:nvGrpSpPr>
        <p:grpSpPr bwMode="auto">
          <a:xfrm>
            <a:off x="619174" y="1276107"/>
            <a:ext cx="2593926" cy="2490787"/>
            <a:chOff x="6772275" y="1411288"/>
            <a:chExt cx="2211388" cy="2491392"/>
          </a:xfrm>
        </p:grpSpPr>
        <p:sp>
          <p:nvSpPr>
            <p:cNvPr id="11285" name="Rectangle 64"/>
            <p:cNvSpPr>
              <a:spLocks noChangeArrowheads="1"/>
            </p:cNvSpPr>
            <p:nvPr/>
          </p:nvSpPr>
          <p:spPr bwMode="auto">
            <a:xfrm>
              <a:off x="6772275" y="1411288"/>
              <a:ext cx="1870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4000" b="1" dirty="0">
                  <a:solidFill>
                    <a:srgbClr val="800000"/>
                  </a:solidFill>
                </a:rPr>
                <a:t>1,296 </a:t>
              </a:r>
            </a:p>
          </p:txBody>
        </p:sp>
        <p:sp>
          <p:nvSpPr>
            <p:cNvPr id="6" name="TextBox 5"/>
            <p:cNvSpPr txBox="1"/>
            <p:nvPr/>
          </p:nvSpPr>
          <p:spPr>
            <a:xfrm>
              <a:off x="6818312" y="2003569"/>
              <a:ext cx="2165351" cy="323929"/>
            </a:xfrm>
            <a:prstGeom prst="rect">
              <a:avLst/>
            </a:prstGeom>
            <a:noFill/>
          </p:spPr>
          <p:txBody>
            <a:bodyPr>
              <a:spAutoFit/>
            </a:bodyPr>
            <a:lstStyle/>
            <a:p>
              <a:pPr fontAlgn="base">
                <a:spcBef>
                  <a:spcPct val="0"/>
                </a:spcBef>
                <a:spcAft>
                  <a:spcPct val="0"/>
                </a:spcAft>
                <a:defRPr/>
              </a:pPr>
              <a:r>
                <a:rPr lang="en-US" sz="1500" b="1" dirty="0">
                  <a:solidFill>
                    <a:srgbClr val="000000"/>
                  </a:solidFill>
                  <a:latin typeface="Arial"/>
                  <a:cs typeface="Arial" charset="0"/>
                </a:rPr>
                <a:t>Licensed Beds</a:t>
              </a:r>
            </a:p>
          </p:txBody>
        </p:sp>
        <p:sp>
          <p:nvSpPr>
            <p:cNvPr id="3" name="TextBox 65"/>
            <p:cNvSpPr txBox="1">
              <a:spLocks noChangeArrowheads="1"/>
            </p:cNvSpPr>
            <p:nvPr/>
          </p:nvSpPr>
          <p:spPr bwMode="auto">
            <a:xfrm>
              <a:off x="6831012" y="2332262"/>
              <a:ext cx="1989139" cy="157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821 Med Surg</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171 ICU</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67 OB-GYN</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60 General Pediatrics</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53 NICU</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78 Acute Mental Illness</a:t>
              </a:r>
            </a:p>
            <a:p>
              <a:pPr marL="171450" indent="-171450"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46 Rehabilitation</a:t>
              </a:r>
            </a:p>
            <a:p>
              <a:pPr eaLnBrk="1" fontAlgn="base" hangingPunct="1">
                <a:lnSpc>
                  <a:spcPct val="100000"/>
                </a:lnSpc>
                <a:spcBef>
                  <a:spcPct val="0"/>
                </a:spcBef>
                <a:spcAft>
                  <a:spcPct val="0"/>
                </a:spcAft>
                <a:buFont typeface="Arial" charset="0"/>
                <a:buChar char="•"/>
                <a:defRPr/>
              </a:pPr>
              <a:endParaRPr lang="en-US" altLang="en-US" sz="1200" dirty="0">
                <a:solidFill>
                  <a:srgbClr val="FFFFFF">
                    <a:lumMod val="10000"/>
                  </a:srgbClr>
                </a:solidFill>
              </a:endParaRPr>
            </a:p>
          </p:txBody>
        </p:sp>
      </p:grpSp>
      <p:grpSp>
        <p:nvGrpSpPr>
          <p:cNvPr id="11271" name="Group 3"/>
          <p:cNvGrpSpPr>
            <a:grpSpLocks/>
          </p:cNvGrpSpPr>
          <p:nvPr/>
        </p:nvGrpSpPr>
        <p:grpSpPr bwMode="auto">
          <a:xfrm>
            <a:off x="7736760" y="1278958"/>
            <a:ext cx="3284822" cy="2253389"/>
            <a:chOff x="585788" y="1316933"/>
            <a:chExt cx="2455862" cy="2253389"/>
          </a:xfrm>
        </p:grpSpPr>
        <p:sp>
          <p:nvSpPr>
            <p:cNvPr id="11" name="TextBox 10"/>
            <p:cNvSpPr txBox="1"/>
            <p:nvPr/>
          </p:nvSpPr>
          <p:spPr>
            <a:xfrm>
              <a:off x="1180863" y="2959495"/>
              <a:ext cx="1114179" cy="554038"/>
            </a:xfrm>
            <a:prstGeom prst="rect">
              <a:avLst/>
            </a:prstGeom>
            <a:noFill/>
          </p:spPr>
          <p:txBody>
            <a:bodyPr wrap="square">
              <a:spAutoFit/>
            </a:bodyPr>
            <a:lstStyle/>
            <a:p>
              <a:pPr fontAlgn="base">
                <a:spcBef>
                  <a:spcPct val="0"/>
                </a:spcBef>
                <a:spcAft>
                  <a:spcPct val="0"/>
                </a:spcAft>
                <a:defRPr/>
              </a:pPr>
              <a:r>
                <a:rPr lang="en-US" sz="1500" b="1" dirty="0">
                  <a:solidFill>
                    <a:srgbClr val="000000"/>
                  </a:solidFill>
                  <a:latin typeface="Arial"/>
                  <a:cs typeface="Arial" charset="0"/>
                </a:rPr>
                <a:t>Operating Rooms</a:t>
              </a:r>
            </a:p>
          </p:txBody>
        </p:sp>
        <p:sp>
          <p:nvSpPr>
            <p:cNvPr id="12" name="TextBox 11"/>
            <p:cNvSpPr txBox="1"/>
            <p:nvPr/>
          </p:nvSpPr>
          <p:spPr>
            <a:xfrm>
              <a:off x="973138" y="1397895"/>
              <a:ext cx="1236662" cy="554038"/>
            </a:xfrm>
            <a:prstGeom prst="rect">
              <a:avLst/>
            </a:prstGeom>
            <a:noFill/>
          </p:spPr>
          <p:txBody>
            <a:bodyPr>
              <a:spAutoFit/>
            </a:bodyPr>
            <a:lstStyle/>
            <a:p>
              <a:pPr fontAlgn="base">
                <a:spcBef>
                  <a:spcPct val="0"/>
                </a:spcBef>
                <a:spcAft>
                  <a:spcPct val="0"/>
                </a:spcAft>
                <a:defRPr/>
              </a:pPr>
              <a:r>
                <a:rPr lang="en-US" sz="1500" b="1" dirty="0">
                  <a:solidFill>
                    <a:srgbClr val="000000"/>
                  </a:solidFill>
                  <a:latin typeface="Arial"/>
                  <a:cs typeface="Arial" charset="0"/>
                </a:rPr>
                <a:t>Inpatient Facilities</a:t>
              </a:r>
            </a:p>
          </p:txBody>
        </p:sp>
        <p:sp>
          <p:nvSpPr>
            <p:cNvPr id="11282" name="Rectangle 57"/>
            <p:cNvSpPr>
              <a:spLocks noChangeArrowheads="1"/>
            </p:cNvSpPr>
            <p:nvPr/>
          </p:nvSpPr>
          <p:spPr bwMode="auto">
            <a:xfrm>
              <a:off x="593725" y="1316933"/>
              <a:ext cx="63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4000" b="1" dirty="0">
                  <a:solidFill>
                    <a:srgbClr val="800000"/>
                  </a:solidFill>
                </a:rPr>
                <a:t>4 </a:t>
              </a:r>
            </a:p>
          </p:txBody>
        </p:sp>
        <p:sp>
          <p:nvSpPr>
            <p:cNvPr id="11275" name="TextBox 52"/>
            <p:cNvSpPr txBox="1">
              <a:spLocks noChangeArrowheads="1"/>
            </p:cNvSpPr>
            <p:nvPr/>
          </p:nvSpPr>
          <p:spPr bwMode="auto">
            <a:xfrm>
              <a:off x="585788" y="1982095"/>
              <a:ext cx="2455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Center for Care and Discovery</a:t>
              </a:r>
            </a:p>
            <a:p>
              <a:pPr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Bernard M. Mitchell Hospital</a:t>
              </a:r>
            </a:p>
            <a:p>
              <a:pPr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Comer Children’s Hospital</a:t>
              </a:r>
            </a:p>
            <a:p>
              <a:pPr eaLnBrk="1" fontAlgn="base" hangingPunct="1">
                <a:lnSpc>
                  <a:spcPct val="100000"/>
                </a:lnSpc>
                <a:spcBef>
                  <a:spcPct val="0"/>
                </a:spcBef>
                <a:spcAft>
                  <a:spcPct val="0"/>
                </a:spcAft>
                <a:buFont typeface="Arial" charset="0"/>
                <a:buChar char="•"/>
                <a:defRPr/>
              </a:pPr>
              <a:r>
                <a:rPr lang="en-US" altLang="en-US" sz="1200" dirty="0">
                  <a:solidFill>
                    <a:srgbClr val="FFFFFF">
                      <a:lumMod val="10000"/>
                    </a:srgbClr>
                  </a:solidFill>
                </a:rPr>
                <a:t>Ingalls Memorial Hospital</a:t>
              </a:r>
            </a:p>
          </p:txBody>
        </p:sp>
        <p:sp>
          <p:nvSpPr>
            <p:cNvPr id="4" name="Rectangle 67"/>
            <p:cNvSpPr>
              <a:spLocks noChangeArrowheads="1"/>
            </p:cNvSpPr>
            <p:nvPr/>
          </p:nvSpPr>
          <p:spPr bwMode="auto">
            <a:xfrm>
              <a:off x="615083" y="2862297"/>
              <a:ext cx="817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4000" b="1" dirty="0">
                  <a:solidFill>
                    <a:srgbClr val="800000"/>
                  </a:solidFill>
                </a:rPr>
                <a:t>48 </a:t>
              </a:r>
            </a:p>
          </p:txBody>
        </p:sp>
      </p:grpSp>
      <p:sp>
        <p:nvSpPr>
          <p:cNvPr id="11272" name="Rectangle 69"/>
          <p:cNvSpPr>
            <a:spLocks noChangeArrowheads="1"/>
          </p:cNvSpPr>
          <p:nvPr/>
        </p:nvSpPr>
        <p:spPr bwMode="auto">
          <a:xfrm>
            <a:off x="2940844" y="1267713"/>
            <a:ext cx="915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4000" b="1" dirty="0">
                <a:solidFill>
                  <a:srgbClr val="800000"/>
                </a:solidFill>
              </a:rPr>
              <a:t>10 </a:t>
            </a:r>
          </a:p>
        </p:txBody>
      </p:sp>
      <p:sp>
        <p:nvSpPr>
          <p:cNvPr id="11280" name="TextBox 52"/>
          <p:cNvSpPr txBox="1">
            <a:spLocks noChangeArrowheads="1"/>
          </p:cNvSpPr>
          <p:nvPr/>
        </p:nvSpPr>
        <p:spPr bwMode="auto">
          <a:xfrm>
            <a:off x="6914212" y="3994139"/>
            <a:ext cx="3624411"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5663" indent="-855663"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ts val="300"/>
              </a:spcAft>
              <a:buNone/>
              <a:defRPr/>
            </a:pPr>
            <a:r>
              <a:rPr lang="en-US" altLang="en-US" sz="1400" b="1" dirty="0" smtClean="0">
                <a:solidFill>
                  <a:srgbClr val="850027"/>
                </a:solidFill>
              </a:rPr>
              <a:t>1,220,906    </a:t>
            </a:r>
            <a:r>
              <a:rPr lang="en-US" altLang="en-US" sz="1100" dirty="0" smtClean="0">
                <a:solidFill>
                  <a:srgbClr val="FFFFFF">
                    <a:lumMod val="10000"/>
                  </a:srgbClr>
                </a:solidFill>
              </a:rPr>
              <a:t>Ambulatory </a:t>
            </a:r>
            <a:r>
              <a:rPr lang="en-US" altLang="en-US" sz="1100" dirty="0">
                <a:solidFill>
                  <a:srgbClr val="FFFFFF">
                    <a:lumMod val="10000"/>
                  </a:srgbClr>
                </a:solidFill>
              </a:rPr>
              <a:t>Visits</a:t>
            </a:r>
          </a:p>
          <a:p>
            <a:pPr eaLnBrk="1" fontAlgn="base" hangingPunct="1">
              <a:lnSpc>
                <a:spcPct val="100000"/>
              </a:lnSpc>
              <a:spcBef>
                <a:spcPct val="0"/>
              </a:spcBef>
              <a:spcAft>
                <a:spcPts val="300"/>
              </a:spcAft>
              <a:buNone/>
              <a:defRPr/>
            </a:pPr>
            <a:r>
              <a:rPr lang="en-US" altLang="en-US" sz="1400" b="1" dirty="0" smtClean="0">
                <a:solidFill>
                  <a:srgbClr val="850027"/>
                </a:solidFill>
              </a:rPr>
              <a:t>45,746</a:t>
            </a:r>
            <a:r>
              <a:rPr lang="en-US" altLang="en-US" sz="1100" dirty="0">
                <a:solidFill>
                  <a:srgbClr val="000000"/>
                </a:solidFill>
              </a:rPr>
              <a:t>	</a:t>
            </a:r>
            <a:r>
              <a:rPr lang="en-US" altLang="en-US" sz="1100" dirty="0" smtClean="0">
                <a:solidFill>
                  <a:srgbClr val="000000"/>
                </a:solidFill>
              </a:rPr>
              <a:t>    </a:t>
            </a:r>
            <a:r>
              <a:rPr lang="en-US" altLang="en-US" sz="1100" dirty="0" smtClean="0">
                <a:solidFill>
                  <a:srgbClr val="FFFFFF">
                    <a:lumMod val="10000"/>
                  </a:srgbClr>
                </a:solidFill>
              </a:rPr>
              <a:t>Hospital </a:t>
            </a:r>
            <a:r>
              <a:rPr lang="en-US" altLang="en-US" sz="1100" dirty="0">
                <a:solidFill>
                  <a:srgbClr val="FFFFFF">
                    <a:lumMod val="10000"/>
                  </a:srgbClr>
                </a:solidFill>
              </a:rPr>
              <a:t>Admissions</a:t>
            </a:r>
          </a:p>
          <a:p>
            <a:pPr eaLnBrk="1" fontAlgn="base" hangingPunct="1">
              <a:lnSpc>
                <a:spcPct val="100000"/>
              </a:lnSpc>
              <a:spcBef>
                <a:spcPct val="0"/>
              </a:spcBef>
              <a:spcAft>
                <a:spcPts val="300"/>
              </a:spcAft>
              <a:buNone/>
              <a:defRPr/>
            </a:pPr>
            <a:r>
              <a:rPr lang="en-US" altLang="en-US" sz="1400" b="1" dirty="0" smtClean="0">
                <a:solidFill>
                  <a:srgbClr val="850027"/>
                </a:solidFill>
              </a:rPr>
              <a:t>302,100</a:t>
            </a:r>
            <a:r>
              <a:rPr lang="en-US" altLang="en-US" sz="1100" dirty="0">
                <a:solidFill>
                  <a:srgbClr val="000000"/>
                </a:solidFill>
              </a:rPr>
              <a:t>	</a:t>
            </a:r>
            <a:r>
              <a:rPr lang="en-US" altLang="en-US" sz="1100" dirty="0" smtClean="0">
                <a:solidFill>
                  <a:srgbClr val="000000"/>
                </a:solidFill>
              </a:rPr>
              <a:t>    </a:t>
            </a:r>
            <a:r>
              <a:rPr lang="en-US" altLang="en-US" sz="1100" dirty="0" smtClean="0">
                <a:solidFill>
                  <a:srgbClr val="FFFFFF">
                    <a:lumMod val="10000"/>
                  </a:srgbClr>
                </a:solidFill>
              </a:rPr>
              <a:t>Hospital </a:t>
            </a:r>
            <a:r>
              <a:rPr lang="en-US" altLang="en-US" sz="1100" dirty="0">
                <a:solidFill>
                  <a:srgbClr val="FFFFFF">
                    <a:lumMod val="10000"/>
                  </a:srgbClr>
                </a:solidFill>
              </a:rPr>
              <a:t>Patient Days</a:t>
            </a:r>
          </a:p>
          <a:p>
            <a:pPr eaLnBrk="1" fontAlgn="base" hangingPunct="1">
              <a:lnSpc>
                <a:spcPct val="100000"/>
              </a:lnSpc>
              <a:spcBef>
                <a:spcPct val="0"/>
              </a:spcBef>
              <a:spcAft>
                <a:spcPts val="300"/>
              </a:spcAft>
              <a:buNone/>
              <a:defRPr/>
            </a:pPr>
            <a:r>
              <a:rPr lang="en-US" altLang="en-US" sz="1400" b="1" dirty="0" smtClean="0">
                <a:solidFill>
                  <a:srgbClr val="850027"/>
                </a:solidFill>
              </a:rPr>
              <a:t>31,791</a:t>
            </a:r>
            <a:r>
              <a:rPr lang="en-US" altLang="en-US" sz="1100" dirty="0">
                <a:solidFill>
                  <a:srgbClr val="000000"/>
                </a:solidFill>
              </a:rPr>
              <a:t>	</a:t>
            </a:r>
            <a:r>
              <a:rPr lang="en-US" altLang="en-US" sz="1100" dirty="0" smtClean="0">
                <a:solidFill>
                  <a:srgbClr val="000000"/>
                </a:solidFill>
              </a:rPr>
              <a:t>    </a:t>
            </a:r>
            <a:r>
              <a:rPr lang="en-US" altLang="en-US" sz="1100" dirty="0" smtClean="0">
                <a:solidFill>
                  <a:srgbClr val="FFFFFF">
                    <a:lumMod val="10000"/>
                  </a:srgbClr>
                </a:solidFill>
              </a:rPr>
              <a:t>Surgical </a:t>
            </a:r>
            <a:r>
              <a:rPr lang="en-US" altLang="en-US" sz="1100" dirty="0">
                <a:solidFill>
                  <a:srgbClr val="FFFFFF">
                    <a:lumMod val="10000"/>
                  </a:srgbClr>
                </a:solidFill>
              </a:rPr>
              <a:t>Cases</a:t>
            </a:r>
          </a:p>
          <a:p>
            <a:pPr eaLnBrk="1" fontAlgn="base" hangingPunct="1">
              <a:lnSpc>
                <a:spcPct val="100000"/>
              </a:lnSpc>
              <a:spcBef>
                <a:spcPct val="0"/>
              </a:spcBef>
              <a:spcAft>
                <a:spcPts val="300"/>
              </a:spcAft>
              <a:buNone/>
              <a:defRPr/>
            </a:pPr>
            <a:r>
              <a:rPr lang="en-US" altLang="en-US" sz="1400" b="1" dirty="0" smtClean="0">
                <a:solidFill>
                  <a:srgbClr val="850027"/>
                </a:solidFill>
              </a:rPr>
              <a:t>191,391</a:t>
            </a:r>
            <a:r>
              <a:rPr lang="en-US" altLang="en-US" sz="1100" dirty="0">
                <a:solidFill>
                  <a:srgbClr val="000000"/>
                </a:solidFill>
              </a:rPr>
              <a:t>	</a:t>
            </a:r>
            <a:r>
              <a:rPr lang="en-US" altLang="en-US" sz="1100" dirty="0" smtClean="0">
                <a:solidFill>
                  <a:srgbClr val="000000"/>
                </a:solidFill>
              </a:rPr>
              <a:t>    </a:t>
            </a:r>
            <a:r>
              <a:rPr lang="en-US" altLang="en-US" sz="1100" dirty="0" smtClean="0">
                <a:solidFill>
                  <a:srgbClr val="FFFFFF">
                    <a:lumMod val="10000"/>
                  </a:srgbClr>
                </a:solidFill>
              </a:rPr>
              <a:t>ED Visits</a:t>
            </a:r>
          </a:p>
          <a:p>
            <a:pPr eaLnBrk="1" fontAlgn="base" hangingPunct="1">
              <a:lnSpc>
                <a:spcPct val="100000"/>
              </a:lnSpc>
              <a:spcBef>
                <a:spcPct val="0"/>
              </a:spcBef>
              <a:spcAft>
                <a:spcPts val="300"/>
              </a:spcAft>
              <a:buNone/>
              <a:defRPr/>
            </a:pPr>
            <a:r>
              <a:rPr lang="en-US" altLang="en-US" sz="1400" b="1" dirty="0">
                <a:solidFill>
                  <a:srgbClr val="850027"/>
                </a:solidFill>
              </a:rPr>
              <a:t>3,097 		</a:t>
            </a:r>
            <a:r>
              <a:rPr lang="en-US" altLang="en-US" sz="1400" b="1" dirty="0" smtClean="0">
                <a:solidFill>
                  <a:srgbClr val="850027"/>
                </a:solidFill>
              </a:rPr>
              <a:t>  </a:t>
            </a:r>
            <a:r>
              <a:rPr lang="en-US" altLang="en-US" sz="1100" dirty="0" smtClean="0">
                <a:solidFill>
                  <a:srgbClr val="FFFFFF">
                    <a:lumMod val="10000"/>
                  </a:srgbClr>
                </a:solidFill>
              </a:rPr>
              <a:t>Births</a:t>
            </a:r>
            <a:endParaRPr lang="en-US" altLang="en-US" sz="1100" dirty="0">
              <a:solidFill>
                <a:srgbClr val="FFFFFF">
                  <a:lumMod val="10000"/>
                </a:srgbClr>
              </a:solidFill>
            </a:endParaRPr>
          </a:p>
          <a:p>
            <a:pPr eaLnBrk="1" fontAlgn="base" hangingPunct="1">
              <a:lnSpc>
                <a:spcPct val="100000"/>
              </a:lnSpc>
              <a:spcBef>
                <a:spcPct val="0"/>
              </a:spcBef>
              <a:spcAft>
                <a:spcPts val="300"/>
              </a:spcAft>
              <a:buNone/>
              <a:defRPr/>
            </a:pPr>
            <a:r>
              <a:rPr lang="en-US" altLang="en-US" sz="1400" b="1" dirty="0">
                <a:solidFill>
                  <a:srgbClr val="850027"/>
                </a:solidFill>
              </a:rPr>
              <a:t>5,233 </a:t>
            </a:r>
            <a:r>
              <a:rPr lang="en-US" altLang="en-US" sz="1400" b="1" dirty="0" smtClean="0">
                <a:solidFill>
                  <a:srgbClr val="850027"/>
                </a:solidFill>
              </a:rPr>
              <a:t>          </a:t>
            </a:r>
            <a:r>
              <a:rPr lang="en-US" altLang="en-US" sz="1100" dirty="0" smtClean="0">
                <a:solidFill>
                  <a:srgbClr val="FFFFFF">
                    <a:lumMod val="10000"/>
                  </a:srgbClr>
                </a:solidFill>
              </a:rPr>
              <a:t>Trauma </a:t>
            </a:r>
            <a:r>
              <a:rPr lang="en-US" altLang="en-US" sz="1100" dirty="0">
                <a:solidFill>
                  <a:srgbClr val="FFFFFF">
                    <a:lumMod val="10000"/>
                  </a:srgbClr>
                </a:solidFill>
              </a:rPr>
              <a:t>Activations</a:t>
            </a:r>
          </a:p>
        </p:txBody>
      </p:sp>
      <p:sp>
        <p:nvSpPr>
          <p:cNvPr id="11283" name="TextBox 52"/>
          <p:cNvSpPr txBox="1">
            <a:spLocks noChangeArrowheads="1"/>
          </p:cNvSpPr>
          <p:nvPr/>
        </p:nvSpPr>
        <p:spPr bwMode="auto">
          <a:xfrm>
            <a:off x="662997" y="4816925"/>
            <a:ext cx="2149747"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1175" indent="-511175"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ts val="900"/>
              </a:spcBef>
              <a:spcAft>
                <a:spcPts val="300"/>
              </a:spcAft>
              <a:buNone/>
              <a:defRPr/>
            </a:pPr>
            <a:r>
              <a:rPr lang="en-US" altLang="en-US" sz="1100" dirty="0">
                <a:solidFill>
                  <a:srgbClr val="000000"/>
                </a:solidFill>
              </a:rPr>
              <a:t>Including:</a:t>
            </a:r>
          </a:p>
          <a:p>
            <a:pPr eaLnBrk="1" fontAlgn="base" hangingPunct="1">
              <a:lnSpc>
                <a:spcPct val="100000"/>
              </a:lnSpc>
              <a:spcBef>
                <a:spcPct val="0"/>
              </a:spcBef>
              <a:spcAft>
                <a:spcPct val="0"/>
              </a:spcAft>
              <a:buNone/>
              <a:defRPr/>
            </a:pPr>
            <a:r>
              <a:rPr lang="en-US" altLang="en-US" sz="1100" dirty="0" smtClean="0">
                <a:solidFill>
                  <a:srgbClr val="000000"/>
                </a:solidFill>
              </a:rPr>
              <a:t>1,400</a:t>
            </a:r>
            <a:r>
              <a:rPr lang="en-US" altLang="en-US" sz="1100" dirty="0">
                <a:solidFill>
                  <a:srgbClr val="000000"/>
                </a:solidFill>
              </a:rPr>
              <a:t>	Physicians </a:t>
            </a:r>
          </a:p>
          <a:p>
            <a:pPr eaLnBrk="1" fontAlgn="base" hangingPunct="1">
              <a:lnSpc>
                <a:spcPct val="100000"/>
              </a:lnSpc>
              <a:spcBef>
                <a:spcPct val="0"/>
              </a:spcBef>
              <a:spcAft>
                <a:spcPct val="0"/>
              </a:spcAft>
              <a:buNone/>
              <a:defRPr/>
            </a:pPr>
            <a:r>
              <a:rPr lang="en-US" altLang="en-US" sz="1100" dirty="0" smtClean="0">
                <a:solidFill>
                  <a:srgbClr val="000000"/>
                </a:solidFill>
              </a:rPr>
              <a:t>3,328</a:t>
            </a:r>
            <a:r>
              <a:rPr lang="en-US" altLang="en-US" sz="1100" dirty="0">
                <a:solidFill>
                  <a:srgbClr val="000000"/>
                </a:solidFill>
              </a:rPr>
              <a:t>	Nurses</a:t>
            </a:r>
          </a:p>
          <a:p>
            <a:pPr eaLnBrk="1" fontAlgn="base" hangingPunct="1">
              <a:lnSpc>
                <a:spcPct val="100000"/>
              </a:lnSpc>
              <a:spcBef>
                <a:spcPct val="0"/>
              </a:spcBef>
              <a:spcAft>
                <a:spcPct val="0"/>
              </a:spcAft>
              <a:buNone/>
              <a:defRPr/>
            </a:pPr>
            <a:r>
              <a:rPr lang="en-US" altLang="en-US" sz="1100" dirty="0" smtClean="0">
                <a:solidFill>
                  <a:srgbClr val="000000"/>
                </a:solidFill>
              </a:rPr>
              <a:t>1,010</a:t>
            </a:r>
            <a:r>
              <a:rPr lang="en-US" altLang="en-US" sz="1100" dirty="0">
                <a:solidFill>
                  <a:srgbClr val="000000"/>
                </a:solidFill>
              </a:rPr>
              <a:t>	Residents and Fellows</a:t>
            </a:r>
          </a:p>
        </p:txBody>
      </p:sp>
      <p:sp>
        <p:nvSpPr>
          <p:cNvPr id="11284" name="TextBox 52"/>
          <p:cNvSpPr txBox="1">
            <a:spLocks noChangeArrowheads="1"/>
          </p:cNvSpPr>
          <p:nvPr/>
        </p:nvSpPr>
        <p:spPr bwMode="auto">
          <a:xfrm>
            <a:off x="3179799" y="4072716"/>
            <a:ext cx="3533775"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ts val="300"/>
              </a:spcAft>
              <a:buNone/>
              <a:defRPr/>
            </a:pPr>
            <a:r>
              <a:rPr lang="en-US" altLang="en-US" sz="1800" b="1" dirty="0" smtClean="0">
                <a:solidFill>
                  <a:srgbClr val="850027"/>
                </a:solidFill>
              </a:rPr>
              <a:t>$2.79B</a:t>
            </a:r>
            <a:r>
              <a:rPr lang="en-US" altLang="en-US" sz="1400" dirty="0">
                <a:solidFill>
                  <a:srgbClr val="000000"/>
                </a:solidFill>
              </a:rPr>
              <a:t>	</a:t>
            </a:r>
            <a:r>
              <a:rPr lang="en-US" altLang="en-US" sz="1400" dirty="0">
                <a:solidFill>
                  <a:srgbClr val="FFFFFF">
                    <a:lumMod val="10000"/>
                  </a:srgbClr>
                </a:solidFill>
              </a:rPr>
              <a:t>Operating Revenue</a:t>
            </a:r>
          </a:p>
          <a:p>
            <a:pPr eaLnBrk="1" fontAlgn="base" hangingPunct="1">
              <a:lnSpc>
                <a:spcPct val="100000"/>
              </a:lnSpc>
              <a:spcBef>
                <a:spcPct val="0"/>
              </a:spcBef>
              <a:spcAft>
                <a:spcPts val="300"/>
              </a:spcAft>
              <a:buNone/>
              <a:defRPr/>
            </a:pPr>
            <a:r>
              <a:rPr lang="en-US" altLang="en-US" sz="1800" b="1" dirty="0">
                <a:solidFill>
                  <a:srgbClr val="850027"/>
                </a:solidFill>
              </a:rPr>
              <a:t>$2.33B</a:t>
            </a:r>
            <a:r>
              <a:rPr lang="en-US" altLang="en-US" sz="1400" dirty="0">
                <a:solidFill>
                  <a:srgbClr val="000000"/>
                </a:solidFill>
              </a:rPr>
              <a:t>	</a:t>
            </a:r>
            <a:r>
              <a:rPr lang="en-US" altLang="en-US" sz="1400" dirty="0">
                <a:solidFill>
                  <a:srgbClr val="FFFFFF">
                    <a:lumMod val="10000"/>
                  </a:srgbClr>
                </a:solidFill>
              </a:rPr>
              <a:t>Net Patient Service </a:t>
            </a:r>
            <a:r>
              <a:rPr lang="en-US" altLang="en-US" sz="1400" dirty="0" smtClean="0">
                <a:solidFill>
                  <a:srgbClr val="FFFFFF">
                    <a:lumMod val="10000"/>
                  </a:srgbClr>
                </a:solidFill>
              </a:rPr>
              <a:t>Revenue</a:t>
            </a:r>
            <a:endParaRPr lang="en-US" altLang="en-US" sz="1400" dirty="0">
              <a:solidFill>
                <a:srgbClr val="FFFFFF">
                  <a:lumMod val="10000"/>
                </a:srgbClr>
              </a:solidFill>
            </a:endParaRPr>
          </a:p>
        </p:txBody>
      </p:sp>
      <p:sp>
        <p:nvSpPr>
          <p:cNvPr id="11276" name="Rectangle 64"/>
          <p:cNvSpPr>
            <a:spLocks noChangeArrowheads="1"/>
          </p:cNvSpPr>
          <p:nvPr/>
        </p:nvSpPr>
        <p:spPr bwMode="auto">
          <a:xfrm>
            <a:off x="593149" y="3939039"/>
            <a:ext cx="1760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00"/>
              </a:spcBef>
              <a:buFont typeface="Wingdings" pitchFamily="2" charset="2"/>
              <a:buChar char="§"/>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4000" b="1" dirty="0" smtClean="0">
                <a:solidFill>
                  <a:srgbClr val="800000"/>
                </a:solidFill>
              </a:rPr>
              <a:t>11,857</a:t>
            </a:r>
            <a:endParaRPr lang="en-US" altLang="en-US" sz="4000" b="1" dirty="0">
              <a:solidFill>
                <a:srgbClr val="800000"/>
              </a:solidFill>
            </a:endParaRPr>
          </a:p>
        </p:txBody>
      </p:sp>
      <p:sp>
        <p:nvSpPr>
          <p:cNvPr id="68" name="TextBox 67"/>
          <p:cNvSpPr txBox="1"/>
          <p:nvPr/>
        </p:nvSpPr>
        <p:spPr>
          <a:xfrm>
            <a:off x="639185" y="4485138"/>
            <a:ext cx="2165350" cy="322262"/>
          </a:xfrm>
          <a:prstGeom prst="rect">
            <a:avLst/>
          </a:prstGeom>
          <a:noFill/>
        </p:spPr>
        <p:txBody>
          <a:bodyPr>
            <a:spAutoFit/>
          </a:bodyPr>
          <a:lstStyle/>
          <a:p>
            <a:pPr fontAlgn="base">
              <a:spcBef>
                <a:spcPct val="0"/>
              </a:spcBef>
              <a:spcAft>
                <a:spcPct val="0"/>
              </a:spcAft>
              <a:defRPr/>
            </a:pPr>
            <a:r>
              <a:rPr lang="en-US" sz="1500" b="1" dirty="0">
                <a:solidFill>
                  <a:srgbClr val="000000"/>
                </a:solidFill>
                <a:latin typeface="Arial"/>
                <a:cs typeface="Arial" charset="0"/>
              </a:rPr>
              <a:t>Employees</a:t>
            </a:r>
          </a:p>
        </p:txBody>
      </p:sp>
      <p:sp>
        <p:nvSpPr>
          <p:cNvPr id="11279" name="TextBox 21"/>
          <p:cNvSpPr txBox="1">
            <a:spLocks noChangeArrowheads="1"/>
          </p:cNvSpPr>
          <p:nvPr/>
        </p:nvSpPr>
        <p:spPr bwMode="auto">
          <a:xfrm>
            <a:off x="559165" y="3677749"/>
            <a:ext cx="9979460" cy="307975"/>
          </a:xfrm>
          <a:prstGeom prst="rect">
            <a:avLst/>
          </a:prstGeom>
          <a:solidFill>
            <a:srgbClr val="850027"/>
          </a:solidFill>
          <a:ln>
            <a:noFill/>
          </a:ln>
          <a:extLst/>
        </p:spPr>
        <p:txBody>
          <a:bodyPr wrap="square">
            <a:spAutoFit/>
          </a:bodyPr>
          <a:lstStyle>
            <a:lvl1pPr eaLnBrk="0" hangingPunct="0">
              <a:lnSpc>
                <a:spcPct val="90000"/>
              </a:lnSpc>
              <a:spcBef>
                <a:spcPts val="1200"/>
              </a:spcBef>
              <a:buFont typeface="Wingdings" pitchFamily="2" charset="2"/>
              <a:buChar char="§"/>
              <a:tabLst>
                <a:tab pos="2114550" algn="l"/>
                <a:tab pos="5540375" algn="l"/>
              </a:tabLst>
              <a:defRPr sz="3200">
                <a:solidFill>
                  <a:srgbClr val="171714"/>
                </a:solidFill>
                <a:latin typeface="Arial" charset="0"/>
                <a:cs typeface="Arial" charset="0"/>
              </a:defRPr>
            </a:lvl1pPr>
            <a:lvl2pPr marL="742950" indent="-285750" eaLnBrk="0"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2pPr>
            <a:lvl3pPr marL="1143000" indent="-228600" eaLnBrk="0"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3pPr>
            <a:lvl4pPr marL="1600200" indent="-228600" eaLnBrk="0"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4pPr>
            <a:lvl5pPr marL="2057400" indent="-228600" eaLnBrk="0"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5pPr>
            <a:lvl6pPr marL="2514600" indent="-228600" eaLnBrk="0" fontAlgn="base"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6pPr>
            <a:lvl7pPr marL="2971800" indent="-228600" eaLnBrk="0" fontAlgn="base"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7pPr>
            <a:lvl8pPr marL="3429000" indent="-228600" eaLnBrk="0" fontAlgn="base"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8pPr>
            <a:lvl9pPr marL="3886200" indent="-228600" eaLnBrk="0" fontAlgn="base" hangingPunct="0">
              <a:lnSpc>
                <a:spcPct val="90000"/>
              </a:lnSpc>
              <a:spcBef>
                <a:spcPts val="250"/>
              </a:spcBef>
              <a:spcAft>
                <a:spcPts val="250"/>
              </a:spcAft>
              <a:buFont typeface="Wingdings" pitchFamily="2" charset="2"/>
              <a:buChar char="§"/>
              <a:tabLst>
                <a:tab pos="2114550" algn="l"/>
                <a:tab pos="5540375" algn="l"/>
              </a:tabLst>
              <a:defRPr sz="2800">
                <a:solidFill>
                  <a:srgbClr val="171714"/>
                </a:solidFill>
                <a:latin typeface="Arial" charset="0"/>
                <a:cs typeface="Arial" charset="0"/>
              </a:defRPr>
            </a:lvl9pPr>
          </a:lstStyle>
          <a:p>
            <a:pPr eaLnBrk="1" fontAlgn="base" hangingPunct="1">
              <a:lnSpc>
                <a:spcPct val="100000"/>
              </a:lnSpc>
              <a:spcBef>
                <a:spcPct val="0"/>
              </a:spcBef>
              <a:spcAft>
                <a:spcPct val="0"/>
              </a:spcAft>
              <a:buNone/>
              <a:defRPr/>
            </a:pPr>
            <a:r>
              <a:rPr lang="en-US" altLang="en-US" sz="1400" b="1" dirty="0">
                <a:solidFill>
                  <a:srgbClr val="FFFFFF"/>
                </a:solidFill>
              </a:rPr>
              <a:t>PEOPLE	</a:t>
            </a:r>
            <a:r>
              <a:rPr lang="en-US" altLang="en-US" sz="1400" b="1" dirty="0" smtClean="0">
                <a:solidFill>
                  <a:srgbClr val="FFFFFF"/>
                </a:solidFill>
              </a:rPr>
              <a:t>           FINANCIALS</a:t>
            </a:r>
            <a:r>
              <a:rPr lang="en-US" altLang="en-US" sz="1400" b="1" dirty="0">
                <a:solidFill>
                  <a:srgbClr val="FFFFFF"/>
                </a:solidFill>
              </a:rPr>
              <a:t>	</a:t>
            </a:r>
            <a:r>
              <a:rPr lang="en-US" altLang="en-US" sz="1400" b="1" dirty="0" smtClean="0">
                <a:solidFill>
                  <a:srgbClr val="FFFFFF"/>
                </a:solidFill>
              </a:rPr>
              <a:t>                VOLUME</a:t>
            </a:r>
            <a:endParaRPr lang="en-US" altLang="en-US" sz="1400" b="1" dirty="0">
              <a:solidFill>
                <a:srgbClr val="FFFFFF"/>
              </a:solidFill>
            </a:endParaRPr>
          </a:p>
        </p:txBody>
      </p:sp>
      <p:sp>
        <p:nvSpPr>
          <p:cNvPr id="8" name="TextBox 7"/>
          <p:cNvSpPr txBox="1"/>
          <p:nvPr/>
        </p:nvSpPr>
        <p:spPr>
          <a:xfrm>
            <a:off x="7292800" y="381156"/>
            <a:ext cx="4172742" cy="338554"/>
          </a:xfrm>
          <a:prstGeom prst="rect">
            <a:avLst/>
          </a:prstGeom>
          <a:noFill/>
        </p:spPr>
        <p:txBody>
          <a:bodyPr wrap="square" rtlCol="0">
            <a:spAutoFit/>
          </a:bodyPr>
          <a:lstStyle/>
          <a:p>
            <a:r>
              <a:rPr lang="en-US" sz="1600" b="1" dirty="0" smtClean="0">
                <a:solidFill>
                  <a:srgbClr val="FF0000"/>
                </a:solidFill>
              </a:rPr>
              <a:t>*Not including UCM/Advent JV sites</a:t>
            </a:r>
            <a:endParaRPr lang="en-US" sz="1600" b="1" dirty="0">
              <a:solidFill>
                <a:srgbClr val="FF0000"/>
              </a:solidFill>
            </a:endParaRPr>
          </a:p>
        </p:txBody>
      </p:sp>
    </p:spTree>
    <p:extLst>
      <p:ext uri="{BB962C8B-B14F-4D97-AF65-F5344CB8AC3E}">
        <p14:creationId xmlns:p14="http://schemas.microsoft.com/office/powerpoint/2010/main" val="3337210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25588" y="1591"/>
          <a:ext cx="1588" cy="1588"/>
        </p:xfrm>
        <a:graphic>
          <a:graphicData uri="http://schemas.openxmlformats.org/presentationml/2006/ole">
            <mc:AlternateContent xmlns:mc="http://schemas.openxmlformats.org/markup-compatibility/2006">
              <mc:Choice xmlns:v="urn:schemas-microsoft-com:vml" Requires="v">
                <p:oleObj spid="_x0000_s17415" name="think-cell Slide" r:id="rId6" imgW="216" imgH="216" progId="TCLayout.ActiveDocument.1">
                  <p:embed/>
                </p:oleObj>
              </mc:Choice>
              <mc:Fallback>
                <p:oleObj name="think-cell Slide" r:id="rId6" imgW="216" imgH="216" progId="TCLayout.ActiveDocument.1">
                  <p:embed/>
                  <p:pic>
                    <p:nvPicPr>
                      <p:cNvPr id="10" name="Object 9" hidden="1"/>
                      <p:cNvPicPr/>
                      <p:nvPr/>
                    </p:nvPicPr>
                    <p:blipFill>
                      <a:blip r:embed="rId7"/>
                      <a:stretch>
                        <a:fillRect/>
                      </a:stretch>
                    </p:blipFill>
                    <p:spPr>
                      <a:xfrm>
                        <a:off x="1525588" y="1591"/>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1524000" y="3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a:solidFill>
                <a:srgbClr val="FFFFFF"/>
              </a:solidFill>
              <a:cs typeface="Times New Roman"/>
              <a:sym typeface="Arial"/>
            </a:endParaRPr>
          </a:p>
        </p:txBody>
      </p:sp>
      <p:grpSp>
        <p:nvGrpSpPr>
          <p:cNvPr id="28" name="Group 27"/>
          <p:cNvGrpSpPr/>
          <p:nvPr/>
        </p:nvGrpSpPr>
        <p:grpSpPr>
          <a:xfrm>
            <a:off x="2314622" y="1595581"/>
            <a:ext cx="2545001" cy="1127358"/>
            <a:chOff x="901448" y="1582184"/>
            <a:chExt cx="3057193" cy="1354244"/>
          </a:xfrm>
        </p:grpSpPr>
        <p:sp>
          <p:nvSpPr>
            <p:cNvPr id="34" name="TextBox 33"/>
            <p:cNvSpPr txBox="1"/>
            <p:nvPr/>
          </p:nvSpPr>
          <p:spPr>
            <a:xfrm>
              <a:off x="949914" y="1582184"/>
              <a:ext cx="1188488"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Excel</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34"/>
            <p:cNvSpPr/>
            <p:nvPr/>
          </p:nvSpPr>
          <p:spPr>
            <a:xfrm>
              <a:off x="901448" y="2086076"/>
              <a:ext cx="3057193" cy="8503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in Patient and Clinician Experience</a:t>
              </a:r>
            </a:p>
          </p:txBody>
        </p:sp>
      </p:grpSp>
      <p:grpSp>
        <p:nvGrpSpPr>
          <p:cNvPr id="29" name="Group 28"/>
          <p:cNvGrpSpPr/>
          <p:nvPr/>
        </p:nvGrpSpPr>
        <p:grpSpPr>
          <a:xfrm>
            <a:off x="329257" y="259411"/>
            <a:ext cx="2531614" cy="1315934"/>
            <a:chOff x="901448" y="3413526"/>
            <a:chExt cx="3041112" cy="1580772"/>
          </a:xfrm>
        </p:grpSpPr>
        <p:sp>
          <p:nvSpPr>
            <p:cNvPr id="30" name="Rounded Rectangle 29"/>
            <p:cNvSpPr/>
            <p:nvPr/>
          </p:nvSpPr>
          <p:spPr>
            <a:xfrm>
              <a:off x="901448" y="3413526"/>
              <a:ext cx="3041112" cy="1580772"/>
            </a:xfrm>
            <a:prstGeom prst="roundRect">
              <a:avLst/>
            </a:prstGeom>
            <a:solidFill>
              <a:schemeClr val="accent6"/>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extBox 30"/>
            <p:cNvSpPr txBox="1"/>
            <p:nvPr/>
          </p:nvSpPr>
          <p:spPr>
            <a:xfrm>
              <a:off x="1038237" y="3481752"/>
              <a:ext cx="1456150"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Deliver</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Rectangle 31"/>
            <p:cNvSpPr/>
            <p:nvPr/>
          </p:nvSpPr>
          <p:spPr>
            <a:xfrm>
              <a:off x="1035047" y="4036329"/>
              <a:ext cx="2735372" cy="8503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High-quality, Cost-effective Care</a:t>
              </a:r>
            </a:p>
          </p:txBody>
        </p:sp>
      </p:grpSp>
      <p:sp>
        <p:nvSpPr>
          <p:cNvPr id="53" name="Freeform 15">
            <a:extLst>
              <a:ext uri="{FF2B5EF4-FFF2-40B4-BE49-F238E27FC236}">
                <a16:creationId xmlns:a16="http://schemas.microsoft.com/office/drawing/2014/main" id="{50F1E03E-8D06-7744-8480-B2E10E946F17}"/>
              </a:ext>
            </a:extLst>
          </p:cNvPr>
          <p:cNvSpPr>
            <a:spLocks/>
          </p:cNvSpPr>
          <p:nvPr/>
        </p:nvSpPr>
        <p:spPr bwMode="auto">
          <a:xfrm>
            <a:off x="1734234" y="339970"/>
            <a:ext cx="485982" cy="454362"/>
          </a:xfrm>
          <a:custGeom>
            <a:avLst/>
            <a:gdLst>
              <a:gd name="T0" fmla="*/ 150 w 341"/>
              <a:gd name="T1" fmla="*/ 21 h 406"/>
              <a:gd name="T2" fmla="*/ 125 w 341"/>
              <a:gd name="T3" fmla="*/ 30 h 406"/>
              <a:gd name="T4" fmla="*/ 111 w 341"/>
              <a:gd name="T5" fmla="*/ 58 h 406"/>
              <a:gd name="T6" fmla="*/ 184 w 341"/>
              <a:gd name="T7" fmla="*/ 192 h 406"/>
              <a:gd name="T8" fmla="*/ 203 w 341"/>
              <a:gd name="T9" fmla="*/ 210 h 406"/>
              <a:gd name="T10" fmla="*/ 230 w 341"/>
              <a:gd name="T11" fmla="*/ 210 h 406"/>
              <a:gd name="T12" fmla="*/ 249 w 341"/>
              <a:gd name="T13" fmla="*/ 192 h 406"/>
              <a:gd name="T14" fmla="*/ 320 w 341"/>
              <a:gd name="T15" fmla="*/ 58 h 406"/>
              <a:gd name="T16" fmla="*/ 307 w 341"/>
              <a:gd name="T17" fmla="*/ 30 h 406"/>
              <a:gd name="T18" fmla="*/ 283 w 341"/>
              <a:gd name="T19" fmla="*/ 21 h 406"/>
              <a:gd name="T20" fmla="*/ 302 w 341"/>
              <a:gd name="T21" fmla="*/ 3 h 406"/>
              <a:gd name="T22" fmla="*/ 334 w 341"/>
              <a:gd name="T23" fmla="*/ 30 h 406"/>
              <a:gd name="T24" fmla="*/ 341 w 341"/>
              <a:gd name="T25" fmla="*/ 68 h 406"/>
              <a:gd name="T26" fmla="*/ 267 w 341"/>
              <a:gd name="T27" fmla="*/ 203 h 406"/>
              <a:gd name="T28" fmla="*/ 242 w 341"/>
              <a:gd name="T29" fmla="*/ 226 h 406"/>
              <a:gd name="T30" fmla="*/ 226 w 341"/>
              <a:gd name="T31" fmla="*/ 287 h 406"/>
              <a:gd name="T32" fmla="*/ 214 w 341"/>
              <a:gd name="T33" fmla="*/ 348 h 406"/>
              <a:gd name="T34" fmla="*/ 180 w 341"/>
              <a:gd name="T35" fmla="*/ 390 h 406"/>
              <a:gd name="T36" fmla="*/ 134 w 341"/>
              <a:gd name="T37" fmla="*/ 406 h 406"/>
              <a:gd name="T38" fmla="*/ 88 w 341"/>
              <a:gd name="T39" fmla="*/ 390 h 406"/>
              <a:gd name="T40" fmla="*/ 55 w 341"/>
              <a:gd name="T41" fmla="*/ 348 h 406"/>
              <a:gd name="T42" fmla="*/ 42 w 341"/>
              <a:gd name="T43" fmla="*/ 287 h 406"/>
              <a:gd name="T44" fmla="*/ 25 w 341"/>
              <a:gd name="T45" fmla="*/ 215 h 406"/>
              <a:gd name="T46" fmla="*/ 4 w 341"/>
              <a:gd name="T47" fmla="*/ 189 h 406"/>
              <a:gd name="T48" fmla="*/ 5 w 341"/>
              <a:gd name="T49" fmla="*/ 150 h 406"/>
              <a:gd name="T50" fmla="*/ 32 w 341"/>
              <a:gd name="T51" fmla="*/ 123 h 406"/>
              <a:gd name="T52" fmla="*/ 72 w 341"/>
              <a:gd name="T53" fmla="*/ 123 h 406"/>
              <a:gd name="T54" fmla="*/ 101 w 341"/>
              <a:gd name="T55" fmla="*/ 150 h 406"/>
              <a:gd name="T56" fmla="*/ 101 w 341"/>
              <a:gd name="T57" fmla="*/ 189 h 406"/>
              <a:gd name="T58" fmla="*/ 80 w 341"/>
              <a:gd name="T59" fmla="*/ 215 h 406"/>
              <a:gd name="T60" fmla="*/ 62 w 341"/>
              <a:gd name="T61" fmla="*/ 287 h 406"/>
              <a:gd name="T62" fmla="*/ 76 w 341"/>
              <a:gd name="T63" fmla="*/ 346 h 406"/>
              <a:gd name="T64" fmla="*/ 111 w 341"/>
              <a:gd name="T65" fmla="*/ 381 h 406"/>
              <a:gd name="T66" fmla="*/ 157 w 341"/>
              <a:gd name="T67" fmla="*/ 381 h 406"/>
              <a:gd name="T68" fmla="*/ 193 w 341"/>
              <a:gd name="T69" fmla="*/ 346 h 406"/>
              <a:gd name="T70" fmla="*/ 205 w 341"/>
              <a:gd name="T71" fmla="*/ 287 h 406"/>
              <a:gd name="T72" fmla="*/ 189 w 341"/>
              <a:gd name="T73" fmla="*/ 226 h 406"/>
              <a:gd name="T74" fmla="*/ 164 w 341"/>
              <a:gd name="T75" fmla="*/ 203 h 406"/>
              <a:gd name="T76" fmla="*/ 92 w 341"/>
              <a:gd name="T77" fmla="*/ 68 h 406"/>
              <a:gd name="T78" fmla="*/ 99 w 341"/>
              <a:gd name="T79" fmla="*/ 30 h 406"/>
              <a:gd name="T80" fmla="*/ 129 w 341"/>
              <a:gd name="T81" fmla="*/ 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406">
                <a:moveTo>
                  <a:pt x="150" y="0"/>
                </a:moveTo>
                <a:lnTo>
                  <a:pt x="150" y="21"/>
                </a:lnTo>
                <a:lnTo>
                  <a:pt x="136" y="23"/>
                </a:lnTo>
                <a:lnTo>
                  <a:pt x="125" y="30"/>
                </a:lnTo>
                <a:lnTo>
                  <a:pt x="117" y="40"/>
                </a:lnTo>
                <a:lnTo>
                  <a:pt x="111" y="58"/>
                </a:lnTo>
                <a:lnTo>
                  <a:pt x="117" y="77"/>
                </a:lnTo>
                <a:lnTo>
                  <a:pt x="184" y="192"/>
                </a:lnTo>
                <a:lnTo>
                  <a:pt x="191" y="203"/>
                </a:lnTo>
                <a:lnTo>
                  <a:pt x="203" y="210"/>
                </a:lnTo>
                <a:lnTo>
                  <a:pt x="216" y="212"/>
                </a:lnTo>
                <a:lnTo>
                  <a:pt x="230" y="210"/>
                </a:lnTo>
                <a:lnTo>
                  <a:pt x="240" y="203"/>
                </a:lnTo>
                <a:lnTo>
                  <a:pt x="249" y="192"/>
                </a:lnTo>
                <a:lnTo>
                  <a:pt x="314" y="77"/>
                </a:lnTo>
                <a:lnTo>
                  <a:pt x="320" y="58"/>
                </a:lnTo>
                <a:lnTo>
                  <a:pt x="314" y="40"/>
                </a:lnTo>
                <a:lnTo>
                  <a:pt x="307" y="30"/>
                </a:lnTo>
                <a:lnTo>
                  <a:pt x="295" y="23"/>
                </a:lnTo>
                <a:lnTo>
                  <a:pt x="283" y="21"/>
                </a:lnTo>
                <a:lnTo>
                  <a:pt x="283" y="0"/>
                </a:lnTo>
                <a:lnTo>
                  <a:pt x="302" y="3"/>
                </a:lnTo>
                <a:lnTo>
                  <a:pt x="320" y="14"/>
                </a:lnTo>
                <a:lnTo>
                  <a:pt x="334" y="30"/>
                </a:lnTo>
                <a:lnTo>
                  <a:pt x="341" y="49"/>
                </a:lnTo>
                <a:lnTo>
                  <a:pt x="341" y="68"/>
                </a:lnTo>
                <a:lnTo>
                  <a:pt x="334" y="88"/>
                </a:lnTo>
                <a:lnTo>
                  <a:pt x="267" y="203"/>
                </a:lnTo>
                <a:lnTo>
                  <a:pt x="256" y="217"/>
                </a:lnTo>
                <a:lnTo>
                  <a:pt x="242" y="226"/>
                </a:lnTo>
                <a:lnTo>
                  <a:pt x="226" y="231"/>
                </a:lnTo>
                <a:lnTo>
                  <a:pt x="226" y="287"/>
                </a:lnTo>
                <a:lnTo>
                  <a:pt x="223" y="319"/>
                </a:lnTo>
                <a:lnTo>
                  <a:pt x="214" y="348"/>
                </a:lnTo>
                <a:lnTo>
                  <a:pt x="200" y="370"/>
                </a:lnTo>
                <a:lnTo>
                  <a:pt x="180" y="390"/>
                </a:lnTo>
                <a:lnTo>
                  <a:pt x="159" y="402"/>
                </a:lnTo>
                <a:lnTo>
                  <a:pt x="134" y="406"/>
                </a:lnTo>
                <a:lnTo>
                  <a:pt x="110" y="402"/>
                </a:lnTo>
                <a:lnTo>
                  <a:pt x="88" y="390"/>
                </a:lnTo>
                <a:lnTo>
                  <a:pt x="69" y="370"/>
                </a:lnTo>
                <a:lnTo>
                  <a:pt x="55" y="348"/>
                </a:lnTo>
                <a:lnTo>
                  <a:pt x="46" y="319"/>
                </a:lnTo>
                <a:lnTo>
                  <a:pt x="42" y="287"/>
                </a:lnTo>
                <a:lnTo>
                  <a:pt x="42" y="220"/>
                </a:lnTo>
                <a:lnTo>
                  <a:pt x="25" y="215"/>
                </a:lnTo>
                <a:lnTo>
                  <a:pt x="12" y="203"/>
                </a:lnTo>
                <a:lnTo>
                  <a:pt x="4" y="189"/>
                </a:lnTo>
                <a:lnTo>
                  <a:pt x="0" y="171"/>
                </a:lnTo>
                <a:lnTo>
                  <a:pt x="5" y="150"/>
                </a:lnTo>
                <a:lnTo>
                  <a:pt x="16" y="134"/>
                </a:lnTo>
                <a:lnTo>
                  <a:pt x="32" y="123"/>
                </a:lnTo>
                <a:lnTo>
                  <a:pt x="53" y="118"/>
                </a:lnTo>
                <a:lnTo>
                  <a:pt x="72" y="123"/>
                </a:lnTo>
                <a:lnTo>
                  <a:pt x="88" y="134"/>
                </a:lnTo>
                <a:lnTo>
                  <a:pt x="101" y="150"/>
                </a:lnTo>
                <a:lnTo>
                  <a:pt x="104" y="171"/>
                </a:lnTo>
                <a:lnTo>
                  <a:pt x="101" y="189"/>
                </a:lnTo>
                <a:lnTo>
                  <a:pt x="92" y="203"/>
                </a:lnTo>
                <a:lnTo>
                  <a:pt x="80" y="215"/>
                </a:lnTo>
                <a:lnTo>
                  <a:pt x="62" y="220"/>
                </a:lnTo>
                <a:lnTo>
                  <a:pt x="62" y="287"/>
                </a:lnTo>
                <a:lnTo>
                  <a:pt x="65" y="317"/>
                </a:lnTo>
                <a:lnTo>
                  <a:pt x="76" y="346"/>
                </a:lnTo>
                <a:lnTo>
                  <a:pt x="92" y="367"/>
                </a:lnTo>
                <a:lnTo>
                  <a:pt x="111" y="381"/>
                </a:lnTo>
                <a:lnTo>
                  <a:pt x="134" y="386"/>
                </a:lnTo>
                <a:lnTo>
                  <a:pt x="157" y="381"/>
                </a:lnTo>
                <a:lnTo>
                  <a:pt x="177" y="367"/>
                </a:lnTo>
                <a:lnTo>
                  <a:pt x="193" y="346"/>
                </a:lnTo>
                <a:lnTo>
                  <a:pt x="201" y="317"/>
                </a:lnTo>
                <a:lnTo>
                  <a:pt x="205" y="287"/>
                </a:lnTo>
                <a:lnTo>
                  <a:pt x="205" y="231"/>
                </a:lnTo>
                <a:lnTo>
                  <a:pt x="189" y="226"/>
                </a:lnTo>
                <a:lnTo>
                  <a:pt x="175" y="217"/>
                </a:lnTo>
                <a:lnTo>
                  <a:pt x="164" y="203"/>
                </a:lnTo>
                <a:lnTo>
                  <a:pt x="99" y="88"/>
                </a:lnTo>
                <a:lnTo>
                  <a:pt x="92" y="68"/>
                </a:lnTo>
                <a:lnTo>
                  <a:pt x="92" y="49"/>
                </a:lnTo>
                <a:lnTo>
                  <a:pt x="99" y="30"/>
                </a:lnTo>
                <a:lnTo>
                  <a:pt x="111" y="14"/>
                </a:lnTo>
                <a:lnTo>
                  <a:pt x="129" y="3"/>
                </a:lnTo>
                <a:lnTo>
                  <a:pt x="1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Content Placeholder 1">
            <a:extLst>
              <a:ext uri="{FF2B5EF4-FFF2-40B4-BE49-F238E27FC236}">
                <a16:creationId xmlns:a16="http://schemas.microsoft.com/office/drawing/2014/main" id="{DBBFB518-8F51-6AA3-8054-BE2470106C8A}"/>
              </a:ext>
            </a:extLst>
          </p:cNvPr>
          <p:cNvSpPr>
            <a:spLocks noGrp="1"/>
          </p:cNvSpPr>
          <p:nvPr>
            <p:ph idx="1"/>
          </p:nvPr>
        </p:nvSpPr>
        <p:spPr>
          <a:xfrm>
            <a:off x="382734" y="2342325"/>
            <a:ext cx="3951328" cy="3399277"/>
          </a:xfrm>
        </p:spPr>
        <p:txBody>
          <a:bodyPr/>
          <a:lstStyle/>
          <a:p>
            <a:pPr marL="280409" lvl="2" indent="-158492"/>
            <a:r>
              <a:rPr lang="en-US" sz="1733" dirty="0">
                <a:solidFill>
                  <a:schemeClr val="tx2"/>
                </a:solidFill>
              </a:rPr>
              <a:t>Supply analytics</a:t>
            </a:r>
          </a:p>
          <a:p>
            <a:pPr marL="280409" lvl="2" indent="-158492"/>
            <a:r>
              <a:rPr lang="en-US" sz="1733" dirty="0">
                <a:solidFill>
                  <a:schemeClr val="tx2"/>
                </a:solidFill>
              </a:rPr>
              <a:t>Pharmacy analytics</a:t>
            </a:r>
          </a:p>
          <a:p>
            <a:pPr marL="280409" lvl="2" indent="-158492"/>
            <a:r>
              <a:rPr lang="en-US" sz="1733" dirty="0">
                <a:solidFill>
                  <a:schemeClr val="tx2"/>
                </a:solidFill>
              </a:rPr>
              <a:t>Category insights</a:t>
            </a:r>
          </a:p>
          <a:p>
            <a:pPr marL="280409" lvl="2" indent="-158492"/>
            <a:r>
              <a:rPr lang="en-US" sz="1733" dirty="0">
                <a:solidFill>
                  <a:schemeClr val="tx2"/>
                </a:solidFill>
              </a:rPr>
              <a:t>Purchased services analytics</a:t>
            </a:r>
          </a:p>
          <a:p>
            <a:pPr marL="280409" lvl="2" indent="-158492"/>
            <a:r>
              <a:rPr lang="en-US" sz="1733" dirty="0">
                <a:solidFill>
                  <a:schemeClr val="tx2"/>
                </a:solidFill>
              </a:rPr>
              <a:t>Contract catalog</a:t>
            </a:r>
          </a:p>
          <a:p>
            <a:pPr marL="280409" lvl="2" indent="-158492"/>
            <a:r>
              <a:rPr lang="en-US" sz="1733" dirty="0">
                <a:solidFill>
                  <a:schemeClr val="tx2"/>
                </a:solidFill>
              </a:rPr>
              <a:t>Vizient Clinical Data Base</a:t>
            </a:r>
          </a:p>
          <a:p>
            <a:pPr marL="280409" lvl="2" indent="-158492"/>
            <a:r>
              <a:rPr lang="en-US" sz="1733" dirty="0">
                <a:solidFill>
                  <a:schemeClr val="tx2"/>
                </a:solidFill>
              </a:rPr>
              <a:t>Procedural analytics</a:t>
            </a:r>
          </a:p>
          <a:p>
            <a:pPr marL="280409" lvl="2" indent="-158492"/>
            <a:r>
              <a:rPr lang="en-US" sz="1733" dirty="0">
                <a:solidFill>
                  <a:schemeClr val="tx2"/>
                </a:solidFill>
              </a:rPr>
              <a:t>Sg2 market analytics</a:t>
            </a:r>
          </a:p>
          <a:p>
            <a:pPr marL="280409" lvl="2" indent="-158492"/>
            <a:r>
              <a:rPr lang="en-US" sz="1733" dirty="0">
                <a:solidFill>
                  <a:schemeClr val="tx2"/>
                </a:solidFill>
              </a:rPr>
              <a:t>Clinical Practice Solutions Center</a:t>
            </a:r>
            <a:r>
              <a:rPr lang="en-US" sz="1733" baseline="30000" dirty="0"/>
              <a:t>®</a:t>
            </a:r>
          </a:p>
        </p:txBody>
      </p:sp>
      <p:sp>
        <p:nvSpPr>
          <p:cNvPr id="15" name="Title 2">
            <a:extLst>
              <a:ext uri="{FF2B5EF4-FFF2-40B4-BE49-F238E27FC236}">
                <a16:creationId xmlns:a16="http://schemas.microsoft.com/office/drawing/2014/main" id="{F2F23412-AD89-4783-A03F-5120D737C4EC}"/>
              </a:ext>
            </a:extLst>
          </p:cNvPr>
          <p:cNvSpPr>
            <a:spLocks noGrp="1"/>
          </p:cNvSpPr>
          <p:nvPr>
            <p:ph type="title"/>
          </p:nvPr>
        </p:nvSpPr>
        <p:spPr>
          <a:xfrm>
            <a:off x="321555" y="1821206"/>
            <a:ext cx="3790205" cy="517064"/>
          </a:xfrm>
        </p:spPr>
        <p:txBody>
          <a:bodyPr/>
          <a:lstStyle/>
          <a:p>
            <a:r>
              <a:rPr lang="en-US" sz="1800" dirty="0">
                <a:solidFill>
                  <a:schemeClr val="accent1"/>
                </a:solidFill>
              </a:rPr>
              <a:t>Fueled by a full suite of insights &amp; intelligence</a:t>
            </a:r>
          </a:p>
        </p:txBody>
      </p:sp>
      <p:grpSp>
        <p:nvGrpSpPr>
          <p:cNvPr id="16" name="Group 15">
            <a:extLst>
              <a:ext uri="{FF2B5EF4-FFF2-40B4-BE49-F238E27FC236}">
                <a16:creationId xmlns:a16="http://schemas.microsoft.com/office/drawing/2014/main" id="{5CEAF5E7-2114-FA6B-0B58-023A27CD0432}"/>
              </a:ext>
            </a:extLst>
          </p:cNvPr>
          <p:cNvGrpSpPr/>
          <p:nvPr/>
        </p:nvGrpSpPr>
        <p:grpSpPr>
          <a:xfrm>
            <a:off x="4547616" y="347276"/>
            <a:ext cx="7193280" cy="5407937"/>
            <a:chOff x="4589908" y="1135664"/>
            <a:chExt cx="4211192" cy="3165991"/>
          </a:xfrm>
        </p:grpSpPr>
        <p:pic>
          <p:nvPicPr>
            <p:cNvPr id="17" name="Picture 16">
              <a:extLst>
                <a:ext uri="{FF2B5EF4-FFF2-40B4-BE49-F238E27FC236}">
                  <a16:creationId xmlns:a16="http://schemas.microsoft.com/office/drawing/2014/main" id="{1D424F75-1D9F-4137-8E0E-535D5C6B6C9F}"/>
                </a:ext>
              </a:extLst>
            </p:cNvPr>
            <p:cNvPicPr>
              <a:picLocks noChangeAspect="1"/>
            </p:cNvPicPr>
            <p:nvPr/>
          </p:nvPicPr>
          <p:blipFill>
            <a:blip r:embed="rId8"/>
            <a:stretch>
              <a:fillRect/>
            </a:stretch>
          </p:blipFill>
          <p:spPr>
            <a:xfrm>
              <a:off x="4589908" y="1135664"/>
              <a:ext cx="1926301" cy="1530100"/>
            </a:xfrm>
            <a:prstGeom prst="rect">
              <a:avLst/>
            </a:prstGeom>
            <a:ln w="6350">
              <a:solidFill>
                <a:schemeClr val="bg1">
                  <a:lumMod val="85000"/>
                </a:schemeClr>
              </a:solidFill>
            </a:ln>
          </p:spPr>
        </p:pic>
        <p:pic>
          <p:nvPicPr>
            <p:cNvPr id="18" name="Picture 17">
              <a:extLst>
                <a:ext uri="{FF2B5EF4-FFF2-40B4-BE49-F238E27FC236}">
                  <a16:creationId xmlns:a16="http://schemas.microsoft.com/office/drawing/2014/main" id="{F2138D3E-CD96-4A2A-A9A6-54FAE5BCECE5}"/>
                </a:ext>
              </a:extLst>
            </p:cNvPr>
            <p:cNvPicPr>
              <a:picLocks noChangeAspect="1"/>
            </p:cNvPicPr>
            <p:nvPr/>
          </p:nvPicPr>
          <p:blipFill>
            <a:blip r:embed="rId9"/>
            <a:stretch>
              <a:fillRect/>
            </a:stretch>
          </p:blipFill>
          <p:spPr>
            <a:xfrm>
              <a:off x="6438349" y="1431814"/>
              <a:ext cx="1926301" cy="1547741"/>
            </a:xfrm>
            <a:prstGeom prst="rect">
              <a:avLst/>
            </a:prstGeom>
            <a:ln w="6350">
              <a:solidFill>
                <a:schemeClr val="bg1">
                  <a:lumMod val="85000"/>
                </a:schemeClr>
              </a:solidFill>
            </a:ln>
          </p:spPr>
        </p:pic>
        <p:pic>
          <p:nvPicPr>
            <p:cNvPr id="19" name="Picture 18">
              <a:extLst>
                <a:ext uri="{FF2B5EF4-FFF2-40B4-BE49-F238E27FC236}">
                  <a16:creationId xmlns:a16="http://schemas.microsoft.com/office/drawing/2014/main" id="{A8921B4A-758E-4B8A-BF5E-3245B6F023B8}"/>
                </a:ext>
              </a:extLst>
            </p:cNvPr>
            <p:cNvPicPr>
              <a:picLocks noChangeAspect="1"/>
            </p:cNvPicPr>
            <p:nvPr/>
          </p:nvPicPr>
          <p:blipFill>
            <a:blip r:embed="rId10"/>
            <a:stretch>
              <a:fillRect/>
            </a:stretch>
          </p:blipFill>
          <p:spPr>
            <a:xfrm>
              <a:off x="4667768" y="2591244"/>
              <a:ext cx="1926301" cy="1416592"/>
            </a:xfrm>
            <a:prstGeom prst="rect">
              <a:avLst/>
            </a:prstGeom>
            <a:ln w="6350">
              <a:solidFill>
                <a:schemeClr val="bg1">
                  <a:lumMod val="85000"/>
                </a:schemeClr>
              </a:solidFill>
            </a:ln>
          </p:spPr>
        </p:pic>
        <p:pic>
          <p:nvPicPr>
            <p:cNvPr id="20" name="Picture 19">
              <a:extLst>
                <a:ext uri="{FF2B5EF4-FFF2-40B4-BE49-F238E27FC236}">
                  <a16:creationId xmlns:a16="http://schemas.microsoft.com/office/drawing/2014/main" id="{0A585411-9757-452E-8031-8592D63EB409}"/>
                </a:ext>
              </a:extLst>
            </p:cNvPr>
            <p:cNvPicPr>
              <a:picLocks noChangeAspect="1"/>
            </p:cNvPicPr>
            <p:nvPr/>
          </p:nvPicPr>
          <p:blipFill>
            <a:blip r:embed="rId11"/>
            <a:stretch>
              <a:fillRect/>
            </a:stretch>
          </p:blipFill>
          <p:spPr>
            <a:xfrm>
              <a:off x="6398023" y="2819880"/>
              <a:ext cx="2403077" cy="1481775"/>
            </a:xfrm>
            <a:prstGeom prst="rect">
              <a:avLst/>
            </a:prstGeom>
            <a:ln w="6350">
              <a:solidFill>
                <a:schemeClr val="bg1">
                  <a:lumMod val="85000"/>
                </a:schemeClr>
              </a:solidFill>
            </a:ln>
          </p:spPr>
        </p:pic>
      </p:grpSp>
    </p:spTree>
    <p:extLst>
      <p:ext uri="{BB962C8B-B14F-4D97-AF65-F5344CB8AC3E}">
        <p14:creationId xmlns:p14="http://schemas.microsoft.com/office/powerpoint/2010/main" val="364931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25588" y="1591"/>
          <a:ext cx="1588" cy="1588"/>
        </p:xfrm>
        <a:graphic>
          <a:graphicData uri="http://schemas.openxmlformats.org/presentationml/2006/ole">
            <mc:AlternateContent xmlns:mc="http://schemas.openxmlformats.org/markup-compatibility/2006">
              <mc:Choice xmlns:v="urn:schemas-microsoft-com:vml" Requires="v">
                <p:oleObj spid="_x0000_s18439" name="think-cell Slide" r:id="rId6" imgW="216" imgH="216" progId="TCLayout.ActiveDocument.1">
                  <p:embed/>
                </p:oleObj>
              </mc:Choice>
              <mc:Fallback>
                <p:oleObj name="think-cell Slide" r:id="rId6" imgW="216" imgH="216" progId="TCLayout.ActiveDocument.1">
                  <p:embed/>
                  <p:pic>
                    <p:nvPicPr>
                      <p:cNvPr id="10" name="Object 9" hidden="1"/>
                      <p:cNvPicPr/>
                      <p:nvPr/>
                    </p:nvPicPr>
                    <p:blipFill>
                      <a:blip r:embed="rId7"/>
                      <a:stretch>
                        <a:fillRect/>
                      </a:stretch>
                    </p:blipFill>
                    <p:spPr>
                      <a:xfrm>
                        <a:off x="1525588" y="1591"/>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1524000" y="3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a:solidFill>
                <a:srgbClr val="FFFFFF"/>
              </a:solidFill>
              <a:cs typeface="Times New Roman"/>
              <a:sym typeface="Arial"/>
            </a:endParaRPr>
          </a:p>
        </p:txBody>
      </p:sp>
      <p:grpSp>
        <p:nvGrpSpPr>
          <p:cNvPr id="20" name="Group 19"/>
          <p:cNvGrpSpPr/>
          <p:nvPr/>
        </p:nvGrpSpPr>
        <p:grpSpPr>
          <a:xfrm>
            <a:off x="261369" y="206528"/>
            <a:ext cx="2531614" cy="1315934"/>
            <a:chOff x="8226649" y="3489866"/>
            <a:chExt cx="3041112" cy="1580772"/>
          </a:xfrm>
        </p:grpSpPr>
        <p:sp>
          <p:nvSpPr>
            <p:cNvPr id="21" name="Rounded Rectangle 20"/>
            <p:cNvSpPr/>
            <p:nvPr/>
          </p:nvSpPr>
          <p:spPr>
            <a:xfrm>
              <a:off x="8226649" y="3489866"/>
              <a:ext cx="3041112" cy="1580772"/>
            </a:xfrm>
            <a:prstGeom prst="roundRect">
              <a:avLst/>
            </a:prstGeom>
            <a:solidFill>
              <a:schemeClr val="accent4"/>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p:cNvSpPr txBox="1"/>
            <p:nvPr/>
          </p:nvSpPr>
          <p:spPr>
            <a:xfrm>
              <a:off x="8330996" y="3538101"/>
              <a:ext cx="1556281"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Expand</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3" name="Group 22"/>
            <p:cNvGrpSpPr/>
            <p:nvPr/>
          </p:nvGrpSpPr>
          <p:grpSpPr>
            <a:xfrm>
              <a:off x="10475242" y="4095637"/>
              <a:ext cx="215787" cy="214085"/>
              <a:chOff x="609600" y="5592763"/>
              <a:chExt cx="2817813" cy="2795587"/>
            </a:xfrm>
            <a:solidFill>
              <a:schemeClr val="bg1"/>
            </a:solidFill>
          </p:grpSpPr>
          <p:sp>
            <p:nvSpPr>
              <p:cNvPr id="24" name="Freeform 11"/>
              <p:cNvSpPr>
                <a:spLocks/>
              </p:cNvSpPr>
              <p:nvPr/>
            </p:nvSpPr>
            <p:spPr bwMode="auto">
              <a:xfrm>
                <a:off x="609600" y="8185150"/>
                <a:ext cx="204788" cy="203200"/>
              </a:xfrm>
              <a:custGeom>
                <a:avLst/>
                <a:gdLst>
                  <a:gd name="T0" fmla="*/ 129 w 259"/>
                  <a:gd name="T1" fmla="*/ 0 h 256"/>
                  <a:gd name="T2" fmla="*/ 163 w 259"/>
                  <a:gd name="T3" fmla="*/ 4 h 256"/>
                  <a:gd name="T4" fmla="*/ 193 w 259"/>
                  <a:gd name="T5" fmla="*/ 18 h 256"/>
                  <a:gd name="T6" fmla="*/ 221 w 259"/>
                  <a:gd name="T7" fmla="*/ 38 h 256"/>
                  <a:gd name="T8" fmla="*/ 241 w 259"/>
                  <a:gd name="T9" fmla="*/ 63 h 256"/>
                  <a:gd name="T10" fmla="*/ 253 w 259"/>
                  <a:gd name="T11" fmla="*/ 93 h 256"/>
                  <a:gd name="T12" fmla="*/ 259 w 259"/>
                  <a:gd name="T13" fmla="*/ 129 h 256"/>
                  <a:gd name="T14" fmla="*/ 253 w 259"/>
                  <a:gd name="T15" fmla="*/ 163 h 256"/>
                  <a:gd name="T16" fmla="*/ 241 w 259"/>
                  <a:gd name="T17" fmla="*/ 193 h 256"/>
                  <a:gd name="T18" fmla="*/ 221 w 259"/>
                  <a:gd name="T19" fmla="*/ 218 h 256"/>
                  <a:gd name="T20" fmla="*/ 193 w 259"/>
                  <a:gd name="T21" fmla="*/ 240 h 256"/>
                  <a:gd name="T22" fmla="*/ 163 w 259"/>
                  <a:gd name="T23" fmla="*/ 252 h 256"/>
                  <a:gd name="T24" fmla="*/ 129 w 259"/>
                  <a:gd name="T25" fmla="*/ 256 h 256"/>
                  <a:gd name="T26" fmla="*/ 96 w 259"/>
                  <a:gd name="T27" fmla="*/ 252 h 256"/>
                  <a:gd name="T28" fmla="*/ 64 w 259"/>
                  <a:gd name="T29" fmla="*/ 240 h 256"/>
                  <a:gd name="T30" fmla="*/ 38 w 259"/>
                  <a:gd name="T31" fmla="*/ 218 h 256"/>
                  <a:gd name="T32" fmla="*/ 18 w 259"/>
                  <a:gd name="T33" fmla="*/ 193 h 256"/>
                  <a:gd name="T34" fmla="*/ 4 w 259"/>
                  <a:gd name="T35" fmla="*/ 163 h 256"/>
                  <a:gd name="T36" fmla="*/ 0 w 259"/>
                  <a:gd name="T37" fmla="*/ 129 h 256"/>
                  <a:gd name="T38" fmla="*/ 4 w 259"/>
                  <a:gd name="T39" fmla="*/ 93 h 256"/>
                  <a:gd name="T40" fmla="*/ 18 w 259"/>
                  <a:gd name="T41" fmla="*/ 63 h 256"/>
                  <a:gd name="T42" fmla="*/ 38 w 259"/>
                  <a:gd name="T43" fmla="*/ 38 h 256"/>
                  <a:gd name="T44" fmla="*/ 64 w 259"/>
                  <a:gd name="T45" fmla="*/ 18 h 256"/>
                  <a:gd name="T46" fmla="*/ 96 w 259"/>
                  <a:gd name="T47" fmla="*/ 4 h 256"/>
                  <a:gd name="T48" fmla="*/ 129 w 259"/>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56">
                    <a:moveTo>
                      <a:pt x="129" y="0"/>
                    </a:moveTo>
                    <a:lnTo>
                      <a:pt x="163" y="4"/>
                    </a:lnTo>
                    <a:lnTo>
                      <a:pt x="193" y="18"/>
                    </a:lnTo>
                    <a:lnTo>
                      <a:pt x="221" y="38"/>
                    </a:lnTo>
                    <a:lnTo>
                      <a:pt x="241" y="63"/>
                    </a:lnTo>
                    <a:lnTo>
                      <a:pt x="253" y="93"/>
                    </a:lnTo>
                    <a:lnTo>
                      <a:pt x="259" y="129"/>
                    </a:lnTo>
                    <a:lnTo>
                      <a:pt x="253" y="163"/>
                    </a:lnTo>
                    <a:lnTo>
                      <a:pt x="241" y="193"/>
                    </a:lnTo>
                    <a:lnTo>
                      <a:pt x="221" y="218"/>
                    </a:lnTo>
                    <a:lnTo>
                      <a:pt x="193" y="240"/>
                    </a:lnTo>
                    <a:lnTo>
                      <a:pt x="163" y="252"/>
                    </a:lnTo>
                    <a:lnTo>
                      <a:pt x="129" y="256"/>
                    </a:lnTo>
                    <a:lnTo>
                      <a:pt x="96" y="252"/>
                    </a:lnTo>
                    <a:lnTo>
                      <a:pt x="64" y="240"/>
                    </a:lnTo>
                    <a:lnTo>
                      <a:pt x="38" y="218"/>
                    </a:lnTo>
                    <a:lnTo>
                      <a:pt x="18" y="193"/>
                    </a:lnTo>
                    <a:lnTo>
                      <a:pt x="4" y="163"/>
                    </a:lnTo>
                    <a:lnTo>
                      <a:pt x="0" y="129"/>
                    </a:lnTo>
                    <a:lnTo>
                      <a:pt x="4" y="93"/>
                    </a:lnTo>
                    <a:lnTo>
                      <a:pt x="18" y="63"/>
                    </a:lnTo>
                    <a:lnTo>
                      <a:pt x="38" y="38"/>
                    </a:lnTo>
                    <a:lnTo>
                      <a:pt x="64" y="18"/>
                    </a:lnTo>
                    <a:lnTo>
                      <a:pt x="96" y="4"/>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Freeform 12"/>
              <p:cNvSpPr>
                <a:spLocks/>
              </p:cNvSpPr>
              <p:nvPr/>
            </p:nvSpPr>
            <p:spPr bwMode="auto">
              <a:xfrm>
                <a:off x="3222625" y="5592763"/>
                <a:ext cx="204788" cy="204788"/>
              </a:xfrm>
              <a:custGeom>
                <a:avLst/>
                <a:gdLst>
                  <a:gd name="T0" fmla="*/ 127 w 257"/>
                  <a:gd name="T1" fmla="*/ 0 h 256"/>
                  <a:gd name="T2" fmla="*/ 161 w 257"/>
                  <a:gd name="T3" fmla="*/ 4 h 256"/>
                  <a:gd name="T4" fmla="*/ 193 w 257"/>
                  <a:gd name="T5" fmla="*/ 18 h 256"/>
                  <a:gd name="T6" fmla="*/ 219 w 257"/>
                  <a:gd name="T7" fmla="*/ 37 h 256"/>
                  <a:gd name="T8" fmla="*/ 239 w 257"/>
                  <a:gd name="T9" fmla="*/ 63 h 256"/>
                  <a:gd name="T10" fmla="*/ 253 w 257"/>
                  <a:gd name="T11" fmla="*/ 95 h 256"/>
                  <a:gd name="T12" fmla="*/ 257 w 257"/>
                  <a:gd name="T13" fmla="*/ 129 h 256"/>
                  <a:gd name="T14" fmla="*/ 253 w 257"/>
                  <a:gd name="T15" fmla="*/ 163 h 256"/>
                  <a:gd name="T16" fmla="*/ 239 w 257"/>
                  <a:gd name="T17" fmla="*/ 193 h 256"/>
                  <a:gd name="T18" fmla="*/ 219 w 257"/>
                  <a:gd name="T19" fmla="*/ 218 h 256"/>
                  <a:gd name="T20" fmla="*/ 193 w 257"/>
                  <a:gd name="T21" fmla="*/ 240 h 256"/>
                  <a:gd name="T22" fmla="*/ 161 w 257"/>
                  <a:gd name="T23" fmla="*/ 252 h 256"/>
                  <a:gd name="T24" fmla="*/ 127 w 257"/>
                  <a:gd name="T25" fmla="*/ 256 h 256"/>
                  <a:gd name="T26" fmla="*/ 93 w 257"/>
                  <a:gd name="T27" fmla="*/ 252 h 256"/>
                  <a:gd name="T28" fmla="*/ 64 w 257"/>
                  <a:gd name="T29" fmla="*/ 240 h 256"/>
                  <a:gd name="T30" fmla="*/ 38 w 257"/>
                  <a:gd name="T31" fmla="*/ 218 h 256"/>
                  <a:gd name="T32" fmla="*/ 16 w 257"/>
                  <a:gd name="T33" fmla="*/ 193 h 256"/>
                  <a:gd name="T34" fmla="*/ 4 w 257"/>
                  <a:gd name="T35" fmla="*/ 163 h 256"/>
                  <a:gd name="T36" fmla="*/ 0 w 257"/>
                  <a:gd name="T37" fmla="*/ 129 h 256"/>
                  <a:gd name="T38" fmla="*/ 4 w 257"/>
                  <a:gd name="T39" fmla="*/ 95 h 256"/>
                  <a:gd name="T40" fmla="*/ 16 w 257"/>
                  <a:gd name="T41" fmla="*/ 63 h 256"/>
                  <a:gd name="T42" fmla="*/ 38 w 257"/>
                  <a:gd name="T43" fmla="*/ 37 h 256"/>
                  <a:gd name="T44" fmla="*/ 64 w 257"/>
                  <a:gd name="T45" fmla="*/ 18 h 256"/>
                  <a:gd name="T46" fmla="*/ 93 w 257"/>
                  <a:gd name="T47" fmla="*/ 4 h 256"/>
                  <a:gd name="T48" fmla="*/ 127 w 257"/>
                  <a:gd name="T4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256">
                    <a:moveTo>
                      <a:pt x="127" y="0"/>
                    </a:moveTo>
                    <a:lnTo>
                      <a:pt x="161" y="4"/>
                    </a:lnTo>
                    <a:lnTo>
                      <a:pt x="193" y="18"/>
                    </a:lnTo>
                    <a:lnTo>
                      <a:pt x="219" y="37"/>
                    </a:lnTo>
                    <a:lnTo>
                      <a:pt x="239" y="63"/>
                    </a:lnTo>
                    <a:lnTo>
                      <a:pt x="253" y="95"/>
                    </a:lnTo>
                    <a:lnTo>
                      <a:pt x="257" y="129"/>
                    </a:lnTo>
                    <a:lnTo>
                      <a:pt x="253" y="163"/>
                    </a:lnTo>
                    <a:lnTo>
                      <a:pt x="239" y="193"/>
                    </a:lnTo>
                    <a:lnTo>
                      <a:pt x="219" y="218"/>
                    </a:lnTo>
                    <a:lnTo>
                      <a:pt x="193" y="240"/>
                    </a:lnTo>
                    <a:lnTo>
                      <a:pt x="161" y="252"/>
                    </a:lnTo>
                    <a:lnTo>
                      <a:pt x="127" y="256"/>
                    </a:lnTo>
                    <a:lnTo>
                      <a:pt x="93" y="252"/>
                    </a:lnTo>
                    <a:lnTo>
                      <a:pt x="64" y="240"/>
                    </a:lnTo>
                    <a:lnTo>
                      <a:pt x="38" y="218"/>
                    </a:lnTo>
                    <a:lnTo>
                      <a:pt x="16" y="193"/>
                    </a:lnTo>
                    <a:lnTo>
                      <a:pt x="4" y="163"/>
                    </a:lnTo>
                    <a:lnTo>
                      <a:pt x="0" y="129"/>
                    </a:lnTo>
                    <a:lnTo>
                      <a:pt x="4" y="95"/>
                    </a:lnTo>
                    <a:lnTo>
                      <a:pt x="16" y="63"/>
                    </a:lnTo>
                    <a:lnTo>
                      <a:pt x="38" y="37"/>
                    </a:lnTo>
                    <a:lnTo>
                      <a:pt x="64" y="18"/>
                    </a:lnTo>
                    <a:lnTo>
                      <a:pt x="93" y="4"/>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47" name="Rectangle 46">
            <a:extLst>
              <a:ext uri="{FF2B5EF4-FFF2-40B4-BE49-F238E27FC236}">
                <a16:creationId xmlns:a16="http://schemas.microsoft.com/office/drawing/2014/main" id="{CC423DA7-E336-074D-8CCF-3EA2C88CFFD4}"/>
              </a:ext>
            </a:extLst>
          </p:cNvPr>
          <p:cNvSpPr/>
          <p:nvPr/>
        </p:nvSpPr>
        <p:spPr>
          <a:xfrm>
            <a:off x="284488" y="750467"/>
            <a:ext cx="244205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Our Health System Network</a:t>
            </a:r>
          </a:p>
        </p:txBody>
      </p:sp>
      <p:sp>
        <p:nvSpPr>
          <p:cNvPr id="59" name="Freeform 27">
            <a:extLst>
              <a:ext uri="{FF2B5EF4-FFF2-40B4-BE49-F238E27FC236}">
                <a16:creationId xmlns:a16="http://schemas.microsoft.com/office/drawing/2014/main" id="{0200C158-1DED-8C49-80C0-A6A0AD315324}"/>
              </a:ext>
            </a:extLst>
          </p:cNvPr>
          <p:cNvSpPr>
            <a:spLocks noEditPoints="1"/>
          </p:cNvSpPr>
          <p:nvPr/>
        </p:nvSpPr>
        <p:spPr bwMode="auto">
          <a:xfrm>
            <a:off x="1686535" y="342669"/>
            <a:ext cx="456607" cy="492704"/>
          </a:xfrm>
          <a:custGeom>
            <a:avLst/>
            <a:gdLst>
              <a:gd name="T0" fmla="*/ 2527 w 3331"/>
              <a:gd name="T1" fmla="*/ 2481 h 3310"/>
              <a:gd name="T2" fmla="*/ 2423 w 3331"/>
              <a:gd name="T3" fmla="*/ 2707 h 3310"/>
              <a:gd name="T4" fmla="*/ 2527 w 3331"/>
              <a:gd name="T5" fmla="*/ 2934 h 3310"/>
              <a:gd name="T6" fmla="*/ 2770 w 3331"/>
              <a:gd name="T7" fmla="*/ 3005 h 3310"/>
              <a:gd name="T8" fmla="*/ 2980 w 3331"/>
              <a:gd name="T9" fmla="*/ 2871 h 3310"/>
              <a:gd name="T10" fmla="*/ 3016 w 3331"/>
              <a:gd name="T11" fmla="*/ 2621 h 3310"/>
              <a:gd name="T12" fmla="*/ 2853 w 3331"/>
              <a:gd name="T13" fmla="*/ 2435 h 3310"/>
              <a:gd name="T14" fmla="*/ 518 w 3331"/>
              <a:gd name="T15" fmla="*/ 2419 h 3310"/>
              <a:gd name="T16" fmla="*/ 331 w 3331"/>
              <a:gd name="T17" fmla="*/ 2581 h 3310"/>
              <a:gd name="T18" fmla="*/ 331 w 3331"/>
              <a:gd name="T19" fmla="*/ 2834 h 3310"/>
              <a:gd name="T20" fmla="*/ 518 w 3331"/>
              <a:gd name="T21" fmla="*/ 2996 h 3310"/>
              <a:gd name="T22" fmla="*/ 771 w 3331"/>
              <a:gd name="T23" fmla="*/ 2959 h 3310"/>
              <a:gd name="T24" fmla="*/ 906 w 3331"/>
              <a:gd name="T25" fmla="*/ 2752 h 3310"/>
              <a:gd name="T26" fmla="*/ 834 w 3331"/>
              <a:gd name="T27" fmla="*/ 2510 h 3310"/>
              <a:gd name="T28" fmla="*/ 606 w 3331"/>
              <a:gd name="T29" fmla="*/ 2407 h 3310"/>
              <a:gd name="T30" fmla="*/ 1667 w 3331"/>
              <a:gd name="T31" fmla="*/ 750 h 3310"/>
              <a:gd name="T32" fmla="*/ 1204 w 3331"/>
              <a:gd name="T33" fmla="*/ 1006 h 3310"/>
              <a:gd name="T34" fmla="*/ 866 w 3331"/>
              <a:gd name="T35" fmla="*/ 1410 h 3310"/>
              <a:gd name="T36" fmla="*/ 892 w 3331"/>
              <a:gd name="T37" fmla="*/ 1769 h 3310"/>
              <a:gd name="T38" fmla="*/ 930 w 3331"/>
              <a:gd name="T39" fmla="*/ 1865 h 3310"/>
              <a:gd name="T40" fmla="*/ 680 w 3331"/>
              <a:gd name="T41" fmla="*/ 2109 h 3310"/>
              <a:gd name="T42" fmla="*/ 946 w 3331"/>
              <a:gd name="T43" fmla="*/ 2210 h 3310"/>
              <a:gd name="T44" fmla="*/ 1160 w 3331"/>
              <a:gd name="T45" fmla="*/ 2466 h 3310"/>
              <a:gd name="T46" fmla="*/ 1744 w 3331"/>
              <a:gd name="T47" fmla="*/ 2461 h 3310"/>
              <a:gd name="T48" fmla="*/ 1844 w 3331"/>
              <a:gd name="T49" fmla="*/ 2411 h 3310"/>
              <a:gd name="T50" fmla="*/ 2210 w 3331"/>
              <a:gd name="T51" fmla="*/ 2393 h 3310"/>
              <a:gd name="T52" fmla="*/ 2474 w 3331"/>
              <a:gd name="T53" fmla="*/ 2160 h 3310"/>
              <a:gd name="T54" fmla="*/ 2481 w 3331"/>
              <a:gd name="T55" fmla="*/ 1577 h 3310"/>
              <a:gd name="T56" fmla="*/ 2423 w 3331"/>
              <a:gd name="T57" fmla="*/ 1505 h 3310"/>
              <a:gd name="T58" fmla="*/ 2240 w 3331"/>
              <a:gd name="T59" fmla="*/ 1201 h 3310"/>
              <a:gd name="T60" fmla="*/ 2123 w 3331"/>
              <a:gd name="T61" fmla="*/ 1083 h 3310"/>
              <a:gd name="T62" fmla="*/ 3029 w 3331"/>
              <a:gd name="T63" fmla="*/ 301 h 3310"/>
              <a:gd name="T64" fmla="*/ 3264 w 3331"/>
              <a:gd name="T65" fmla="*/ 26 h 3310"/>
              <a:gd name="T66" fmla="*/ 3331 w 3331"/>
              <a:gd name="T67" fmla="*/ 1053 h 3310"/>
              <a:gd name="T68" fmla="*/ 3239 w 3331"/>
              <a:gd name="T69" fmla="*/ 1191 h 3310"/>
              <a:gd name="T70" fmla="*/ 3027 w 3331"/>
              <a:gd name="T71" fmla="*/ 1490 h 3310"/>
              <a:gd name="T72" fmla="*/ 2985 w 3331"/>
              <a:gd name="T73" fmla="*/ 1572 h 3310"/>
              <a:gd name="T74" fmla="*/ 2917 w 3331"/>
              <a:gd name="T75" fmla="*/ 2138 h 3310"/>
              <a:gd name="T76" fmla="*/ 3196 w 3331"/>
              <a:gd name="T77" fmla="*/ 2330 h 3310"/>
              <a:gd name="T78" fmla="*/ 3328 w 3331"/>
              <a:gd name="T79" fmla="*/ 2647 h 3310"/>
              <a:gd name="T80" fmla="*/ 3258 w 3331"/>
              <a:gd name="T81" fmla="*/ 2995 h 3310"/>
              <a:gd name="T82" fmla="*/ 3014 w 3331"/>
              <a:gd name="T83" fmla="*/ 3237 h 3310"/>
              <a:gd name="T84" fmla="*/ 2666 w 3331"/>
              <a:gd name="T85" fmla="*/ 3307 h 3310"/>
              <a:gd name="T86" fmla="*/ 2350 w 3331"/>
              <a:gd name="T87" fmla="*/ 3180 h 3310"/>
              <a:gd name="T88" fmla="*/ 2156 w 3331"/>
              <a:gd name="T89" fmla="*/ 2908 h 3310"/>
              <a:gd name="T90" fmla="*/ 1804 w 3331"/>
              <a:gd name="T91" fmla="*/ 3007 h 3310"/>
              <a:gd name="T92" fmla="*/ 1742 w 3331"/>
              <a:gd name="T93" fmla="*/ 2782 h 3310"/>
              <a:gd name="T94" fmla="*/ 1102 w 3331"/>
              <a:gd name="T95" fmla="*/ 3051 h 3310"/>
              <a:gd name="T96" fmla="*/ 838 w 3331"/>
              <a:gd name="T97" fmla="*/ 3263 h 3310"/>
              <a:gd name="T98" fmla="*/ 484 w 3331"/>
              <a:gd name="T99" fmla="*/ 3297 h 3310"/>
              <a:gd name="T100" fmla="*/ 178 w 3331"/>
              <a:gd name="T101" fmla="*/ 3133 h 3310"/>
              <a:gd name="T102" fmla="*/ 13 w 3331"/>
              <a:gd name="T103" fmla="*/ 2829 h 3310"/>
              <a:gd name="T104" fmla="*/ 50 w 3331"/>
              <a:gd name="T105" fmla="*/ 2467 h 3310"/>
              <a:gd name="T106" fmla="*/ 282 w 3331"/>
              <a:gd name="T107" fmla="*/ 2200 h 3310"/>
              <a:gd name="T108" fmla="*/ 337 w 3331"/>
              <a:gd name="T109" fmla="*/ 1773 h 3310"/>
              <a:gd name="T110" fmla="*/ 392 w 3331"/>
              <a:gd name="T111" fmla="*/ 1686 h 3310"/>
              <a:gd name="T112" fmla="*/ 678 w 3331"/>
              <a:gd name="T113" fmla="*/ 1444 h 3310"/>
              <a:gd name="T114" fmla="*/ 1000 w 3331"/>
              <a:gd name="T115" fmla="*/ 987 h 3310"/>
              <a:gd name="T116" fmla="*/ 1460 w 3331"/>
              <a:gd name="T117" fmla="*/ 669 h 3310"/>
              <a:gd name="T118" fmla="*/ 2020 w 3331"/>
              <a:gd name="T119" fmla="*/ 530 h 3310"/>
              <a:gd name="T120" fmla="*/ 2164 w 3331"/>
              <a:gd name="T121" fmla="*/ 44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31" h="3310">
                <a:moveTo>
                  <a:pt x="2726" y="2407"/>
                </a:moveTo>
                <a:lnTo>
                  <a:pt x="2681" y="2410"/>
                </a:lnTo>
                <a:lnTo>
                  <a:pt x="2638" y="2419"/>
                </a:lnTo>
                <a:lnTo>
                  <a:pt x="2599" y="2435"/>
                </a:lnTo>
                <a:lnTo>
                  <a:pt x="2561" y="2455"/>
                </a:lnTo>
                <a:lnTo>
                  <a:pt x="2527" y="2481"/>
                </a:lnTo>
                <a:lnTo>
                  <a:pt x="2497" y="2510"/>
                </a:lnTo>
                <a:lnTo>
                  <a:pt x="2472" y="2544"/>
                </a:lnTo>
                <a:lnTo>
                  <a:pt x="2451" y="2581"/>
                </a:lnTo>
                <a:lnTo>
                  <a:pt x="2436" y="2621"/>
                </a:lnTo>
                <a:lnTo>
                  <a:pt x="2427" y="2663"/>
                </a:lnTo>
                <a:lnTo>
                  <a:pt x="2423" y="2707"/>
                </a:lnTo>
                <a:lnTo>
                  <a:pt x="2427" y="2752"/>
                </a:lnTo>
                <a:lnTo>
                  <a:pt x="2436" y="2794"/>
                </a:lnTo>
                <a:lnTo>
                  <a:pt x="2451" y="2834"/>
                </a:lnTo>
                <a:lnTo>
                  <a:pt x="2472" y="2871"/>
                </a:lnTo>
                <a:lnTo>
                  <a:pt x="2497" y="2905"/>
                </a:lnTo>
                <a:lnTo>
                  <a:pt x="2527" y="2934"/>
                </a:lnTo>
                <a:lnTo>
                  <a:pt x="2561" y="2959"/>
                </a:lnTo>
                <a:lnTo>
                  <a:pt x="2599" y="2980"/>
                </a:lnTo>
                <a:lnTo>
                  <a:pt x="2638" y="2996"/>
                </a:lnTo>
                <a:lnTo>
                  <a:pt x="2681" y="3005"/>
                </a:lnTo>
                <a:lnTo>
                  <a:pt x="2726" y="3008"/>
                </a:lnTo>
                <a:lnTo>
                  <a:pt x="2770" y="3005"/>
                </a:lnTo>
                <a:lnTo>
                  <a:pt x="2813" y="2996"/>
                </a:lnTo>
                <a:lnTo>
                  <a:pt x="2853" y="2980"/>
                </a:lnTo>
                <a:lnTo>
                  <a:pt x="2891" y="2959"/>
                </a:lnTo>
                <a:lnTo>
                  <a:pt x="2924" y="2934"/>
                </a:lnTo>
                <a:lnTo>
                  <a:pt x="2954" y="2905"/>
                </a:lnTo>
                <a:lnTo>
                  <a:pt x="2980" y="2871"/>
                </a:lnTo>
                <a:lnTo>
                  <a:pt x="3001" y="2834"/>
                </a:lnTo>
                <a:lnTo>
                  <a:pt x="3016" y="2794"/>
                </a:lnTo>
                <a:lnTo>
                  <a:pt x="3026" y="2752"/>
                </a:lnTo>
                <a:lnTo>
                  <a:pt x="3029" y="2707"/>
                </a:lnTo>
                <a:lnTo>
                  <a:pt x="3026" y="2663"/>
                </a:lnTo>
                <a:lnTo>
                  <a:pt x="3016" y="2621"/>
                </a:lnTo>
                <a:lnTo>
                  <a:pt x="3001" y="2581"/>
                </a:lnTo>
                <a:lnTo>
                  <a:pt x="2980" y="2544"/>
                </a:lnTo>
                <a:lnTo>
                  <a:pt x="2954" y="2510"/>
                </a:lnTo>
                <a:lnTo>
                  <a:pt x="2924" y="2481"/>
                </a:lnTo>
                <a:lnTo>
                  <a:pt x="2891" y="2455"/>
                </a:lnTo>
                <a:lnTo>
                  <a:pt x="2853" y="2435"/>
                </a:lnTo>
                <a:lnTo>
                  <a:pt x="2813" y="2419"/>
                </a:lnTo>
                <a:lnTo>
                  <a:pt x="2770" y="2410"/>
                </a:lnTo>
                <a:lnTo>
                  <a:pt x="2726" y="2407"/>
                </a:lnTo>
                <a:close/>
                <a:moveTo>
                  <a:pt x="606" y="2407"/>
                </a:moveTo>
                <a:lnTo>
                  <a:pt x="561" y="2410"/>
                </a:lnTo>
                <a:lnTo>
                  <a:pt x="518" y="2419"/>
                </a:lnTo>
                <a:lnTo>
                  <a:pt x="478" y="2435"/>
                </a:lnTo>
                <a:lnTo>
                  <a:pt x="441" y="2455"/>
                </a:lnTo>
                <a:lnTo>
                  <a:pt x="407" y="2481"/>
                </a:lnTo>
                <a:lnTo>
                  <a:pt x="378" y="2510"/>
                </a:lnTo>
                <a:lnTo>
                  <a:pt x="352" y="2544"/>
                </a:lnTo>
                <a:lnTo>
                  <a:pt x="331" y="2581"/>
                </a:lnTo>
                <a:lnTo>
                  <a:pt x="316" y="2621"/>
                </a:lnTo>
                <a:lnTo>
                  <a:pt x="307" y="2663"/>
                </a:lnTo>
                <a:lnTo>
                  <a:pt x="304" y="2707"/>
                </a:lnTo>
                <a:lnTo>
                  <a:pt x="307" y="2752"/>
                </a:lnTo>
                <a:lnTo>
                  <a:pt x="316" y="2794"/>
                </a:lnTo>
                <a:lnTo>
                  <a:pt x="331" y="2834"/>
                </a:lnTo>
                <a:lnTo>
                  <a:pt x="352" y="2871"/>
                </a:lnTo>
                <a:lnTo>
                  <a:pt x="378" y="2905"/>
                </a:lnTo>
                <a:lnTo>
                  <a:pt x="407" y="2934"/>
                </a:lnTo>
                <a:lnTo>
                  <a:pt x="441" y="2959"/>
                </a:lnTo>
                <a:lnTo>
                  <a:pt x="478" y="2980"/>
                </a:lnTo>
                <a:lnTo>
                  <a:pt x="518" y="2996"/>
                </a:lnTo>
                <a:lnTo>
                  <a:pt x="561" y="3005"/>
                </a:lnTo>
                <a:lnTo>
                  <a:pt x="606" y="3008"/>
                </a:lnTo>
                <a:lnTo>
                  <a:pt x="650" y="3005"/>
                </a:lnTo>
                <a:lnTo>
                  <a:pt x="693" y="2996"/>
                </a:lnTo>
                <a:lnTo>
                  <a:pt x="734" y="2980"/>
                </a:lnTo>
                <a:lnTo>
                  <a:pt x="771" y="2959"/>
                </a:lnTo>
                <a:lnTo>
                  <a:pt x="804" y="2934"/>
                </a:lnTo>
                <a:lnTo>
                  <a:pt x="834" y="2905"/>
                </a:lnTo>
                <a:lnTo>
                  <a:pt x="860" y="2871"/>
                </a:lnTo>
                <a:lnTo>
                  <a:pt x="880" y="2834"/>
                </a:lnTo>
                <a:lnTo>
                  <a:pt x="896" y="2794"/>
                </a:lnTo>
                <a:lnTo>
                  <a:pt x="906" y="2752"/>
                </a:lnTo>
                <a:lnTo>
                  <a:pt x="909" y="2707"/>
                </a:lnTo>
                <a:lnTo>
                  <a:pt x="906" y="2663"/>
                </a:lnTo>
                <a:lnTo>
                  <a:pt x="896" y="2621"/>
                </a:lnTo>
                <a:lnTo>
                  <a:pt x="880" y="2581"/>
                </a:lnTo>
                <a:lnTo>
                  <a:pt x="860" y="2544"/>
                </a:lnTo>
                <a:lnTo>
                  <a:pt x="834" y="2510"/>
                </a:lnTo>
                <a:lnTo>
                  <a:pt x="804" y="2481"/>
                </a:lnTo>
                <a:lnTo>
                  <a:pt x="771" y="2455"/>
                </a:lnTo>
                <a:lnTo>
                  <a:pt x="734" y="2435"/>
                </a:lnTo>
                <a:lnTo>
                  <a:pt x="693" y="2419"/>
                </a:lnTo>
                <a:lnTo>
                  <a:pt x="650" y="2410"/>
                </a:lnTo>
                <a:lnTo>
                  <a:pt x="606" y="2407"/>
                </a:lnTo>
                <a:close/>
                <a:moveTo>
                  <a:pt x="2120" y="677"/>
                </a:moveTo>
                <a:lnTo>
                  <a:pt x="2026" y="681"/>
                </a:lnTo>
                <a:lnTo>
                  <a:pt x="1934" y="689"/>
                </a:lnTo>
                <a:lnTo>
                  <a:pt x="1843" y="703"/>
                </a:lnTo>
                <a:lnTo>
                  <a:pt x="1754" y="724"/>
                </a:lnTo>
                <a:lnTo>
                  <a:pt x="1667" y="750"/>
                </a:lnTo>
                <a:lnTo>
                  <a:pt x="1583" y="780"/>
                </a:lnTo>
                <a:lnTo>
                  <a:pt x="1501" y="817"/>
                </a:lnTo>
                <a:lnTo>
                  <a:pt x="1422" y="857"/>
                </a:lnTo>
                <a:lnTo>
                  <a:pt x="1346" y="903"/>
                </a:lnTo>
                <a:lnTo>
                  <a:pt x="1273" y="952"/>
                </a:lnTo>
                <a:lnTo>
                  <a:pt x="1204" y="1006"/>
                </a:lnTo>
                <a:lnTo>
                  <a:pt x="1138" y="1064"/>
                </a:lnTo>
                <a:lnTo>
                  <a:pt x="1075" y="1127"/>
                </a:lnTo>
                <a:lnTo>
                  <a:pt x="1017" y="1192"/>
                </a:lnTo>
                <a:lnTo>
                  <a:pt x="962" y="1261"/>
                </a:lnTo>
                <a:lnTo>
                  <a:pt x="912" y="1334"/>
                </a:lnTo>
                <a:lnTo>
                  <a:pt x="866" y="1410"/>
                </a:lnTo>
                <a:lnTo>
                  <a:pt x="825" y="1488"/>
                </a:lnTo>
                <a:lnTo>
                  <a:pt x="789" y="1569"/>
                </a:lnTo>
                <a:lnTo>
                  <a:pt x="758" y="1653"/>
                </a:lnTo>
                <a:lnTo>
                  <a:pt x="732" y="1738"/>
                </a:lnTo>
                <a:lnTo>
                  <a:pt x="872" y="1763"/>
                </a:lnTo>
                <a:lnTo>
                  <a:pt x="892" y="1769"/>
                </a:lnTo>
                <a:lnTo>
                  <a:pt x="910" y="1781"/>
                </a:lnTo>
                <a:lnTo>
                  <a:pt x="922" y="1796"/>
                </a:lnTo>
                <a:lnTo>
                  <a:pt x="932" y="1815"/>
                </a:lnTo>
                <a:lnTo>
                  <a:pt x="935" y="1832"/>
                </a:lnTo>
                <a:lnTo>
                  <a:pt x="934" y="1848"/>
                </a:lnTo>
                <a:lnTo>
                  <a:pt x="930" y="1865"/>
                </a:lnTo>
                <a:lnTo>
                  <a:pt x="921" y="1880"/>
                </a:lnTo>
                <a:lnTo>
                  <a:pt x="911" y="1892"/>
                </a:lnTo>
                <a:lnTo>
                  <a:pt x="682" y="2105"/>
                </a:lnTo>
                <a:lnTo>
                  <a:pt x="682" y="2105"/>
                </a:lnTo>
                <a:lnTo>
                  <a:pt x="682" y="2107"/>
                </a:lnTo>
                <a:lnTo>
                  <a:pt x="680" y="2109"/>
                </a:lnTo>
                <a:lnTo>
                  <a:pt x="680" y="2111"/>
                </a:lnTo>
                <a:lnTo>
                  <a:pt x="738" y="2121"/>
                </a:lnTo>
                <a:lnTo>
                  <a:pt x="795" y="2137"/>
                </a:lnTo>
                <a:lnTo>
                  <a:pt x="848" y="2156"/>
                </a:lnTo>
                <a:lnTo>
                  <a:pt x="898" y="2181"/>
                </a:lnTo>
                <a:lnTo>
                  <a:pt x="946" y="2210"/>
                </a:lnTo>
                <a:lnTo>
                  <a:pt x="991" y="2245"/>
                </a:lnTo>
                <a:lnTo>
                  <a:pt x="1033" y="2282"/>
                </a:lnTo>
                <a:lnTo>
                  <a:pt x="1071" y="2324"/>
                </a:lnTo>
                <a:lnTo>
                  <a:pt x="1106" y="2368"/>
                </a:lnTo>
                <a:lnTo>
                  <a:pt x="1135" y="2416"/>
                </a:lnTo>
                <a:lnTo>
                  <a:pt x="1160" y="2466"/>
                </a:lnTo>
                <a:lnTo>
                  <a:pt x="1181" y="2519"/>
                </a:lnTo>
                <a:lnTo>
                  <a:pt x="1197" y="2575"/>
                </a:lnTo>
                <a:lnTo>
                  <a:pt x="1206" y="2633"/>
                </a:lnTo>
                <a:lnTo>
                  <a:pt x="1742" y="2633"/>
                </a:lnTo>
                <a:lnTo>
                  <a:pt x="1742" y="2482"/>
                </a:lnTo>
                <a:lnTo>
                  <a:pt x="1744" y="2461"/>
                </a:lnTo>
                <a:lnTo>
                  <a:pt x="1753" y="2442"/>
                </a:lnTo>
                <a:lnTo>
                  <a:pt x="1766" y="2427"/>
                </a:lnTo>
                <a:lnTo>
                  <a:pt x="1784" y="2414"/>
                </a:lnTo>
                <a:lnTo>
                  <a:pt x="1804" y="2408"/>
                </a:lnTo>
                <a:lnTo>
                  <a:pt x="1824" y="2407"/>
                </a:lnTo>
                <a:lnTo>
                  <a:pt x="1844" y="2411"/>
                </a:lnTo>
                <a:lnTo>
                  <a:pt x="1863" y="2421"/>
                </a:lnTo>
                <a:lnTo>
                  <a:pt x="2127" y="2619"/>
                </a:lnTo>
                <a:lnTo>
                  <a:pt x="2140" y="2559"/>
                </a:lnTo>
                <a:lnTo>
                  <a:pt x="2158" y="2501"/>
                </a:lnTo>
                <a:lnTo>
                  <a:pt x="2181" y="2445"/>
                </a:lnTo>
                <a:lnTo>
                  <a:pt x="2210" y="2393"/>
                </a:lnTo>
                <a:lnTo>
                  <a:pt x="2244" y="2345"/>
                </a:lnTo>
                <a:lnTo>
                  <a:pt x="2282" y="2299"/>
                </a:lnTo>
                <a:lnTo>
                  <a:pt x="2324" y="2258"/>
                </a:lnTo>
                <a:lnTo>
                  <a:pt x="2371" y="2221"/>
                </a:lnTo>
                <a:lnTo>
                  <a:pt x="2421" y="2189"/>
                </a:lnTo>
                <a:lnTo>
                  <a:pt x="2474" y="2160"/>
                </a:lnTo>
                <a:lnTo>
                  <a:pt x="2530" y="2139"/>
                </a:lnTo>
                <a:lnTo>
                  <a:pt x="2589" y="2122"/>
                </a:lnTo>
                <a:lnTo>
                  <a:pt x="2650" y="2112"/>
                </a:lnTo>
                <a:lnTo>
                  <a:pt x="2650" y="1579"/>
                </a:lnTo>
                <a:lnTo>
                  <a:pt x="2498" y="1579"/>
                </a:lnTo>
                <a:lnTo>
                  <a:pt x="2481" y="1577"/>
                </a:lnTo>
                <a:lnTo>
                  <a:pt x="2466" y="1572"/>
                </a:lnTo>
                <a:lnTo>
                  <a:pt x="2452" y="1563"/>
                </a:lnTo>
                <a:lnTo>
                  <a:pt x="2440" y="1552"/>
                </a:lnTo>
                <a:lnTo>
                  <a:pt x="2431" y="1537"/>
                </a:lnTo>
                <a:lnTo>
                  <a:pt x="2425" y="1522"/>
                </a:lnTo>
                <a:lnTo>
                  <a:pt x="2423" y="1505"/>
                </a:lnTo>
                <a:lnTo>
                  <a:pt x="2425" y="1490"/>
                </a:lnTo>
                <a:lnTo>
                  <a:pt x="2429" y="1474"/>
                </a:lnTo>
                <a:lnTo>
                  <a:pt x="2438" y="1459"/>
                </a:lnTo>
                <a:lnTo>
                  <a:pt x="2631" y="1204"/>
                </a:lnTo>
                <a:lnTo>
                  <a:pt x="2272" y="1204"/>
                </a:lnTo>
                <a:lnTo>
                  <a:pt x="2240" y="1201"/>
                </a:lnTo>
                <a:lnTo>
                  <a:pt x="2212" y="1191"/>
                </a:lnTo>
                <a:lnTo>
                  <a:pt x="2187" y="1178"/>
                </a:lnTo>
                <a:lnTo>
                  <a:pt x="2164" y="1159"/>
                </a:lnTo>
                <a:lnTo>
                  <a:pt x="2146" y="1137"/>
                </a:lnTo>
                <a:lnTo>
                  <a:pt x="2132" y="1111"/>
                </a:lnTo>
                <a:lnTo>
                  <a:pt x="2123" y="1083"/>
                </a:lnTo>
                <a:lnTo>
                  <a:pt x="2120" y="1053"/>
                </a:lnTo>
                <a:lnTo>
                  <a:pt x="2120" y="677"/>
                </a:lnTo>
                <a:close/>
                <a:moveTo>
                  <a:pt x="2423" y="301"/>
                </a:moveTo>
                <a:lnTo>
                  <a:pt x="2423" y="902"/>
                </a:lnTo>
                <a:lnTo>
                  <a:pt x="3029" y="902"/>
                </a:lnTo>
                <a:lnTo>
                  <a:pt x="3029" y="301"/>
                </a:lnTo>
                <a:lnTo>
                  <a:pt x="2423" y="301"/>
                </a:lnTo>
                <a:close/>
                <a:moveTo>
                  <a:pt x="2272" y="0"/>
                </a:moveTo>
                <a:lnTo>
                  <a:pt x="3180" y="0"/>
                </a:lnTo>
                <a:lnTo>
                  <a:pt x="3210" y="3"/>
                </a:lnTo>
                <a:lnTo>
                  <a:pt x="3239" y="12"/>
                </a:lnTo>
                <a:lnTo>
                  <a:pt x="3264" y="26"/>
                </a:lnTo>
                <a:lnTo>
                  <a:pt x="3287" y="44"/>
                </a:lnTo>
                <a:lnTo>
                  <a:pt x="3305" y="67"/>
                </a:lnTo>
                <a:lnTo>
                  <a:pt x="3320" y="92"/>
                </a:lnTo>
                <a:lnTo>
                  <a:pt x="3328" y="120"/>
                </a:lnTo>
                <a:lnTo>
                  <a:pt x="3331" y="150"/>
                </a:lnTo>
                <a:lnTo>
                  <a:pt x="3331" y="1053"/>
                </a:lnTo>
                <a:lnTo>
                  <a:pt x="3328" y="1083"/>
                </a:lnTo>
                <a:lnTo>
                  <a:pt x="3320" y="1111"/>
                </a:lnTo>
                <a:lnTo>
                  <a:pt x="3305" y="1137"/>
                </a:lnTo>
                <a:lnTo>
                  <a:pt x="3287" y="1159"/>
                </a:lnTo>
                <a:lnTo>
                  <a:pt x="3264" y="1178"/>
                </a:lnTo>
                <a:lnTo>
                  <a:pt x="3239" y="1191"/>
                </a:lnTo>
                <a:lnTo>
                  <a:pt x="3210" y="1201"/>
                </a:lnTo>
                <a:lnTo>
                  <a:pt x="3180" y="1204"/>
                </a:lnTo>
                <a:lnTo>
                  <a:pt x="2820" y="1204"/>
                </a:lnTo>
                <a:lnTo>
                  <a:pt x="3013" y="1459"/>
                </a:lnTo>
                <a:lnTo>
                  <a:pt x="3022" y="1474"/>
                </a:lnTo>
                <a:lnTo>
                  <a:pt x="3027" y="1490"/>
                </a:lnTo>
                <a:lnTo>
                  <a:pt x="3029" y="1505"/>
                </a:lnTo>
                <a:lnTo>
                  <a:pt x="3026" y="1522"/>
                </a:lnTo>
                <a:lnTo>
                  <a:pt x="3020" y="1537"/>
                </a:lnTo>
                <a:lnTo>
                  <a:pt x="3011" y="1552"/>
                </a:lnTo>
                <a:lnTo>
                  <a:pt x="3000" y="1563"/>
                </a:lnTo>
                <a:lnTo>
                  <a:pt x="2985" y="1572"/>
                </a:lnTo>
                <a:lnTo>
                  <a:pt x="2969" y="1577"/>
                </a:lnTo>
                <a:lnTo>
                  <a:pt x="2952" y="1579"/>
                </a:lnTo>
                <a:lnTo>
                  <a:pt x="2802" y="1579"/>
                </a:lnTo>
                <a:lnTo>
                  <a:pt x="2802" y="2112"/>
                </a:lnTo>
                <a:lnTo>
                  <a:pt x="2860" y="2121"/>
                </a:lnTo>
                <a:lnTo>
                  <a:pt x="2917" y="2138"/>
                </a:lnTo>
                <a:lnTo>
                  <a:pt x="2971" y="2158"/>
                </a:lnTo>
                <a:lnTo>
                  <a:pt x="3023" y="2183"/>
                </a:lnTo>
                <a:lnTo>
                  <a:pt x="3072" y="2215"/>
                </a:lnTo>
                <a:lnTo>
                  <a:pt x="3117" y="2249"/>
                </a:lnTo>
                <a:lnTo>
                  <a:pt x="3159" y="2287"/>
                </a:lnTo>
                <a:lnTo>
                  <a:pt x="3196" y="2330"/>
                </a:lnTo>
                <a:lnTo>
                  <a:pt x="3231" y="2376"/>
                </a:lnTo>
                <a:lnTo>
                  <a:pt x="3260" y="2425"/>
                </a:lnTo>
                <a:lnTo>
                  <a:pt x="3285" y="2477"/>
                </a:lnTo>
                <a:lnTo>
                  <a:pt x="3305" y="2532"/>
                </a:lnTo>
                <a:lnTo>
                  <a:pt x="3320" y="2588"/>
                </a:lnTo>
                <a:lnTo>
                  <a:pt x="3328" y="2647"/>
                </a:lnTo>
                <a:lnTo>
                  <a:pt x="3331" y="2707"/>
                </a:lnTo>
                <a:lnTo>
                  <a:pt x="3328" y="2769"/>
                </a:lnTo>
                <a:lnTo>
                  <a:pt x="3319" y="2829"/>
                </a:lnTo>
                <a:lnTo>
                  <a:pt x="3304" y="2886"/>
                </a:lnTo>
                <a:lnTo>
                  <a:pt x="3283" y="2941"/>
                </a:lnTo>
                <a:lnTo>
                  <a:pt x="3258" y="2995"/>
                </a:lnTo>
                <a:lnTo>
                  <a:pt x="3228" y="3043"/>
                </a:lnTo>
                <a:lnTo>
                  <a:pt x="3193" y="3090"/>
                </a:lnTo>
                <a:lnTo>
                  <a:pt x="3153" y="3133"/>
                </a:lnTo>
                <a:lnTo>
                  <a:pt x="3110" y="3171"/>
                </a:lnTo>
                <a:lnTo>
                  <a:pt x="3064" y="3207"/>
                </a:lnTo>
                <a:lnTo>
                  <a:pt x="3014" y="3237"/>
                </a:lnTo>
                <a:lnTo>
                  <a:pt x="2961" y="3262"/>
                </a:lnTo>
                <a:lnTo>
                  <a:pt x="2905" y="3283"/>
                </a:lnTo>
                <a:lnTo>
                  <a:pt x="2848" y="3297"/>
                </a:lnTo>
                <a:lnTo>
                  <a:pt x="2787" y="3307"/>
                </a:lnTo>
                <a:lnTo>
                  <a:pt x="2725" y="3310"/>
                </a:lnTo>
                <a:lnTo>
                  <a:pt x="2666" y="3307"/>
                </a:lnTo>
                <a:lnTo>
                  <a:pt x="2607" y="3297"/>
                </a:lnTo>
                <a:lnTo>
                  <a:pt x="2550" y="3284"/>
                </a:lnTo>
                <a:lnTo>
                  <a:pt x="2497" y="3265"/>
                </a:lnTo>
                <a:lnTo>
                  <a:pt x="2446" y="3241"/>
                </a:lnTo>
                <a:lnTo>
                  <a:pt x="2396" y="3212"/>
                </a:lnTo>
                <a:lnTo>
                  <a:pt x="2350" y="3180"/>
                </a:lnTo>
                <a:lnTo>
                  <a:pt x="2309" y="3142"/>
                </a:lnTo>
                <a:lnTo>
                  <a:pt x="2269" y="3102"/>
                </a:lnTo>
                <a:lnTo>
                  <a:pt x="2234" y="3058"/>
                </a:lnTo>
                <a:lnTo>
                  <a:pt x="2204" y="3011"/>
                </a:lnTo>
                <a:lnTo>
                  <a:pt x="2178" y="2960"/>
                </a:lnTo>
                <a:lnTo>
                  <a:pt x="2156" y="2908"/>
                </a:lnTo>
                <a:lnTo>
                  <a:pt x="2139" y="2853"/>
                </a:lnTo>
                <a:lnTo>
                  <a:pt x="2127" y="2796"/>
                </a:lnTo>
                <a:lnTo>
                  <a:pt x="1863" y="2993"/>
                </a:lnTo>
                <a:lnTo>
                  <a:pt x="1844" y="3003"/>
                </a:lnTo>
                <a:lnTo>
                  <a:pt x="1824" y="3008"/>
                </a:lnTo>
                <a:lnTo>
                  <a:pt x="1804" y="3007"/>
                </a:lnTo>
                <a:lnTo>
                  <a:pt x="1784" y="3001"/>
                </a:lnTo>
                <a:lnTo>
                  <a:pt x="1766" y="2988"/>
                </a:lnTo>
                <a:lnTo>
                  <a:pt x="1753" y="2973"/>
                </a:lnTo>
                <a:lnTo>
                  <a:pt x="1744" y="2954"/>
                </a:lnTo>
                <a:lnTo>
                  <a:pt x="1742" y="2933"/>
                </a:lnTo>
                <a:lnTo>
                  <a:pt x="1742" y="2782"/>
                </a:lnTo>
                <a:lnTo>
                  <a:pt x="1206" y="2782"/>
                </a:lnTo>
                <a:lnTo>
                  <a:pt x="1196" y="2841"/>
                </a:lnTo>
                <a:lnTo>
                  <a:pt x="1180" y="2897"/>
                </a:lnTo>
                <a:lnTo>
                  <a:pt x="1159" y="2951"/>
                </a:lnTo>
                <a:lnTo>
                  <a:pt x="1133" y="3003"/>
                </a:lnTo>
                <a:lnTo>
                  <a:pt x="1102" y="3051"/>
                </a:lnTo>
                <a:lnTo>
                  <a:pt x="1068" y="3095"/>
                </a:lnTo>
                <a:lnTo>
                  <a:pt x="1028" y="3138"/>
                </a:lnTo>
                <a:lnTo>
                  <a:pt x="986" y="3175"/>
                </a:lnTo>
                <a:lnTo>
                  <a:pt x="940" y="3209"/>
                </a:lnTo>
                <a:lnTo>
                  <a:pt x="890" y="3239"/>
                </a:lnTo>
                <a:lnTo>
                  <a:pt x="838" y="3263"/>
                </a:lnTo>
                <a:lnTo>
                  <a:pt x="783" y="3283"/>
                </a:lnTo>
                <a:lnTo>
                  <a:pt x="726" y="3297"/>
                </a:lnTo>
                <a:lnTo>
                  <a:pt x="667" y="3307"/>
                </a:lnTo>
                <a:lnTo>
                  <a:pt x="606" y="3310"/>
                </a:lnTo>
                <a:lnTo>
                  <a:pt x="544" y="3307"/>
                </a:lnTo>
                <a:lnTo>
                  <a:pt x="484" y="3297"/>
                </a:lnTo>
                <a:lnTo>
                  <a:pt x="426" y="3283"/>
                </a:lnTo>
                <a:lnTo>
                  <a:pt x="371" y="3262"/>
                </a:lnTo>
                <a:lnTo>
                  <a:pt x="317" y="3237"/>
                </a:lnTo>
                <a:lnTo>
                  <a:pt x="268" y="3207"/>
                </a:lnTo>
                <a:lnTo>
                  <a:pt x="221" y="3171"/>
                </a:lnTo>
                <a:lnTo>
                  <a:pt x="178" y="3133"/>
                </a:lnTo>
                <a:lnTo>
                  <a:pt x="139" y="3090"/>
                </a:lnTo>
                <a:lnTo>
                  <a:pt x="104" y="3043"/>
                </a:lnTo>
                <a:lnTo>
                  <a:pt x="73" y="2995"/>
                </a:lnTo>
                <a:lnTo>
                  <a:pt x="48" y="2941"/>
                </a:lnTo>
                <a:lnTo>
                  <a:pt x="27" y="2886"/>
                </a:lnTo>
                <a:lnTo>
                  <a:pt x="13" y="2829"/>
                </a:lnTo>
                <a:lnTo>
                  <a:pt x="3" y="2769"/>
                </a:lnTo>
                <a:lnTo>
                  <a:pt x="0" y="2707"/>
                </a:lnTo>
                <a:lnTo>
                  <a:pt x="3" y="2644"/>
                </a:lnTo>
                <a:lnTo>
                  <a:pt x="14" y="2583"/>
                </a:lnTo>
                <a:lnTo>
                  <a:pt x="29" y="2524"/>
                </a:lnTo>
                <a:lnTo>
                  <a:pt x="50" y="2467"/>
                </a:lnTo>
                <a:lnTo>
                  <a:pt x="77" y="2414"/>
                </a:lnTo>
                <a:lnTo>
                  <a:pt x="110" y="2363"/>
                </a:lnTo>
                <a:lnTo>
                  <a:pt x="147" y="2316"/>
                </a:lnTo>
                <a:lnTo>
                  <a:pt x="187" y="2274"/>
                </a:lnTo>
                <a:lnTo>
                  <a:pt x="232" y="2234"/>
                </a:lnTo>
                <a:lnTo>
                  <a:pt x="282" y="2200"/>
                </a:lnTo>
                <a:lnTo>
                  <a:pt x="334" y="2171"/>
                </a:lnTo>
                <a:lnTo>
                  <a:pt x="389" y="2146"/>
                </a:lnTo>
                <a:lnTo>
                  <a:pt x="447" y="2127"/>
                </a:lnTo>
                <a:lnTo>
                  <a:pt x="508" y="2115"/>
                </a:lnTo>
                <a:lnTo>
                  <a:pt x="344" y="1793"/>
                </a:lnTo>
                <a:lnTo>
                  <a:pt x="337" y="1773"/>
                </a:lnTo>
                <a:lnTo>
                  <a:pt x="336" y="1753"/>
                </a:lnTo>
                <a:lnTo>
                  <a:pt x="341" y="1732"/>
                </a:lnTo>
                <a:lnTo>
                  <a:pt x="351" y="1714"/>
                </a:lnTo>
                <a:lnTo>
                  <a:pt x="362" y="1702"/>
                </a:lnTo>
                <a:lnTo>
                  <a:pt x="376" y="1692"/>
                </a:lnTo>
                <a:lnTo>
                  <a:pt x="392" y="1686"/>
                </a:lnTo>
                <a:lnTo>
                  <a:pt x="408" y="1684"/>
                </a:lnTo>
                <a:lnTo>
                  <a:pt x="425" y="1684"/>
                </a:lnTo>
                <a:lnTo>
                  <a:pt x="582" y="1712"/>
                </a:lnTo>
                <a:lnTo>
                  <a:pt x="609" y="1621"/>
                </a:lnTo>
                <a:lnTo>
                  <a:pt x="642" y="1531"/>
                </a:lnTo>
                <a:lnTo>
                  <a:pt x="678" y="1444"/>
                </a:lnTo>
                <a:lnTo>
                  <a:pt x="720" y="1361"/>
                </a:lnTo>
                <a:lnTo>
                  <a:pt x="767" y="1280"/>
                </a:lnTo>
                <a:lnTo>
                  <a:pt x="820" y="1202"/>
                </a:lnTo>
                <a:lnTo>
                  <a:pt x="875" y="1127"/>
                </a:lnTo>
                <a:lnTo>
                  <a:pt x="936" y="1055"/>
                </a:lnTo>
                <a:lnTo>
                  <a:pt x="1000" y="987"/>
                </a:lnTo>
                <a:lnTo>
                  <a:pt x="1068" y="924"/>
                </a:lnTo>
                <a:lnTo>
                  <a:pt x="1140" y="864"/>
                </a:lnTo>
                <a:lnTo>
                  <a:pt x="1215" y="808"/>
                </a:lnTo>
                <a:lnTo>
                  <a:pt x="1294" y="757"/>
                </a:lnTo>
                <a:lnTo>
                  <a:pt x="1376" y="711"/>
                </a:lnTo>
                <a:lnTo>
                  <a:pt x="1460" y="669"/>
                </a:lnTo>
                <a:lnTo>
                  <a:pt x="1547" y="633"/>
                </a:lnTo>
                <a:lnTo>
                  <a:pt x="1637" y="600"/>
                </a:lnTo>
                <a:lnTo>
                  <a:pt x="1731" y="574"/>
                </a:lnTo>
                <a:lnTo>
                  <a:pt x="1825" y="554"/>
                </a:lnTo>
                <a:lnTo>
                  <a:pt x="1921" y="539"/>
                </a:lnTo>
                <a:lnTo>
                  <a:pt x="2020" y="530"/>
                </a:lnTo>
                <a:lnTo>
                  <a:pt x="2120" y="527"/>
                </a:lnTo>
                <a:lnTo>
                  <a:pt x="2120" y="150"/>
                </a:lnTo>
                <a:lnTo>
                  <a:pt x="2123" y="120"/>
                </a:lnTo>
                <a:lnTo>
                  <a:pt x="2132" y="92"/>
                </a:lnTo>
                <a:lnTo>
                  <a:pt x="2146" y="67"/>
                </a:lnTo>
                <a:lnTo>
                  <a:pt x="2164" y="44"/>
                </a:lnTo>
                <a:lnTo>
                  <a:pt x="2187" y="26"/>
                </a:lnTo>
                <a:lnTo>
                  <a:pt x="2212" y="12"/>
                </a:lnTo>
                <a:lnTo>
                  <a:pt x="2240" y="3"/>
                </a:lnTo>
                <a:lnTo>
                  <a:pt x="227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FEF6312E-199E-712E-67B7-DF7E55D13EF5}"/>
              </a:ext>
            </a:extLst>
          </p:cNvPr>
          <p:cNvSpPr>
            <a:spLocks noGrp="1"/>
          </p:cNvSpPr>
          <p:nvPr>
            <p:ph type="title"/>
          </p:nvPr>
        </p:nvSpPr>
        <p:spPr>
          <a:xfrm>
            <a:off x="3068947" y="355177"/>
            <a:ext cx="7864980" cy="960391"/>
          </a:xfrm>
        </p:spPr>
        <p:txBody>
          <a:bodyPr/>
          <a:lstStyle/>
          <a:p>
            <a:r>
              <a:rPr lang="en-US" sz="2400" dirty="0">
                <a:solidFill>
                  <a:schemeClr val="accent1"/>
                </a:solidFill>
              </a:rPr>
              <a:t>Focus on Indirect Spend &amp; Standardization </a:t>
            </a:r>
            <a:br>
              <a:rPr lang="en-US" sz="2400" dirty="0">
                <a:solidFill>
                  <a:schemeClr val="accent1"/>
                </a:solidFill>
              </a:rPr>
            </a:br>
            <a:r>
              <a:rPr lang="en-US" sz="2400" dirty="0">
                <a:solidFill>
                  <a:schemeClr val="accent1"/>
                </a:solidFill>
              </a:rPr>
              <a:t>while investing in local communities</a:t>
            </a:r>
          </a:p>
        </p:txBody>
      </p:sp>
      <p:pic>
        <p:nvPicPr>
          <p:cNvPr id="2" name="Picture 1"/>
          <p:cNvPicPr>
            <a:picLocks noChangeAspect="1"/>
          </p:cNvPicPr>
          <p:nvPr/>
        </p:nvPicPr>
        <p:blipFill>
          <a:blip r:embed="rId8"/>
          <a:stretch>
            <a:fillRect/>
          </a:stretch>
        </p:blipFill>
        <p:spPr>
          <a:xfrm>
            <a:off x="2378133" y="1648069"/>
            <a:ext cx="7193466" cy="3930808"/>
          </a:xfrm>
          <a:prstGeom prst="rect">
            <a:avLst/>
          </a:prstGeom>
        </p:spPr>
      </p:pic>
    </p:spTree>
    <p:extLst>
      <p:ext uri="{BB962C8B-B14F-4D97-AF65-F5344CB8AC3E}">
        <p14:creationId xmlns:p14="http://schemas.microsoft.com/office/powerpoint/2010/main" val="2916432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25588" y="1591"/>
          <a:ext cx="1588" cy="1588"/>
        </p:xfrm>
        <a:graphic>
          <a:graphicData uri="http://schemas.openxmlformats.org/presentationml/2006/ole">
            <mc:AlternateContent xmlns:mc="http://schemas.openxmlformats.org/markup-compatibility/2006">
              <mc:Choice xmlns:v="urn:schemas-microsoft-com:vml" Requires="v">
                <p:oleObj spid="_x0000_s19463" name="think-cell Slide" r:id="rId6" imgW="216" imgH="216" progId="TCLayout.ActiveDocument.1">
                  <p:embed/>
                </p:oleObj>
              </mc:Choice>
              <mc:Fallback>
                <p:oleObj name="think-cell Slide" r:id="rId6" imgW="216" imgH="216" progId="TCLayout.ActiveDocument.1">
                  <p:embed/>
                  <p:pic>
                    <p:nvPicPr>
                      <p:cNvPr id="10" name="Object 9" hidden="1"/>
                      <p:cNvPicPr/>
                      <p:nvPr/>
                    </p:nvPicPr>
                    <p:blipFill>
                      <a:blip r:embed="rId7"/>
                      <a:stretch>
                        <a:fillRect/>
                      </a:stretch>
                    </p:blipFill>
                    <p:spPr>
                      <a:xfrm>
                        <a:off x="1525588" y="1591"/>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1524000" y="3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a:ea typeface="+mn-ea"/>
              <a:cs typeface="Times New Roman"/>
              <a:sym typeface="Arial"/>
            </a:endParaRPr>
          </a:p>
        </p:txBody>
      </p:sp>
      <p:grpSp>
        <p:nvGrpSpPr>
          <p:cNvPr id="19" name="Group 18"/>
          <p:cNvGrpSpPr/>
          <p:nvPr/>
        </p:nvGrpSpPr>
        <p:grpSpPr>
          <a:xfrm>
            <a:off x="309504" y="321591"/>
            <a:ext cx="2531614" cy="1315934"/>
            <a:chOff x="8146841" y="1638954"/>
            <a:chExt cx="3041112" cy="1580772"/>
          </a:xfrm>
        </p:grpSpPr>
        <p:sp>
          <p:nvSpPr>
            <p:cNvPr id="26" name="Rounded Rectangle 25"/>
            <p:cNvSpPr/>
            <p:nvPr/>
          </p:nvSpPr>
          <p:spPr>
            <a:xfrm>
              <a:off x="8146841" y="1638954"/>
              <a:ext cx="3041112" cy="1580772"/>
            </a:xfrm>
            <a:prstGeom prst="roundRect">
              <a:avLst/>
            </a:prstGeom>
            <a:solidFill>
              <a:schemeClr val="accent3"/>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TextBox 26"/>
            <p:cNvSpPr txBox="1"/>
            <p:nvPr/>
          </p:nvSpPr>
          <p:spPr>
            <a:xfrm>
              <a:off x="8283630" y="1728827"/>
              <a:ext cx="1165381" cy="5545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Grow</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8" name="Rectangle 47">
            <a:extLst>
              <a:ext uri="{FF2B5EF4-FFF2-40B4-BE49-F238E27FC236}">
                <a16:creationId xmlns:a16="http://schemas.microsoft.com/office/drawing/2014/main" id="{EE704FEA-6D91-AA4A-892B-575728AFBAE1}"/>
              </a:ext>
            </a:extLst>
          </p:cNvPr>
          <p:cNvSpPr/>
          <p:nvPr/>
        </p:nvSpPr>
        <p:spPr>
          <a:xfrm>
            <a:off x="420720" y="855348"/>
            <a:ext cx="244205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Signature Specialty Programs</a:t>
            </a:r>
          </a:p>
        </p:txBody>
      </p:sp>
      <p:sp>
        <p:nvSpPr>
          <p:cNvPr id="49" name="Freeform 5">
            <a:extLst>
              <a:ext uri="{FF2B5EF4-FFF2-40B4-BE49-F238E27FC236}">
                <a16:creationId xmlns:a16="http://schemas.microsoft.com/office/drawing/2014/main" id="{27BF9D2B-6788-8F4C-9A04-756AB29D2A71}"/>
              </a:ext>
            </a:extLst>
          </p:cNvPr>
          <p:cNvSpPr>
            <a:spLocks/>
          </p:cNvSpPr>
          <p:nvPr/>
        </p:nvSpPr>
        <p:spPr bwMode="auto">
          <a:xfrm>
            <a:off x="1920682" y="370173"/>
            <a:ext cx="464631" cy="464631"/>
          </a:xfrm>
          <a:custGeom>
            <a:avLst/>
            <a:gdLst>
              <a:gd name="T0" fmla="*/ 41 w 1502"/>
              <a:gd name="T1" fmla="*/ 1502 h 1502"/>
              <a:gd name="T2" fmla="*/ 26 w 1502"/>
              <a:gd name="T3" fmla="*/ 1502 h 1502"/>
              <a:gd name="T4" fmla="*/ 0 w 1502"/>
              <a:gd name="T5" fmla="*/ 1475 h 1502"/>
              <a:gd name="T6" fmla="*/ 0 w 1502"/>
              <a:gd name="T7" fmla="*/ 1449 h 1502"/>
              <a:gd name="T8" fmla="*/ 14 w 1502"/>
              <a:gd name="T9" fmla="*/ 1382 h 1502"/>
              <a:gd name="T10" fmla="*/ 143 w 1502"/>
              <a:gd name="T11" fmla="*/ 1091 h 1502"/>
              <a:gd name="T12" fmla="*/ 451 w 1502"/>
              <a:gd name="T13" fmla="*/ 684 h 1502"/>
              <a:gd name="T14" fmla="*/ 700 w 1502"/>
              <a:gd name="T15" fmla="*/ 469 h 1502"/>
              <a:gd name="T16" fmla="*/ 902 w 1502"/>
              <a:gd name="T17" fmla="*/ 347 h 1502"/>
              <a:gd name="T18" fmla="*/ 922 w 1502"/>
              <a:gd name="T19" fmla="*/ 299 h 1502"/>
              <a:gd name="T20" fmla="*/ 871 w 1502"/>
              <a:gd name="T21" fmla="*/ 287 h 1502"/>
              <a:gd name="T22" fmla="*/ 796 w 1502"/>
              <a:gd name="T23" fmla="*/ 326 h 1502"/>
              <a:gd name="T24" fmla="*/ 322 w 1502"/>
              <a:gd name="T25" fmla="*/ 730 h 1502"/>
              <a:gd name="T26" fmla="*/ 121 w 1502"/>
              <a:gd name="T27" fmla="*/ 1013 h 1502"/>
              <a:gd name="T28" fmla="*/ 84 w 1502"/>
              <a:gd name="T29" fmla="*/ 1038 h 1502"/>
              <a:gd name="T30" fmla="*/ 51 w 1502"/>
              <a:gd name="T31" fmla="*/ 1009 h 1502"/>
              <a:gd name="T32" fmla="*/ 12 w 1502"/>
              <a:gd name="T33" fmla="*/ 893 h 1502"/>
              <a:gd name="T34" fmla="*/ 0 w 1502"/>
              <a:gd name="T35" fmla="*/ 824 h 1502"/>
              <a:gd name="T36" fmla="*/ 0 w 1502"/>
              <a:gd name="T37" fmla="*/ 748 h 1502"/>
              <a:gd name="T38" fmla="*/ 10 w 1502"/>
              <a:gd name="T39" fmla="*/ 677 h 1502"/>
              <a:gd name="T40" fmla="*/ 245 w 1502"/>
              <a:gd name="T41" fmla="*/ 298 h 1502"/>
              <a:gd name="T42" fmla="*/ 614 w 1502"/>
              <a:gd name="T43" fmla="*/ 109 h 1502"/>
              <a:gd name="T44" fmla="*/ 1252 w 1502"/>
              <a:gd name="T45" fmla="*/ 5 h 1502"/>
              <a:gd name="T46" fmla="*/ 1352 w 1502"/>
              <a:gd name="T47" fmla="*/ 0 h 1502"/>
              <a:gd name="T48" fmla="*/ 1479 w 1502"/>
              <a:gd name="T49" fmla="*/ 0 h 1502"/>
              <a:gd name="T50" fmla="*/ 1502 w 1502"/>
              <a:gd name="T51" fmla="*/ 26 h 1502"/>
              <a:gd name="T52" fmla="*/ 1502 w 1502"/>
              <a:gd name="T53" fmla="*/ 44 h 1502"/>
              <a:gd name="T54" fmla="*/ 1459 w 1502"/>
              <a:gd name="T55" fmla="*/ 93 h 1502"/>
              <a:gd name="T56" fmla="*/ 1234 w 1502"/>
              <a:gd name="T57" fmla="*/ 426 h 1502"/>
              <a:gd name="T58" fmla="*/ 1147 w 1502"/>
              <a:gd name="T59" fmla="*/ 711 h 1502"/>
              <a:gd name="T60" fmla="*/ 1020 w 1502"/>
              <a:gd name="T61" fmla="*/ 1053 h 1502"/>
              <a:gd name="T62" fmla="*/ 867 w 1502"/>
              <a:gd name="T63" fmla="*/ 1216 h 1502"/>
              <a:gd name="T64" fmla="*/ 593 w 1502"/>
              <a:gd name="T65" fmla="*/ 1296 h 1502"/>
              <a:gd name="T66" fmla="*/ 182 w 1502"/>
              <a:gd name="T67" fmla="*/ 1172 h 1502"/>
              <a:gd name="T68" fmla="*/ 176 w 1502"/>
              <a:gd name="T69" fmla="*/ 1169 h 1502"/>
              <a:gd name="T70" fmla="*/ 134 w 1502"/>
              <a:gd name="T71" fmla="*/ 1256 h 1502"/>
              <a:gd name="T72" fmla="*/ 69 w 1502"/>
              <a:gd name="T73" fmla="*/ 1463 h 1502"/>
              <a:gd name="T74" fmla="*/ 41 w 1502"/>
              <a:gd name="T75"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2" h="1502">
                <a:moveTo>
                  <a:pt x="41" y="1502"/>
                </a:moveTo>
                <a:cubicBezTo>
                  <a:pt x="36" y="1502"/>
                  <a:pt x="31" y="1502"/>
                  <a:pt x="26" y="1502"/>
                </a:cubicBezTo>
                <a:cubicBezTo>
                  <a:pt x="18" y="1493"/>
                  <a:pt x="9" y="1484"/>
                  <a:pt x="0" y="1475"/>
                </a:cubicBezTo>
                <a:cubicBezTo>
                  <a:pt x="0" y="1467"/>
                  <a:pt x="0" y="1458"/>
                  <a:pt x="0" y="1449"/>
                </a:cubicBezTo>
                <a:cubicBezTo>
                  <a:pt x="5" y="1427"/>
                  <a:pt x="8" y="1404"/>
                  <a:pt x="14" y="1382"/>
                </a:cubicBezTo>
                <a:cubicBezTo>
                  <a:pt x="42" y="1279"/>
                  <a:pt x="90" y="1183"/>
                  <a:pt x="143" y="1091"/>
                </a:cubicBezTo>
                <a:cubicBezTo>
                  <a:pt x="229" y="943"/>
                  <a:pt x="332" y="807"/>
                  <a:pt x="451" y="684"/>
                </a:cubicBezTo>
                <a:cubicBezTo>
                  <a:pt x="528" y="605"/>
                  <a:pt x="611" y="533"/>
                  <a:pt x="700" y="469"/>
                </a:cubicBezTo>
                <a:cubicBezTo>
                  <a:pt x="764" y="423"/>
                  <a:pt x="831" y="382"/>
                  <a:pt x="902" y="347"/>
                </a:cubicBezTo>
                <a:cubicBezTo>
                  <a:pt x="924" y="336"/>
                  <a:pt x="931" y="317"/>
                  <a:pt x="922" y="299"/>
                </a:cubicBezTo>
                <a:cubicBezTo>
                  <a:pt x="913" y="280"/>
                  <a:pt x="892" y="275"/>
                  <a:pt x="871" y="287"/>
                </a:cubicBezTo>
                <a:cubicBezTo>
                  <a:pt x="845" y="300"/>
                  <a:pt x="820" y="312"/>
                  <a:pt x="796" y="326"/>
                </a:cubicBezTo>
                <a:cubicBezTo>
                  <a:pt x="612" y="431"/>
                  <a:pt x="457" y="569"/>
                  <a:pt x="322" y="730"/>
                </a:cubicBezTo>
                <a:cubicBezTo>
                  <a:pt x="247" y="819"/>
                  <a:pt x="181" y="913"/>
                  <a:pt x="121" y="1013"/>
                </a:cubicBezTo>
                <a:cubicBezTo>
                  <a:pt x="113" y="1028"/>
                  <a:pt x="102" y="1039"/>
                  <a:pt x="84" y="1038"/>
                </a:cubicBezTo>
                <a:cubicBezTo>
                  <a:pt x="65" y="1037"/>
                  <a:pt x="56" y="1024"/>
                  <a:pt x="51" y="1009"/>
                </a:cubicBezTo>
                <a:cubicBezTo>
                  <a:pt x="37" y="971"/>
                  <a:pt x="23" y="932"/>
                  <a:pt x="12" y="893"/>
                </a:cubicBezTo>
                <a:cubicBezTo>
                  <a:pt x="5" y="871"/>
                  <a:pt x="4" y="847"/>
                  <a:pt x="0" y="824"/>
                </a:cubicBezTo>
                <a:cubicBezTo>
                  <a:pt x="0" y="799"/>
                  <a:pt x="0" y="773"/>
                  <a:pt x="0" y="748"/>
                </a:cubicBezTo>
                <a:cubicBezTo>
                  <a:pt x="3" y="724"/>
                  <a:pt x="6" y="700"/>
                  <a:pt x="10" y="677"/>
                </a:cubicBezTo>
                <a:cubicBezTo>
                  <a:pt x="40" y="521"/>
                  <a:pt x="122" y="397"/>
                  <a:pt x="245" y="298"/>
                </a:cubicBezTo>
                <a:cubicBezTo>
                  <a:pt x="355" y="209"/>
                  <a:pt x="481" y="151"/>
                  <a:pt x="614" y="109"/>
                </a:cubicBezTo>
                <a:cubicBezTo>
                  <a:pt x="822" y="43"/>
                  <a:pt x="1035" y="16"/>
                  <a:pt x="1252" y="5"/>
                </a:cubicBezTo>
                <a:cubicBezTo>
                  <a:pt x="1285" y="4"/>
                  <a:pt x="1319" y="2"/>
                  <a:pt x="1352" y="0"/>
                </a:cubicBezTo>
                <a:cubicBezTo>
                  <a:pt x="1395" y="0"/>
                  <a:pt x="1437" y="0"/>
                  <a:pt x="1479" y="0"/>
                </a:cubicBezTo>
                <a:cubicBezTo>
                  <a:pt x="1486" y="9"/>
                  <a:pt x="1494" y="17"/>
                  <a:pt x="1502" y="26"/>
                </a:cubicBezTo>
                <a:cubicBezTo>
                  <a:pt x="1502" y="32"/>
                  <a:pt x="1502" y="38"/>
                  <a:pt x="1502" y="44"/>
                </a:cubicBezTo>
                <a:cubicBezTo>
                  <a:pt x="1488" y="60"/>
                  <a:pt x="1474" y="77"/>
                  <a:pt x="1459" y="93"/>
                </a:cubicBezTo>
                <a:cubicBezTo>
                  <a:pt x="1365" y="191"/>
                  <a:pt x="1289" y="301"/>
                  <a:pt x="1234" y="426"/>
                </a:cubicBezTo>
                <a:cubicBezTo>
                  <a:pt x="1194" y="518"/>
                  <a:pt x="1169" y="614"/>
                  <a:pt x="1147" y="711"/>
                </a:cubicBezTo>
                <a:cubicBezTo>
                  <a:pt x="1120" y="831"/>
                  <a:pt x="1085" y="947"/>
                  <a:pt x="1020" y="1053"/>
                </a:cubicBezTo>
                <a:cubicBezTo>
                  <a:pt x="981" y="1118"/>
                  <a:pt x="931" y="1174"/>
                  <a:pt x="867" y="1216"/>
                </a:cubicBezTo>
                <a:cubicBezTo>
                  <a:pt x="784" y="1272"/>
                  <a:pt x="692" y="1295"/>
                  <a:pt x="593" y="1296"/>
                </a:cubicBezTo>
                <a:cubicBezTo>
                  <a:pt x="443" y="1298"/>
                  <a:pt x="303" y="1266"/>
                  <a:pt x="182" y="1172"/>
                </a:cubicBezTo>
                <a:cubicBezTo>
                  <a:pt x="181" y="1171"/>
                  <a:pt x="179" y="1170"/>
                  <a:pt x="176" y="1169"/>
                </a:cubicBezTo>
                <a:cubicBezTo>
                  <a:pt x="162" y="1198"/>
                  <a:pt x="147" y="1227"/>
                  <a:pt x="134" y="1256"/>
                </a:cubicBezTo>
                <a:cubicBezTo>
                  <a:pt x="104" y="1322"/>
                  <a:pt x="75" y="1389"/>
                  <a:pt x="69" y="1463"/>
                </a:cubicBezTo>
                <a:cubicBezTo>
                  <a:pt x="67" y="1482"/>
                  <a:pt x="59" y="1495"/>
                  <a:pt x="41" y="15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BE354232-13CA-1C80-6547-F1A74873F7BD}"/>
              </a:ext>
            </a:extLst>
          </p:cNvPr>
          <p:cNvSpPr>
            <a:spLocks noGrp="1"/>
          </p:cNvSpPr>
          <p:nvPr>
            <p:ph type="title"/>
          </p:nvPr>
        </p:nvSpPr>
        <p:spPr>
          <a:xfrm>
            <a:off x="3016571" y="319407"/>
            <a:ext cx="8712016" cy="1037058"/>
          </a:xfrm>
        </p:spPr>
        <p:txBody>
          <a:bodyPr/>
          <a:lstStyle/>
          <a:p>
            <a:r>
              <a:rPr lang="en-US" dirty="0"/>
              <a:t>Partnering for Strategic Service Line Growth</a:t>
            </a:r>
          </a:p>
        </p:txBody>
      </p:sp>
      <p:sp>
        <p:nvSpPr>
          <p:cNvPr id="11" name="Text Placeholder 10">
            <a:extLst>
              <a:ext uri="{FF2B5EF4-FFF2-40B4-BE49-F238E27FC236}">
                <a16:creationId xmlns:a16="http://schemas.microsoft.com/office/drawing/2014/main" id="{C748558C-3902-3A9E-BBFA-25F8E0E1535C}"/>
              </a:ext>
            </a:extLst>
          </p:cNvPr>
          <p:cNvSpPr>
            <a:spLocks noGrp="1"/>
          </p:cNvSpPr>
          <p:nvPr>
            <p:ph type="body" sz="quarter" idx="11"/>
          </p:nvPr>
        </p:nvSpPr>
        <p:spPr/>
        <p:txBody>
          <a:bodyPr/>
          <a:lstStyle/>
          <a:p>
            <a:pPr marL="285750" indent="-285750">
              <a:lnSpc>
                <a:spcPct val="107000"/>
              </a:lnSpc>
              <a:spcBef>
                <a:spcPts val="0"/>
              </a:spcBef>
              <a:spcAft>
                <a:spcPts val="800"/>
              </a:spcAft>
            </a:pPr>
            <a:r>
              <a:rPr lang="en-US" sz="1800" kern="100" dirty="0">
                <a:solidFill>
                  <a:srgbClr val="404040"/>
                </a:solidFill>
                <a:ea typeface="Calibri" panose="020F0502020204030204" pitchFamily="34" charset="0"/>
                <a:cs typeface="Times New Roman" panose="02020603050405020304" pitchFamily="18" charset="0"/>
              </a:rPr>
              <a:t>Collaborative approach</a:t>
            </a: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with use of multiple Vizient tools to provide insights.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pP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Ability to review insights from Sg2 market analytics, Clinical </a:t>
            </a:r>
            <a:r>
              <a:rPr lang="en-US" sz="1800" kern="100" dirty="0">
                <a:solidFill>
                  <a:srgbClr val="404040"/>
                </a:solidFill>
                <a:ea typeface="Calibri" panose="020F0502020204030204" pitchFamily="34" charset="0"/>
                <a:cs typeface="Times New Roman" panose="02020603050405020304" pitchFamily="18" charset="0"/>
              </a:rPr>
              <a:t>Data Base (C</a:t>
            </a: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DB) and Clinical Practice Solutions Center (CPSC)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pP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Market growth forecasting data and to determine which sub-service lines with the largest opportunity for growth.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pP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Review sub-service lines for access data via CPSC to ensure infrastructure and capabilities to support growth in the ambulatory setting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pPr>
            <a:r>
              <a:rPr lang="en-US" sz="1800" kern="1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Use CDB to ensure strength of quality measures for these programs.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04441FBA-4C4A-E522-3349-DD4FA5F8D5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04" y="1890222"/>
            <a:ext cx="5951314" cy="34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009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1525588" y="1591"/>
          <a:ext cx="1588" cy="1588"/>
        </p:xfrm>
        <a:graphic>
          <a:graphicData uri="http://schemas.openxmlformats.org/presentationml/2006/ole">
            <mc:AlternateContent xmlns:mc="http://schemas.openxmlformats.org/markup-compatibility/2006">
              <mc:Choice xmlns:v="urn:schemas-microsoft-com:vml" Requires="v">
                <p:oleObj spid="_x0000_s20487" name="think-cell Slide" r:id="rId6" imgW="216" imgH="216" progId="TCLayout.ActiveDocument.1">
                  <p:embed/>
                </p:oleObj>
              </mc:Choice>
              <mc:Fallback>
                <p:oleObj name="think-cell Slide" r:id="rId6" imgW="216" imgH="216" progId="TCLayout.ActiveDocument.1">
                  <p:embed/>
                  <p:pic>
                    <p:nvPicPr>
                      <p:cNvPr id="10" name="Object 9" hidden="1"/>
                      <p:cNvPicPr/>
                      <p:nvPr/>
                    </p:nvPicPr>
                    <p:blipFill>
                      <a:blip r:embed="rId7"/>
                      <a:stretch>
                        <a:fillRect/>
                      </a:stretch>
                    </p:blipFill>
                    <p:spPr>
                      <a:xfrm>
                        <a:off x="1525588" y="1591"/>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1524000" y="3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400" b="1" dirty="0">
              <a:solidFill>
                <a:srgbClr val="FFFFFF"/>
              </a:solidFill>
              <a:cs typeface="Times New Roman"/>
              <a:sym typeface="Arial"/>
            </a:endParaRPr>
          </a:p>
        </p:txBody>
      </p:sp>
      <p:sp>
        <p:nvSpPr>
          <p:cNvPr id="44" name="Rounded Rectangle 43">
            <a:extLst>
              <a:ext uri="{FF2B5EF4-FFF2-40B4-BE49-F238E27FC236}">
                <a16:creationId xmlns:a16="http://schemas.microsoft.com/office/drawing/2014/main" id="{800D5921-95FC-A249-970A-63FABA6E2557}"/>
              </a:ext>
            </a:extLst>
          </p:cNvPr>
          <p:cNvSpPr/>
          <p:nvPr/>
        </p:nvSpPr>
        <p:spPr>
          <a:xfrm>
            <a:off x="97857" y="263350"/>
            <a:ext cx="2531614" cy="1315934"/>
          </a:xfrm>
          <a:prstGeom prst="roundRect">
            <a:avLst/>
          </a:prstGeom>
          <a:solidFill>
            <a:schemeClr val="accent5"/>
          </a:solidFill>
          <a:ln>
            <a:noFill/>
          </a:ln>
          <a:effectLst>
            <a:innerShdw dist="88900" dir="108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C840855E-B915-744E-B341-95D2286586FA}"/>
              </a:ext>
            </a:extLst>
          </p:cNvPr>
          <p:cNvSpPr txBox="1"/>
          <p:nvPr/>
        </p:nvSpPr>
        <p:spPr>
          <a:xfrm>
            <a:off x="207209" y="277605"/>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Enhance</a:t>
            </a:r>
            <a:endParaRPr kumimoji="0" lang="en-IN" sz="2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F2B146CB-1372-F74F-8B24-E828DA166110}"/>
              </a:ext>
            </a:extLst>
          </p:cNvPr>
          <p:cNvSpPr/>
          <p:nvPr/>
        </p:nvSpPr>
        <p:spPr>
          <a:xfrm>
            <a:off x="165511" y="709974"/>
            <a:ext cx="227709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the Health of Our Local Community</a:t>
            </a:r>
          </a:p>
        </p:txBody>
      </p:sp>
      <p:grpSp>
        <p:nvGrpSpPr>
          <p:cNvPr id="54" name="Group 53">
            <a:extLst>
              <a:ext uri="{FF2B5EF4-FFF2-40B4-BE49-F238E27FC236}">
                <a16:creationId xmlns:a16="http://schemas.microsoft.com/office/drawing/2014/main" id="{FEB1F763-9278-C44B-BF8F-D87C58E89C92}"/>
              </a:ext>
            </a:extLst>
          </p:cNvPr>
          <p:cNvGrpSpPr/>
          <p:nvPr/>
        </p:nvGrpSpPr>
        <p:grpSpPr>
          <a:xfrm>
            <a:off x="1937343" y="375237"/>
            <a:ext cx="542892" cy="460923"/>
            <a:chOff x="7091363" y="5168899"/>
            <a:chExt cx="641350" cy="544514"/>
          </a:xfrm>
          <a:solidFill>
            <a:schemeClr val="bg1"/>
          </a:solidFill>
        </p:grpSpPr>
        <p:sp>
          <p:nvSpPr>
            <p:cNvPr id="55" name="Freeform 8">
              <a:extLst>
                <a:ext uri="{FF2B5EF4-FFF2-40B4-BE49-F238E27FC236}">
                  <a16:creationId xmlns:a16="http://schemas.microsoft.com/office/drawing/2014/main" id="{910F5061-1C2C-9545-B123-D86F9F93A24A}"/>
                </a:ext>
              </a:extLst>
            </p:cNvPr>
            <p:cNvSpPr>
              <a:spLocks/>
            </p:cNvSpPr>
            <p:nvPr/>
          </p:nvSpPr>
          <p:spPr bwMode="auto">
            <a:xfrm>
              <a:off x="7091363" y="5168899"/>
              <a:ext cx="641350" cy="295275"/>
            </a:xfrm>
            <a:custGeom>
              <a:avLst/>
              <a:gdLst>
                <a:gd name="T0" fmla="*/ 109 w 404"/>
                <a:gd name="T1" fmla="*/ 0 h 186"/>
                <a:gd name="T2" fmla="*/ 138 w 404"/>
                <a:gd name="T3" fmla="*/ 4 h 186"/>
                <a:gd name="T4" fmla="*/ 161 w 404"/>
                <a:gd name="T5" fmla="*/ 12 h 186"/>
                <a:gd name="T6" fmla="*/ 180 w 404"/>
                <a:gd name="T7" fmla="*/ 25 h 186"/>
                <a:gd name="T8" fmla="*/ 192 w 404"/>
                <a:gd name="T9" fmla="*/ 39 h 186"/>
                <a:gd name="T10" fmla="*/ 201 w 404"/>
                <a:gd name="T11" fmla="*/ 50 h 186"/>
                <a:gd name="T12" fmla="*/ 210 w 404"/>
                <a:gd name="T13" fmla="*/ 39 h 186"/>
                <a:gd name="T14" fmla="*/ 224 w 404"/>
                <a:gd name="T15" fmla="*/ 25 h 186"/>
                <a:gd name="T16" fmla="*/ 242 w 404"/>
                <a:gd name="T17" fmla="*/ 12 h 186"/>
                <a:gd name="T18" fmla="*/ 265 w 404"/>
                <a:gd name="T19" fmla="*/ 4 h 186"/>
                <a:gd name="T20" fmla="*/ 295 w 404"/>
                <a:gd name="T21" fmla="*/ 0 h 186"/>
                <a:gd name="T22" fmla="*/ 327 w 404"/>
                <a:gd name="T23" fmla="*/ 4 h 186"/>
                <a:gd name="T24" fmla="*/ 353 w 404"/>
                <a:gd name="T25" fmla="*/ 16 h 186"/>
                <a:gd name="T26" fmla="*/ 376 w 404"/>
                <a:gd name="T27" fmla="*/ 35 h 186"/>
                <a:gd name="T28" fmla="*/ 390 w 404"/>
                <a:gd name="T29" fmla="*/ 57 h 186"/>
                <a:gd name="T30" fmla="*/ 399 w 404"/>
                <a:gd name="T31" fmla="*/ 81 h 186"/>
                <a:gd name="T32" fmla="*/ 404 w 404"/>
                <a:gd name="T33" fmla="*/ 110 h 186"/>
                <a:gd name="T34" fmla="*/ 403 w 404"/>
                <a:gd name="T35" fmla="*/ 138 h 186"/>
                <a:gd name="T36" fmla="*/ 397 w 404"/>
                <a:gd name="T37" fmla="*/ 157 h 186"/>
                <a:gd name="T38" fmla="*/ 390 w 404"/>
                <a:gd name="T39" fmla="*/ 175 h 186"/>
                <a:gd name="T40" fmla="*/ 244 w 404"/>
                <a:gd name="T41" fmla="*/ 177 h 186"/>
                <a:gd name="T42" fmla="*/ 229 w 404"/>
                <a:gd name="T43" fmla="*/ 150 h 186"/>
                <a:gd name="T44" fmla="*/ 226 w 404"/>
                <a:gd name="T45" fmla="*/ 147 h 186"/>
                <a:gd name="T46" fmla="*/ 222 w 404"/>
                <a:gd name="T47" fmla="*/ 145 h 186"/>
                <a:gd name="T48" fmla="*/ 219 w 404"/>
                <a:gd name="T49" fmla="*/ 145 h 186"/>
                <a:gd name="T50" fmla="*/ 215 w 404"/>
                <a:gd name="T51" fmla="*/ 145 h 186"/>
                <a:gd name="T52" fmla="*/ 212 w 404"/>
                <a:gd name="T53" fmla="*/ 148 h 186"/>
                <a:gd name="T54" fmla="*/ 210 w 404"/>
                <a:gd name="T55" fmla="*/ 152 h 186"/>
                <a:gd name="T56" fmla="*/ 199 w 404"/>
                <a:gd name="T57" fmla="*/ 186 h 186"/>
                <a:gd name="T58" fmla="*/ 184 w 404"/>
                <a:gd name="T59" fmla="*/ 78 h 186"/>
                <a:gd name="T60" fmla="*/ 182 w 404"/>
                <a:gd name="T61" fmla="*/ 72 h 186"/>
                <a:gd name="T62" fmla="*/ 178 w 404"/>
                <a:gd name="T63" fmla="*/ 69 h 186"/>
                <a:gd name="T64" fmla="*/ 173 w 404"/>
                <a:gd name="T65" fmla="*/ 69 h 186"/>
                <a:gd name="T66" fmla="*/ 168 w 404"/>
                <a:gd name="T67" fmla="*/ 69 h 186"/>
                <a:gd name="T68" fmla="*/ 164 w 404"/>
                <a:gd name="T69" fmla="*/ 72 h 186"/>
                <a:gd name="T70" fmla="*/ 162 w 404"/>
                <a:gd name="T71" fmla="*/ 76 h 186"/>
                <a:gd name="T72" fmla="*/ 141 w 404"/>
                <a:gd name="T73" fmla="*/ 173 h 186"/>
                <a:gd name="T74" fmla="*/ 12 w 404"/>
                <a:gd name="T75" fmla="*/ 173 h 186"/>
                <a:gd name="T76" fmla="*/ 5 w 404"/>
                <a:gd name="T77" fmla="*/ 155 h 186"/>
                <a:gd name="T78" fmla="*/ 2 w 404"/>
                <a:gd name="T79" fmla="*/ 138 h 186"/>
                <a:gd name="T80" fmla="*/ 0 w 404"/>
                <a:gd name="T81" fmla="*/ 110 h 186"/>
                <a:gd name="T82" fmla="*/ 3 w 404"/>
                <a:gd name="T83" fmla="*/ 81 h 186"/>
                <a:gd name="T84" fmla="*/ 12 w 404"/>
                <a:gd name="T85" fmla="*/ 57 h 186"/>
                <a:gd name="T86" fmla="*/ 28 w 404"/>
                <a:gd name="T87" fmla="*/ 35 h 186"/>
                <a:gd name="T88" fmla="*/ 49 w 404"/>
                <a:gd name="T89" fmla="*/ 16 h 186"/>
                <a:gd name="T90" fmla="*/ 78 w 404"/>
                <a:gd name="T91" fmla="*/ 4 h 186"/>
                <a:gd name="T92" fmla="*/ 109 w 404"/>
                <a:gd name="T9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86">
                  <a:moveTo>
                    <a:pt x="109" y="0"/>
                  </a:moveTo>
                  <a:lnTo>
                    <a:pt x="138" y="4"/>
                  </a:lnTo>
                  <a:lnTo>
                    <a:pt x="161" y="12"/>
                  </a:lnTo>
                  <a:lnTo>
                    <a:pt x="180" y="25"/>
                  </a:lnTo>
                  <a:lnTo>
                    <a:pt x="192" y="39"/>
                  </a:lnTo>
                  <a:lnTo>
                    <a:pt x="201" y="50"/>
                  </a:lnTo>
                  <a:lnTo>
                    <a:pt x="210" y="39"/>
                  </a:lnTo>
                  <a:lnTo>
                    <a:pt x="224" y="25"/>
                  </a:lnTo>
                  <a:lnTo>
                    <a:pt x="242" y="12"/>
                  </a:lnTo>
                  <a:lnTo>
                    <a:pt x="265" y="4"/>
                  </a:lnTo>
                  <a:lnTo>
                    <a:pt x="295" y="0"/>
                  </a:lnTo>
                  <a:lnTo>
                    <a:pt x="327" y="4"/>
                  </a:lnTo>
                  <a:lnTo>
                    <a:pt x="353" y="16"/>
                  </a:lnTo>
                  <a:lnTo>
                    <a:pt x="376" y="35"/>
                  </a:lnTo>
                  <a:lnTo>
                    <a:pt x="390" y="57"/>
                  </a:lnTo>
                  <a:lnTo>
                    <a:pt x="399" y="81"/>
                  </a:lnTo>
                  <a:lnTo>
                    <a:pt x="404" y="110"/>
                  </a:lnTo>
                  <a:lnTo>
                    <a:pt x="403" y="138"/>
                  </a:lnTo>
                  <a:lnTo>
                    <a:pt x="397" y="157"/>
                  </a:lnTo>
                  <a:lnTo>
                    <a:pt x="390" y="175"/>
                  </a:lnTo>
                  <a:lnTo>
                    <a:pt x="244" y="177"/>
                  </a:lnTo>
                  <a:lnTo>
                    <a:pt x="229" y="150"/>
                  </a:lnTo>
                  <a:lnTo>
                    <a:pt x="226" y="147"/>
                  </a:lnTo>
                  <a:lnTo>
                    <a:pt x="222" y="145"/>
                  </a:lnTo>
                  <a:lnTo>
                    <a:pt x="219" y="145"/>
                  </a:lnTo>
                  <a:lnTo>
                    <a:pt x="215" y="145"/>
                  </a:lnTo>
                  <a:lnTo>
                    <a:pt x="212" y="148"/>
                  </a:lnTo>
                  <a:lnTo>
                    <a:pt x="210" y="152"/>
                  </a:lnTo>
                  <a:lnTo>
                    <a:pt x="199" y="186"/>
                  </a:lnTo>
                  <a:lnTo>
                    <a:pt x="184" y="78"/>
                  </a:lnTo>
                  <a:lnTo>
                    <a:pt x="182" y="72"/>
                  </a:lnTo>
                  <a:lnTo>
                    <a:pt x="178" y="69"/>
                  </a:lnTo>
                  <a:lnTo>
                    <a:pt x="173" y="69"/>
                  </a:lnTo>
                  <a:lnTo>
                    <a:pt x="168" y="69"/>
                  </a:lnTo>
                  <a:lnTo>
                    <a:pt x="164" y="72"/>
                  </a:lnTo>
                  <a:lnTo>
                    <a:pt x="162" y="76"/>
                  </a:lnTo>
                  <a:lnTo>
                    <a:pt x="141" y="173"/>
                  </a:lnTo>
                  <a:lnTo>
                    <a:pt x="12" y="173"/>
                  </a:lnTo>
                  <a:lnTo>
                    <a:pt x="5" y="155"/>
                  </a:lnTo>
                  <a:lnTo>
                    <a:pt x="2" y="138"/>
                  </a:lnTo>
                  <a:lnTo>
                    <a:pt x="0" y="110"/>
                  </a:lnTo>
                  <a:lnTo>
                    <a:pt x="3" y="81"/>
                  </a:lnTo>
                  <a:lnTo>
                    <a:pt x="12" y="57"/>
                  </a:lnTo>
                  <a:lnTo>
                    <a:pt x="28" y="35"/>
                  </a:lnTo>
                  <a:lnTo>
                    <a:pt x="49" y="16"/>
                  </a:lnTo>
                  <a:lnTo>
                    <a:pt x="78" y="4"/>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9">
              <a:extLst>
                <a:ext uri="{FF2B5EF4-FFF2-40B4-BE49-F238E27FC236}">
                  <a16:creationId xmlns:a16="http://schemas.microsoft.com/office/drawing/2014/main" id="{162EEA10-E371-B344-B8FC-9E890D2060E6}"/>
                </a:ext>
              </a:extLst>
            </p:cNvPr>
            <p:cNvSpPr>
              <a:spLocks/>
            </p:cNvSpPr>
            <p:nvPr/>
          </p:nvSpPr>
          <p:spPr bwMode="auto">
            <a:xfrm>
              <a:off x="7131050" y="5384800"/>
              <a:ext cx="557212" cy="328613"/>
            </a:xfrm>
            <a:custGeom>
              <a:avLst/>
              <a:gdLst>
                <a:gd name="T0" fmla="*/ 146 w 351"/>
                <a:gd name="T1" fmla="*/ 0 h 207"/>
                <a:gd name="T2" fmla="*/ 162 w 351"/>
                <a:gd name="T3" fmla="*/ 97 h 207"/>
                <a:gd name="T4" fmla="*/ 162 w 351"/>
                <a:gd name="T5" fmla="*/ 101 h 207"/>
                <a:gd name="T6" fmla="*/ 166 w 351"/>
                <a:gd name="T7" fmla="*/ 104 h 207"/>
                <a:gd name="T8" fmla="*/ 171 w 351"/>
                <a:gd name="T9" fmla="*/ 106 h 207"/>
                <a:gd name="T10" fmla="*/ 171 w 351"/>
                <a:gd name="T11" fmla="*/ 106 h 207"/>
                <a:gd name="T12" fmla="*/ 176 w 351"/>
                <a:gd name="T13" fmla="*/ 104 h 207"/>
                <a:gd name="T14" fmla="*/ 180 w 351"/>
                <a:gd name="T15" fmla="*/ 103 h 207"/>
                <a:gd name="T16" fmla="*/ 182 w 351"/>
                <a:gd name="T17" fmla="*/ 97 h 207"/>
                <a:gd name="T18" fmla="*/ 197 w 351"/>
                <a:gd name="T19" fmla="*/ 44 h 207"/>
                <a:gd name="T20" fmla="*/ 204 w 351"/>
                <a:gd name="T21" fmla="*/ 55 h 207"/>
                <a:gd name="T22" fmla="*/ 206 w 351"/>
                <a:gd name="T23" fmla="*/ 58 h 207"/>
                <a:gd name="T24" fmla="*/ 210 w 351"/>
                <a:gd name="T25" fmla="*/ 60 h 207"/>
                <a:gd name="T26" fmla="*/ 213 w 351"/>
                <a:gd name="T27" fmla="*/ 60 h 207"/>
                <a:gd name="T28" fmla="*/ 351 w 351"/>
                <a:gd name="T29" fmla="*/ 60 h 207"/>
                <a:gd name="T30" fmla="*/ 332 w 351"/>
                <a:gd name="T31" fmla="*/ 83 h 207"/>
                <a:gd name="T32" fmla="*/ 309 w 351"/>
                <a:gd name="T33" fmla="*/ 101 h 207"/>
                <a:gd name="T34" fmla="*/ 284 w 351"/>
                <a:gd name="T35" fmla="*/ 118 h 207"/>
                <a:gd name="T36" fmla="*/ 261 w 351"/>
                <a:gd name="T37" fmla="*/ 133 h 207"/>
                <a:gd name="T38" fmla="*/ 240 w 351"/>
                <a:gd name="T39" fmla="*/ 145 h 207"/>
                <a:gd name="T40" fmla="*/ 222 w 351"/>
                <a:gd name="T41" fmla="*/ 157 h 207"/>
                <a:gd name="T42" fmla="*/ 203 w 351"/>
                <a:gd name="T43" fmla="*/ 173 h 207"/>
                <a:gd name="T44" fmla="*/ 192 w 351"/>
                <a:gd name="T45" fmla="*/ 186 h 207"/>
                <a:gd name="T46" fmla="*/ 185 w 351"/>
                <a:gd name="T47" fmla="*/ 194 h 207"/>
                <a:gd name="T48" fmla="*/ 182 w 351"/>
                <a:gd name="T49" fmla="*/ 200 h 207"/>
                <a:gd name="T50" fmla="*/ 182 w 351"/>
                <a:gd name="T51" fmla="*/ 201 h 207"/>
                <a:gd name="T52" fmla="*/ 182 w 351"/>
                <a:gd name="T53" fmla="*/ 205 h 207"/>
                <a:gd name="T54" fmla="*/ 180 w 351"/>
                <a:gd name="T55" fmla="*/ 207 h 207"/>
                <a:gd name="T56" fmla="*/ 176 w 351"/>
                <a:gd name="T57" fmla="*/ 207 h 207"/>
                <a:gd name="T58" fmla="*/ 174 w 351"/>
                <a:gd name="T59" fmla="*/ 207 h 207"/>
                <a:gd name="T60" fmla="*/ 173 w 351"/>
                <a:gd name="T61" fmla="*/ 205 h 207"/>
                <a:gd name="T62" fmla="*/ 171 w 351"/>
                <a:gd name="T63" fmla="*/ 201 h 207"/>
                <a:gd name="T64" fmla="*/ 171 w 351"/>
                <a:gd name="T65" fmla="*/ 200 h 207"/>
                <a:gd name="T66" fmla="*/ 167 w 351"/>
                <a:gd name="T67" fmla="*/ 194 h 207"/>
                <a:gd name="T68" fmla="*/ 162 w 351"/>
                <a:gd name="T69" fmla="*/ 186 h 207"/>
                <a:gd name="T70" fmla="*/ 150 w 351"/>
                <a:gd name="T71" fmla="*/ 173 h 207"/>
                <a:gd name="T72" fmla="*/ 132 w 351"/>
                <a:gd name="T73" fmla="*/ 157 h 207"/>
                <a:gd name="T74" fmla="*/ 114 w 351"/>
                <a:gd name="T75" fmla="*/ 145 h 207"/>
                <a:gd name="T76" fmla="*/ 93 w 351"/>
                <a:gd name="T77" fmla="*/ 133 h 207"/>
                <a:gd name="T78" fmla="*/ 68 w 351"/>
                <a:gd name="T79" fmla="*/ 117 h 207"/>
                <a:gd name="T80" fmla="*/ 44 w 351"/>
                <a:gd name="T81" fmla="*/ 101 h 207"/>
                <a:gd name="T82" fmla="*/ 21 w 351"/>
                <a:gd name="T83" fmla="*/ 81 h 207"/>
                <a:gd name="T84" fmla="*/ 0 w 351"/>
                <a:gd name="T85" fmla="*/ 58 h 207"/>
                <a:gd name="T86" fmla="*/ 125 w 351"/>
                <a:gd name="T87" fmla="*/ 58 h 207"/>
                <a:gd name="T88" fmla="*/ 130 w 351"/>
                <a:gd name="T89" fmla="*/ 57 h 207"/>
                <a:gd name="T90" fmla="*/ 134 w 351"/>
                <a:gd name="T91" fmla="*/ 53 h 207"/>
                <a:gd name="T92" fmla="*/ 136 w 351"/>
                <a:gd name="T93" fmla="*/ 50 h 207"/>
                <a:gd name="T94" fmla="*/ 146 w 351"/>
                <a:gd name="T9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1" h="207">
                  <a:moveTo>
                    <a:pt x="146" y="0"/>
                  </a:moveTo>
                  <a:lnTo>
                    <a:pt x="162" y="97"/>
                  </a:lnTo>
                  <a:lnTo>
                    <a:pt x="162" y="101"/>
                  </a:lnTo>
                  <a:lnTo>
                    <a:pt x="166" y="104"/>
                  </a:lnTo>
                  <a:lnTo>
                    <a:pt x="171" y="106"/>
                  </a:lnTo>
                  <a:lnTo>
                    <a:pt x="171" y="106"/>
                  </a:lnTo>
                  <a:lnTo>
                    <a:pt x="176" y="104"/>
                  </a:lnTo>
                  <a:lnTo>
                    <a:pt x="180" y="103"/>
                  </a:lnTo>
                  <a:lnTo>
                    <a:pt x="182" y="97"/>
                  </a:lnTo>
                  <a:lnTo>
                    <a:pt x="197" y="44"/>
                  </a:lnTo>
                  <a:lnTo>
                    <a:pt x="204" y="55"/>
                  </a:lnTo>
                  <a:lnTo>
                    <a:pt x="206" y="58"/>
                  </a:lnTo>
                  <a:lnTo>
                    <a:pt x="210" y="60"/>
                  </a:lnTo>
                  <a:lnTo>
                    <a:pt x="213" y="60"/>
                  </a:lnTo>
                  <a:lnTo>
                    <a:pt x="351" y="60"/>
                  </a:lnTo>
                  <a:lnTo>
                    <a:pt x="332" y="83"/>
                  </a:lnTo>
                  <a:lnTo>
                    <a:pt x="309" y="101"/>
                  </a:lnTo>
                  <a:lnTo>
                    <a:pt x="284" y="118"/>
                  </a:lnTo>
                  <a:lnTo>
                    <a:pt x="261" y="133"/>
                  </a:lnTo>
                  <a:lnTo>
                    <a:pt x="240" y="145"/>
                  </a:lnTo>
                  <a:lnTo>
                    <a:pt x="222" y="157"/>
                  </a:lnTo>
                  <a:lnTo>
                    <a:pt x="203" y="173"/>
                  </a:lnTo>
                  <a:lnTo>
                    <a:pt x="192" y="186"/>
                  </a:lnTo>
                  <a:lnTo>
                    <a:pt x="185" y="194"/>
                  </a:lnTo>
                  <a:lnTo>
                    <a:pt x="182" y="200"/>
                  </a:lnTo>
                  <a:lnTo>
                    <a:pt x="182" y="201"/>
                  </a:lnTo>
                  <a:lnTo>
                    <a:pt x="182" y="205"/>
                  </a:lnTo>
                  <a:lnTo>
                    <a:pt x="180" y="207"/>
                  </a:lnTo>
                  <a:lnTo>
                    <a:pt x="176" y="207"/>
                  </a:lnTo>
                  <a:lnTo>
                    <a:pt x="174" y="207"/>
                  </a:lnTo>
                  <a:lnTo>
                    <a:pt x="173" y="205"/>
                  </a:lnTo>
                  <a:lnTo>
                    <a:pt x="171" y="201"/>
                  </a:lnTo>
                  <a:lnTo>
                    <a:pt x="171" y="200"/>
                  </a:lnTo>
                  <a:lnTo>
                    <a:pt x="167" y="194"/>
                  </a:lnTo>
                  <a:lnTo>
                    <a:pt x="162" y="186"/>
                  </a:lnTo>
                  <a:lnTo>
                    <a:pt x="150" y="173"/>
                  </a:lnTo>
                  <a:lnTo>
                    <a:pt x="132" y="157"/>
                  </a:lnTo>
                  <a:lnTo>
                    <a:pt x="114" y="145"/>
                  </a:lnTo>
                  <a:lnTo>
                    <a:pt x="93" y="133"/>
                  </a:lnTo>
                  <a:lnTo>
                    <a:pt x="68" y="117"/>
                  </a:lnTo>
                  <a:lnTo>
                    <a:pt x="44" y="101"/>
                  </a:lnTo>
                  <a:lnTo>
                    <a:pt x="21" y="81"/>
                  </a:lnTo>
                  <a:lnTo>
                    <a:pt x="0" y="58"/>
                  </a:lnTo>
                  <a:lnTo>
                    <a:pt x="125" y="58"/>
                  </a:lnTo>
                  <a:lnTo>
                    <a:pt x="130" y="57"/>
                  </a:lnTo>
                  <a:lnTo>
                    <a:pt x="134" y="53"/>
                  </a:lnTo>
                  <a:lnTo>
                    <a:pt x="136" y="50"/>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65" name="TextBox 64">
            <a:extLst>
              <a:ext uri="{FF2B5EF4-FFF2-40B4-BE49-F238E27FC236}">
                <a16:creationId xmlns:a16="http://schemas.microsoft.com/office/drawing/2014/main" id="{CD890F79-E339-3F78-98F0-68A7D8DC6B2F}"/>
              </a:ext>
            </a:extLst>
          </p:cNvPr>
          <p:cNvSpPr txBox="1"/>
          <p:nvPr/>
        </p:nvSpPr>
        <p:spPr>
          <a:xfrm>
            <a:off x="3811224" y="1166064"/>
            <a:ext cx="2193004" cy="923330"/>
          </a:xfrm>
          <a:prstGeom prst="rect">
            <a:avLst/>
          </a:prstGeom>
          <a:noFill/>
        </p:spPr>
        <p:txBody>
          <a:bodyPr wrap="square" rtlCol="0">
            <a:spAutoFit/>
          </a:bodyPr>
          <a:lstStyle/>
          <a:p>
            <a:pPr algn="ctr"/>
            <a:r>
              <a:rPr lang="en-US" b="1" dirty="0">
                <a:solidFill>
                  <a:schemeClr val="tx2"/>
                </a:solidFill>
              </a:rPr>
              <a:t>Vizient Vulnerability Index</a:t>
            </a:r>
          </a:p>
        </p:txBody>
      </p:sp>
      <p:sp>
        <p:nvSpPr>
          <p:cNvPr id="66" name="TextBox 65">
            <a:extLst>
              <a:ext uri="{FF2B5EF4-FFF2-40B4-BE49-F238E27FC236}">
                <a16:creationId xmlns:a16="http://schemas.microsoft.com/office/drawing/2014/main" id="{7B6BC895-7834-834A-D820-39ACC6A19C3E}"/>
              </a:ext>
            </a:extLst>
          </p:cNvPr>
          <p:cNvSpPr txBox="1"/>
          <p:nvPr/>
        </p:nvSpPr>
        <p:spPr>
          <a:xfrm>
            <a:off x="6004228" y="4031075"/>
            <a:ext cx="2193004" cy="646331"/>
          </a:xfrm>
          <a:prstGeom prst="rect">
            <a:avLst/>
          </a:prstGeom>
          <a:noFill/>
        </p:spPr>
        <p:txBody>
          <a:bodyPr wrap="square" rtlCol="0">
            <a:spAutoFit/>
          </a:bodyPr>
          <a:lstStyle/>
          <a:p>
            <a:pPr algn="ctr"/>
            <a:r>
              <a:rPr lang="en-US" b="1" dirty="0">
                <a:solidFill>
                  <a:schemeClr val="tx2"/>
                </a:solidFill>
              </a:rPr>
              <a:t>Community </a:t>
            </a:r>
          </a:p>
          <a:p>
            <a:pPr algn="ctr"/>
            <a:r>
              <a:rPr lang="en-US" b="1" dirty="0">
                <a:solidFill>
                  <a:schemeClr val="tx2"/>
                </a:solidFill>
              </a:rPr>
              <a:t>Contracting</a:t>
            </a:r>
          </a:p>
        </p:txBody>
      </p:sp>
      <p:graphicFrame>
        <p:nvGraphicFramePr>
          <p:cNvPr id="3" name="Diagram 2">
            <a:extLst>
              <a:ext uri="{FF2B5EF4-FFF2-40B4-BE49-F238E27FC236}">
                <a16:creationId xmlns:a16="http://schemas.microsoft.com/office/drawing/2014/main" id="{3D914DD2-2F3F-AFFB-9E1C-51B71B4F4E33}"/>
              </a:ext>
            </a:extLst>
          </p:cNvPr>
          <p:cNvGraphicFramePr/>
          <p:nvPr>
            <p:extLst/>
          </p:nvPr>
        </p:nvGraphicFramePr>
        <p:xfrm>
          <a:off x="2672044" y="157232"/>
          <a:ext cx="9449474" cy="56622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81579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1883C5A-5541-B93B-3A68-98A3D327483E}"/>
              </a:ext>
            </a:extLst>
          </p:cNvPr>
          <p:cNvSpPr>
            <a:spLocks noGrp="1"/>
          </p:cNvSpPr>
          <p:nvPr>
            <p:ph sz="quarter" idx="18"/>
          </p:nvPr>
        </p:nvSpPr>
        <p:spPr>
          <a:xfrm>
            <a:off x="8317398" y="1980918"/>
            <a:ext cx="3434843" cy="3166281"/>
          </a:xfrm>
        </p:spPr>
        <p:txBody>
          <a:bodyPr/>
          <a:lstStyle/>
          <a:p>
            <a:pPr marL="7937" indent="0" algn="ctr">
              <a:lnSpc>
                <a:spcPct val="100000"/>
              </a:lnSpc>
              <a:spcAft>
                <a:spcPts val="1200"/>
              </a:spcAft>
              <a:buNone/>
            </a:pPr>
            <a:r>
              <a:rPr lang="en-US" sz="2267" dirty="0">
                <a:solidFill>
                  <a:schemeClr val="accent1"/>
                </a:solidFill>
              </a:rPr>
              <a:t>Building a Data Exchange</a:t>
            </a:r>
          </a:p>
          <a:p>
            <a:pPr marL="226478" indent="-226478">
              <a:lnSpc>
                <a:spcPct val="100000"/>
              </a:lnSpc>
              <a:spcAft>
                <a:spcPts val="600"/>
              </a:spcAft>
              <a:buFont typeface="Arial" panose="020B0604020202020204" pitchFamily="34" charset="0"/>
              <a:buChar char="•"/>
            </a:pPr>
            <a:r>
              <a:rPr lang="en-US" sz="1867" b="0" dirty="0">
                <a:solidFill>
                  <a:schemeClr val="tx2"/>
                </a:solidFill>
              </a:rPr>
              <a:t>We need commitment to submit complete and accurate data from both providers and suppliers</a:t>
            </a:r>
          </a:p>
          <a:p>
            <a:pPr marL="226478" indent="-226478">
              <a:lnSpc>
                <a:spcPct val="100000"/>
              </a:lnSpc>
              <a:spcAft>
                <a:spcPts val="600"/>
              </a:spcAft>
              <a:buFont typeface="Arial" panose="020B0604020202020204" pitchFamily="34" charset="0"/>
              <a:buChar char="•"/>
            </a:pPr>
            <a:r>
              <a:rPr lang="en-US" sz="1867" b="0" dirty="0">
                <a:solidFill>
                  <a:schemeClr val="tx2"/>
                </a:solidFill>
              </a:rPr>
              <a:t>We need “a coalition of </a:t>
            </a:r>
            <a:br>
              <a:rPr lang="en-US" sz="1867" b="0" dirty="0">
                <a:solidFill>
                  <a:schemeClr val="tx2"/>
                </a:solidFill>
              </a:rPr>
            </a:br>
            <a:r>
              <a:rPr lang="en-US" sz="1867" b="0" dirty="0">
                <a:solidFill>
                  <a:schemeClr val="tx2"/>
                </a:solidFill>
              </a:rPr>
              <a:t>the willing” to build the data infrastructure necessary for spend management</a:t>
            </a:r>
          </a:p>
        </p:txBody>
      </p:sp>
      <p:sp>
        <p:nvSpPr>
          <p:cNvPr id="10" name="Content Placeholder 9">
            <a:extLst>
              <a:ext uri="{FF2B5EF4-FFF2-40B4-BE49-F238E27FC236}">
                <a16:creationId xmlns:a16="http://schemas.microsoft.com/office/drawing/2014/main" id="{F3E87C8C-A3CF-8E99-AE15-E5BD2ADA26F5}"/>
              </a:ext>
            </a:extLst>
          </p:cNvPr>
          <p:cNvSpPr>
            <a:spLocks noGrp="1"/>
          </p:cNvSpPr>
          <p:nvPr>
            <p:ph sz="quarter" idx="17"/>
          </p:nvPr>
        </p:nvSpPr>
        <p:spPr>
          <a:xfrm>
            <a:off x="4381691" y="1961888"/>
            <a:ext cx="3229538" cy="3166281"/>
          </a:xfrm>
        </p:spPr>
        <p:txBody>
          <a:bodyPr/>
          <a:lstStyle/>
          <a:p>
            <a:pPr marL="7937" indent="0" algn="ctr">
              <a:lnSpc>
                <a:spcPct val="100000"/>
              </a:lnSpc>
              <a:spcAft>
                <a:spcPts val="1200"/>
              </a:spcAft>
              <a:buNone/>
            </a:pPr>
            <a:r>
              <a:rPr lang="en-US" sz="2267" dirty="0">
                <a:solidFill>
                  <a:schemeClr val="accent1"/>
                </a:solidFill>
              </a:rPr>
              <a:t>Expanding Line </a:t>
            </a:r>
            <a:br>
              <a:rPr lang="en-US" sz="2267" dirty="0">
                <a:solidFill>
                  <a:schemeClr val="accent1"/>
                </a:solidFill>
              </a:rPr>
            </a:br>
            <a:r>
              <a:rPr lang="en-US" sz="2267" dirty="0">
                <a:solidFill>
                  <a:schemeClr val="accent1"/>
                </a:solidFill>
              </a:rPr>
              <a:t>of Sight</a:t>
            </a:r>
          </a:p>
          <a:p>
            <a:pPr>
              <a:lnSpc>
                <a:spcPct val="100000"/>
              </a:lnSpc>
              <a:spcAft>
                <a:spcPts val="600"/>
              </a:spcAft>
            </a:pPr>
            <a:r>
              <a:rPr lang="en-US" sz="1867" b="0" dirty="0">
                <a:solidFill>
                  <a:schemeClr val="tx2"/>
                </a:solidFill>
              </a:rPr>
              <a:t>Unified data is needed across providers and suppliers to:</a:t>
            </a:r>
          </a:p>
          <a:p>
            <a:pPr marL="230712" indent="-230712">
              <a:lnSpc>
                <a:spcPct val="100000"/>
              </a:lnSpc>
              <a:spcAft>
                <a:spcPts val="600"/>
              </a:spcAft>
              <a:buFont typeface="Arial" panose="020B0604020202020204" pitchFamily="34" charset="0"/>
              <a:buChar char="•"/>
            </a:pPr>
            <a:r>
              <a:rPr lang="en-US" sz="1867" b="0" dirty="0">
                <a:solidFill>
                  <a:schemeClr val="tx2"/>
                </a:solidFill>
              </a:rPr>
              <a:t>Measure performance</a:t>
            </a:r>
          </a:p>
          <a:p>
            <a:pPr marL="230712" indent="-230712">
              <a:lnSpc>
                <a:spcPct val="100000"/>
              </a:lnSpc>
              <a:spcAft>
                <a:spcPts val="600"/>
              </a:spcAft>
              <a:buFont typeface="Arial" panose="020B0604020202020204" pitchFamily="34" charset="0"/>
              <a:buChar char="•"/>
            </a:pPr>
            <a:r>
              <a:rPr lang="en-US" sz="1867" b="0" dirty="0">
                <a:solidFill>
                  <a:schemeClr val="tx2"/>
                </a:solidFill>
              </a:rPr>
              <a:t>Identify opportunities</a:t>
            </a:r>
          </a:p>
          <a:p>
            <a:pPr marL="230712" indent="-230712">
              <a:lnSpc>
                <a:spcPct val="100000"/>
              </a:lnSpc>
              <a:spcAft>
                <a:spcPts val="600"/>
              </a:spcAft>
              <a:buFont typeface="Arial" panose="020B0604020202020204" pitchFamily="34" charset="0"/>
              <a:buChar char="•"/>
            </a:pPr>
            <a:r>
              <a:rPr lang="en-US" sz="1867" b="0" dirty="0">
                <a:solidFill>
                  <a:schemeClr val="tx2"/>
                </a:solidFill>
              </a:rPr>
              <a:t>Activate </a:t>
            </a:r>
            <a:r>
              <a:rPr lang="en-US" sz="1867" dirty="0">
                <a:solidFill>
                  <a:schemeClr val="tx2"/>
                </a:solidFill>
              </a:rPr>
              <a:t>Impact Purchasing</a:t>
            </a:r>
            <a:r>
              <a:rPr lang="en-US" sz="1867" b="0" dirty="0">
                <a:solidFill>
                  <a:schemeClr val="tx2"/>
                </a:solidFill>
              </a:rPr>
              <a:t> strategies</a:t>
            </a:r>
          </a:p>
        </p:txBody>
      </p:sp>
      <p:sp>
        <p:nvSpPr>
          <p:cNvPr id="9" name="Content Placeholder 8">
            <a:extLst>
              <a:ext uri="{FF2B5EF4-FFF2-40B4-BE49-F238E27FC236}">
                <a16:creationId xmlns:a16="http://schemas.microsoft.com/office/drawing/2014/main" id="{E0E833A6-B185-18EC-F2CB-76F93A1251D8}"/>
              </a:ext>
            </a:extLst>
          </p:cNvPr>
          <p:cNvSpPr>
            <a:spLocks noGrp="1"/>
          </p:cNvSpPr>
          <p:nvPr>
            <p:ph sz="quarter" idx="16"/>
          </p:nvPr>
        </p:nvSpPr>
        <p:spPr>
          <a:xfrm>
            <a:off x="457200" y="1968467"/>
            <a:ext cx="3200400" cy="3166281"/>
          </a:xfrm>
        </p:spPr>
        <p:txBody>
          <a:bodyPr/>
          <a:lstStyle/>
          <a:p>
            <a:pPr marL="7937" indent="0" algn="ctr">
              <a:lnSpc>
                <a:spcPct val="100000"/>
              </a:lnSpc>
              <a:spcAft>
                <a:spcPts val="1200"/>
              </a:spcAft>
              <a:buNone/>
            </a:pPr>
            <a:r>
              <a:rPr lang="en-US" sz="2267" dirty="0">
                <a:solidFill>
                  <a:schemeClr val="accent1"/>
                </a:solidFill>
              </a:rPr>
              <a:t>Unprecedented Challenges</a:t>
            </a:r>
          </a:p>
          <a:p>
            <a:pPr marL="230712" indent="-230712">
              <a:lnSpc>
                <a:spcPct val="100000"/>
              </a:lnSpc>
              <a:spcAft>
                <a:spcPts val="600"/>
              </a:spcAft>
              <a:buFont typeface="Arial" panose="020B0604020202020204" pitchFamily="34" charset="0"/>
              <a:buChar char="•"/>
            </a:pPr>
            <a:r>
              <a:rPr lang="en-US" sz="1867" b="0" dirty="0">
                <a:solidFill>
                  <a:schemeClr val="tx2"/>
                </a:solidFill>
              </a:rPr>
              <a:t>Financials are unsustainable</a:t>
            </a:r>
          </a:p>
          <a:p>
            <a:pPr marL="230712" indent="-230712">
              <a:lnSpc>
                <a:spcPct val="100000"/>
              </a:lnSpc>
              <a:spcAft>
                <a:spcPts val="600"/>
              </a:spcAft>
              <a:buFont typeface="Arial" panose="020B0604020202020204" pitchFamily="34" charset="0"/>
              <a:buChar char="•"/>
            </a:pPr>
            <a:r>
              <a:rPr lang="en-US" sz="1867" b="0" dirty="0">
                <a:solidFill>
                  <a:schemeClr val="tx2"/>
                </a:solidFill>
              </a:rPr>
              <a:t>Increasing regulatory pressures</a:t>
            </a:r>
          </a:p>
          <a:p>
            <a:pPr marL="230712" indent="-230712">
              <a:lnSpc>
                <a:spcPct val="100000"/>
              </a:lnSpc>
              <a:spcAft>
                <a:spcPts val="600"/>
              </a:spcAft>
              <a:buFont typeface="Arial" panose="020B0604020202020204" pitchFamily="34" charset="0"/>
              <a:buChar char="•"/>
            </a:pPr>
            <a:r>
              <a:rPr lang="en-US" sz="1867" b="0" dirty="0">
                <a:solidFill>
                  <a:schemeClr val="tx2"/>
                </a:solidFill>
              </a:rPr>
              <a:t>Lack of information exchange is a key contributor</a:t>
            </a:r>
          </a:p>
        </p:txBody>
      </p:sp>
      <p:sp>
        <p:nvSpPr>
          <p:cNvPr id="3" name="Footer Placeholder 2">
            <a:extLst>
              <a:ext uri="{FF2B5EF4-FFF2-40B4-BE49-F238E27FC236}">
                <a16:creationId xmlns:a16="http://schemas.microsoft.com/office/drawing/2014/main" id="{40A515BE-D7C7-E1CC-699F-87DB2BFCD200}"/>
              </a:ext>
            </a:extLst>
          </p:cNvPr>
          <p:cNvSpPr>
            <a:spLocks noGrp="1"/>
          </p:cNvSpPr>
          <p:nvPr>
            <p:ph type="ftr"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sp>
        <p:nvSpPr>
          <p:cNvPr id="5" name="Title 4">
            <a:extLst>
              <a:ext uri="{FF2B5EF4-FFF2-40B4-BE49-F238E27FC236}">
                <a16:creationId xmlns:a16="http://schemas.microsoft.com/office/drawing/2014/main" id="{9C10FAC6-6D17-B990-E6E9-5FBA30DE0388}"/>
              </a:ext>
            </a:extLst>
          </p:cNvPr>
          <p:cNvSpPr>
            <a:spLocks noGrp="1"/>
          </p:cNvSpPr>
          <p:nvPr>
            <p:ph type="title"/>
          </p:nvPr>
        </p:nvSpPr>
        <p:spPr>
          <a:xfrm>
            <a:off x="450985" y="302421"/>
            <a:ext cx="11277600" cy="480196"/>
          </a:xfrm>
        </p:spPr>
        <p:txBody>
          <a:bodyPr/>
          <a:lstStyle/>
          <a:p>
            <a:r>
              <a:rPr lang="en-US" sz="3467" dirty="0"/>
              <a:t>Data </a:t>
            </a:r>
            <a:r>
              <a:rPr lang="en-US" sz="3200" dirty="0"/>
              <a:t>is the currency of performance improvement</a:t>
            </a:r>
          </a:p>
        </p:txBody>
      </p:sp>
      <p:cxnSp>
        <p:nvCxnSpPr>
          <p:cNvPr id="15" name="Straight Connector 14">
            <a:extLst>
              <a:ext uri="{FF2B5EF4-FFF2-40B4-BE49-F238E27FC236}">
                <a16:creationId xmlns:a16="http://schemas.microsoft.com/office/drawing/2014/main" id="{2B47A09F-CF94-5A56-A492-029AEBE32914}"/>
              </a:ext>
            </a:extLst>
          </p:cNvPr>
          <p:cNvCxnSpPr>
            <a:cxnSpLocks/>
          </p:cNvCxnSpPr>
          <p:nvPr/>
        </p:nvCxnSpPr>
        <p:spPr>
          <a:xfrm>
            <a:off x="3957852" y="863607"/>
            <a:ext cx="0" cy="4511040"/>
          </a:xfrm>
          <a:prstGeom prst="line">
            <a:avLst/>
          </a:prstGeom>
          <a:ln w="9525" cap="sq">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4F5B89-D01A-D6F5-00DC-C82EB7E6F0AA}"/>
              </a:ext>
            </a:extLst>
          </p:cNvPr>
          <p:cNvCxnSpPr>
            <a:cxnSpLocks/>
          </p:cNvCxnSpPr>
          <p:nvPr/>
        </p:nvCxnSpPr>
        <p:spPr>
          <a:xfrm>
            <a:off x="7855047" y="863607"/>
            <a:ext cx="0" cy="4511040"/>
          </a:xfrm>
          <a:prstGeom prst="line">
            <a:avLst/>
          </a:prstGeom>
          <a:ln w="9525" cap="sq">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149D755-BBC0-F008-F16D-BE4F94D44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149" y="1103153"/>
            <a:ext cx="818607" cy="814593"/>
          </a:xfrm>
          <a:prstGeom prst="rect">
            <a:avLst/>
          </a:prstGeom>
        </p:spPr>
      </p:pic>
      <p:pic>
        <p:nvPicPr>
          <p:cNvPr id="18" name="Picture 17">
            <a:extLst>
              <a:ext uri="{FF2B5EF4-FFF2-40B4-BE49-F238E27FC236}">
                <a16:creationId xmlns:a16="http://schemas.microsoft.com/office/drawing/2014/main" id="{56258DE8-16AE-DB27-D016-E667C8C51B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30654" y="1178296"/>
            <a:ext cx="1025500" cy="626695"/>
          </a:xfrm>
          <a:prstGeom prst="rect">
            <a:avLst/>
          </a:prstGeom>
        </p:spPr>
      </p:pic>
      <p:pic>
        <p:nvPicPr>
          <p:cNvPr id="19" name="Picture 18">
            <a:extLst>
              <a:ext uri="{FF2B5EF4-FFF2-40B4-BE49-F238E27FC236}">
                <a16:creationId xmlns:a16="http://schemas.microsoft.com/office/drawing/2014/main" id="{37666AA0-E375-E61B-E8A7-4DBA054C08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749" y="1178296"/>
            <a:ext cx="1095746" cy="689914"/>
          </a:xfrm>
          <a:prstGeom prst="rect">
            <a:avLst/>
          </a:prstGeom>
        </p:spPr>
      </p:pic>
    </p:spTree>
    <p:extLst>
      <p:ext uri="{BB962C8B-B14F-4D97-AF65-F5344CB8AC3E}">
        <p14:creationId xmlns:p14="http://schemas.microsoft.com/office/powerpoint/2010/main" val="1941599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spcBef>
                <a:spcPts val="0"/>
              </a:spcBef>
            </a:pPr>
            <a:r>
              <a:rPr lang="en-US" sz="4800" dirty="0" smtClean="0"/>
              <a:t>Denise Scarpelli</a:t>
            </a:r>
          </a:p>
          <a:p>
            <a:pPr>
              <a:spcBef>
                <a:spcPts val="0"/>
              </a:spcBef>
            </a:pPr>
            <a:r>
              <a:rPr lang="en-US" sz="3200" dirty="0" smtClean="0"/>
              <a:t>VP &amp; Chief Pharmacy Officer </a:t>
            </a:r>
          </a:p>
        </p:txBody>
      </p:sp>
    </p:spTree>
    <p:extLst>
      <p:ext uri="{BB962C8B-B14F-4D97-AF65-F5344CB8AC3E}">
        <p14:creationId xmlns:p14="http://schemas.microsoft.com/office/powerpoint/2010/main" val="9901500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4A0D5-24B2-C948-BD49-E91A378AF96D}"/>
              </a:ext>
            </a:extLst>
          </p:cNvPr>
          <p:cNvSpPr>
            <a:spLocks noGrp="1"/>
          </p:cNvSpPr>
          <p:nvPr>
            <p:ph type="body" sz="quarter" idx="11"/>
          </p:nvPr>
        </p:nvSpPr>
        <p:spPr>
          <a:xfrm>
            <a:off x="457204" y="711200"/>
            <a:ext cx="11271385" cy="5037959"/>
          </a:xfrm>
        </p:spPr>
        <p:txBody>
          <a:bodyPr/>
          <a:lstStyle/>
          <a:p>
            <a:r>
              <a:rPr lang="en-US" sz="2000" dirty="0" smtClean="0"/>
              <a:t>Drug shortages- Cisplatin and Carboplatin- &gt; 200 drugs on shortage list</a:t>
            </a:r>
          </a:p>
          <a:p>
            <a:r>
              <a:rPr lang="en-US" sz="2000" dirty="0" smtClean="0"/>
              <a:t>Increase in Medicare Advantage Plans- at-risk contracts</a:t>
            </a:r>
          </a:p>
          <a:p>
            <a:r>
              <a:rPr lang="en-US" sz="2000" dirty="0" smtClean="0"/>
              <a:t>New PSAOs to increase access to Specialty Payer Networks i.e. Accelerate</a:t>
            </a:r>
          </a:p>
          <a:p>
            <a:r>
              <a:rPr lang="en-US" sz="2000" dirty="0" smtClean="0"/>
              <a:t>Increase need for digital health, devices, and diagnostics to allow for virtual visits</a:t>
            </a:r>
          </a:p>
          <a:p>
            <a:r>
              <a:rPr lang="en-US" sz="2000" dirty="0" smtClean="0"/>
              <a:t>Ambulatory Pharmacy focus on Population Health- value-based treatment</a:t>
            </a:r>
          </a:p>
          <a:p>
            <a:r>
              <a:rPr lang="en-US" sz="2000" dirty="0"/>
              <a:t>Growth in </a:t>
            </a:r>
            <a:r>
              <a:rPr lang="en-US" sz="2000" dirty="0" smtClean="0"/>
              <a:t>home delivery, Specialty, and Infusion </a:t>
            </a:r>
          </a:p>
          <a:p>
            <a:r>
              <a:rPr lang="en-US" sz="2000" dirty="0" smtClean="0"/>
              <a:t>Growth </a:t>
            </a:r>
            <a:r>
              <a:rPr lang="en-US" sz="2000" dirty="0"/>
              <a:t>in cell &amp; gene therapies in the </a:t>
            </a:r>
            <a:r>
              <a:rPr lang="en-US" sz="2000" dirty="0" smtClean="0"/>
              <a:t>pipeline- Sickle Cell and Hemophilia</a:t>
            </a:r>
          </a:p>
          <a:p>
            <a:r>
              <a:rPr lang="en-US" sz="2000" dirty="0" smtClean="0"/>
              <a:t>Specialty drugs now account for 51% of the Pharmacy Market</a:t>
            </a:r>
          </a:p>
          <a:p>
            <a:r>
              <a:rPr lang="en-US" sz="2000" dirty="0" smtClean="0"/>
              <a:t>Many </a:t>
            </a:r>
            <a:r>
              <a:rPr lang="en-US" sz="2000" dirty="0"/>
              <a:t>biologics facing loss of exclusivity in 2023 </a:t>
            </a:r>
            <a:r>
              <a:rPr lang="en-US" sz="2000" dirty="0" smtClean="0"/>
              <a:t>and 2024</a:t>
            </a:r>
          </a:p>
          <a:p>
            <a:r>
              <a:rPr lang="en-US" sz="2000" dirty="0" smtClean="0"/>
              <a:t>Surge in GLP1’s usage for Diabetes and Weight Loss</a:t>
            </a:r>
          </a:p>
          <a:p>
            <a:r>
              <a:rPr lang="en-US" sz="2000" dirty="0" smtClean="0"/>
              <a:t>COVID vaccine moving to commercial market this fall</a:t>
            </a:r>
          </a:p>
          <a:p>
            <a:pPr marL="7937" indent="0">
              <a:buNone/>
            </a:pPr>
            <a:endParaRPr lang="en-US" sz="1800" dirty="0"/>
          </a:p>
          <a:p>
            <a:pPr marL="7937" indent="0">
              <a:buNone/>
            </a:pPr>
            <a:endParaRPr lang="en-US" sz="1800" dirty="0" smtClean="0"/>
          </a:p>
          <a:p>
            <a:endParaRPr lang="en-US" sz="1800" dirty="0"/>
          </a:p>
        </p:txBody>
      </p:sp>
      <p:sp>
        <p:nvSpPr>
          <p:cNvPr id="4" name="Title 3">
            <a:extLst>
              <a:ext uri="{FF2B5EF4-FFF2-40B4-BE49-F238E27FC236}">
                <a16:creationId xmlns:a16="http://schemas.microsoft.com/office/drawing/2014/main" id="{9C7180F7-B4D5-DB4C-9AAB-351058D721A3}"/>
              </a:ext>
            </a:extLst>
          </p:cNvPr>
          <p:cNvSpPr>
            <a:spLocks noGrp="1"/>
          </p:cNvSpPr>
          <p:nvPr>
            <p:ph type="title"/>
          </p:nvPr>
        </p:nvSpPr>
        <p:spPr>
          <a:xfrm>
            <a:off x="457202" y="14607"/>
            <a:ext cx="11271387" cy="836731"/>
          </a:xfrm>
        </p:spPr>
        <p:txBody>
          <a:bodyPr/>
          <a:lstStyle/>
          <a:p>
            <a:r>
              <a:rPr lang="en-US" dirty="0" smtClean="0"/>
              <a:t>Dominant </a:t>
            </a:r>
            <a:r>
              <a:rPr lang="en-US" dirty="0"/>
              <a:t>Trends and </a:t>
            </a:r>
            <a:r>
              <a:rPr lang="en-US" dirty="0" smtClean="0"/>
              <a:t>Forecasts </a:t>
            </a:r>
            <a:r>
              <a:rPr lang="en-US" dirty="0"/>
              <a:t>for </a:t>
            </a:r>
            <a:r>
              <a:rPr lang="en-US" dirty="0" smtClean="0"/>
              <a:t>2023-2024</a:t>
            </a:r>
            <a:endParaRPr lang="en-US" dirty="0"/>
          </a:p>
        </p:txBody>
      </p:sp>
    </p:spTree>
    <p:extLst>
      <p:ext uri="{BB962C8B-B14F-4D97-AF65-F5344CB8AC3E}">
        <p14:creationId xmlns:p14="http://schemas.microsoft.com/office/powerpoint/2010/main" val="1983418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962304"/>
            <a:ext cx="11271385" cy="4816705"/>
          </a:xfrm>
        </p:spPr>
        <p:txBody>
          <a:bodyPr/>
          <a:lstStyle/>
          <a:p>
            <a:r>
              <a:rPr lang="en-US" sz="2000" dirty="0" smtClean="0"/>
              <a:t>Staffing shortages</a:t>
            </a:r>
          </a:p>
          <a:p>
            <a:r>
              <a:rPr lang="en-US" sz="2000" dirty="0" smtClean="0"/>
              <a:t>Drug Shortages</a:t>
            </a:r>
          </a:p>
          <a:p>
            <a:r>
              <a:rPr lang="en-US" sz="2000" dirty="0"/>
              <a:t>Payers shifting patients to lower sites of care </a:t>
            </a:r>
            <a:r>
              <a:rPr lang="en-US" sz="2000" dirty="0" smtClean="0"/>
              <a:t>or mandating white/clearing bagging</a:t>
            </a:r>
          </a:p>
          <a:p>
            <a:r>
              <a:rPr lang="en-US" sz="2000" dirty="0" smtClean="0"/>
              <a:t>Payer access for Home Infusion</a:t>
            </a:r>
          </a:p>
          <a:p>
            <a:r>
              <a:rPr lang="en-US" sz="2000" dirty="0"/>
              <a:t>340B challenges with manufacturers </a:t>
            </a:r>
            <a:r>
              <a:rPr lang="en-US" sz="2000" dirty="0" smtClean="0"/>
              <a:t>creating restrictions around contract Pharmacy </a:t>
            </a:r>
          </a:p>
          <a:p>
            <a:r>
              <a:rPr lang="en-US" sz="2000" dirty="0" smtClean="0"/>
              <a:t>Drug prices increasing</a:t>
            </a:r>
          </a:p>
          <a:p>
            <a:r>
              <a:rPr lang="en-US" sz="2000" dirty="0" smtClean="0"/>
              <a:t>Pharmacy deserts</a:t>
            </a:r>
          </a:p>
          <a:p>
            <a:r>
              <a:rPr lang="en-US" sz="2000" dirty="0" smtClean="0"/>
              <a:t>Impact of the Inflation Reduction Act – Medicare negotiating drug prices</a:t>
            </a:r>
            <a:endParaRPr lang="en-US" sz="2000" dirty="0"/>
          </a:p>
          <a:p>
            <a:pPr marL="7937" indent="0">
              <a:buNone/>
            </a:pPr>
            <a:endParaRPr lang="en-US" sz="2000" dirty="0" smtClean="0"/>
          </a:p>
          <a:p>
            <a:pPr marL="7937" indent="0">
              <a:buNone/>
            </a:pPr>
            <a:endParaRPr lang="en-US" dirty="0"/>
          </a:p>
          <a:p>
            <a:endParaRPr lang="en-US" dirty="0" smtClean="0"/>
          </a:p>
          <a:p>
            <a:endParaRPr lang="en-US" dirty="0"/>
          </a:p>
        </p:txBody>
      </p:sp>
      <p:sp>
        <p:nvSpPr>
          <p:cNvPr id="4" name="Title 3"/>
          <p:cNvSpPr>
            <a:spLocks noGrp="1"/>
          </p:cNvSpPr>
          <p:nvPr>
            <p:ph type="title"/>
          </p:nvPr>
        </p:nvSpPr>
        <p:spPr>
          <a:xfrm>
            <a:off x="457200" y="319407"/>
            <a:ext cx="11271387" cy="642897"/>
          </a:xfrm>
        </p:spPr>
        <p:txBody>
          <a:bodyPr/>
          <a:lstStyle/>
          <a:p>
            <a:r>
              <a:rPr lang="en-US" dirty="0" smtClean="0"/>
              <a:t>Pharmacy Challenges</a:t>
            </a:r>
            <a:endParaRPr lang="en-US" dirty="0"/>
          </a:p>
        </p:txBody>
      </p:sp>
    </p:spTree>
    <p:extLst>
      <p:ext uri="{BB962C8B-B14F-4D97-AF65-F5344CB8AC3E}">
        <p14:creationId xmlns:p14="http://schemas.microsoft.com/office/powerpoint/2010/main" val="3449293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57201" y="1356465"/>
            <a:ext cx="5177753" cy="4307162"/>
          </a:xfrm>
        </p:spPr>
        <p:txBody>
          <a:bodyPr/>
          <a:lstStyle/>
          <a:p>
            <a:r>
              <a:rPr lang="en-US" sz="2800" dirty="0" smtClean="0"/>
              <a:t>Growing faster than non-biologics</a:t>
            </a:r>
          </a:p>
          <a:p>
            <a:r>
              <a:rPr lang="en-US" sz="2800" dirty="0" smtClean="0"/>
              <a:t>Compromises 46% of spending</a:t>
            </a:r>
          </a:p>
          <a:p>
            <a:r>
              <a:rPr lang="en-US" sz="2800" dirty="0" smtClean="0"/>
              <a:t>3 areas with the highest spending- immunology, antidiabetics, and oncology (account for 70% of spend) </a:t>
            </a:r>
            <a:endParaRPr lang="en-US" sz="2800" dirty="0"/>
          </a:p>
        </p:txBody>
      </p:sp>
      <p:sp>
        <p:nvSpPr>
          <p:cNvPr id="12" name="Title 11"/>
          <p:cNvSpPr>
            <a:spLocks noGrp="1"/>
          </p:cNvSpPr>
          <p:nvPr>
            <p:ph type="title"/>
          </p:nvPr>
        </p:nvSpPr>
        <p:spPr>
          <a:xfrm>
            <a:off x="155575" y="222113"/>
            <a:ext cx="11271387" cy="1037058"/>
          </a:xfrm>
        </p:spPr>
        <p:txBody>
          <a:bodyPr/>
          <a:lstStyle/>
          <a:p>
            <a:r>
              <a:rPr lang="en-US" dirty="0" smtClean="0"/>
              <a:t>US Biologic Growth Outpacing Non-Biologics</a:t>
            </a:r>
            <a:endParaRPr lang="en-US" dirty="0"/>
          </a:p>
        </p:txBody>
      </p:sp>
      <p:sp>
        <p:nvSpPr>
          <p:cNvPr id="5" name="Picture Placeholder 4"/>
          <p:cNvSpPr>
            <a:spLocks noGrp="1"/>
          </p:cNvSpPr>
          <p:nvPr>
            <p:ph type="pic" sz="quarter" idx="12"/>
          </p:nvPr>
        </p:nvSpPr>
        <p:spPr/>
      </p:sp>
      <p:sp>
        <p:nvSpPr>
          <p:cNvPr id="8" name="AutoShape 4" descr="https://www.iqvia.com/-/media/iqvia/pdfs/institute-reports/biosimilars-in-the-united-states-2023-2027/iqvia-institute-biosimilars-in-the-united-states-2023---exhibit-1.svg?mw=1180&amp;hash=11FCC40765FEF991CE590D54E8A6AB5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https://www.iqvia.com/-/media/iqvia/pdfs/institute-reports/biosimilars-in-the-united-states-2023-2027/iqvia-institute-biosimilars-in-the-united-states-2023---exhibit-1.svg?mw=1180&amp;hash=11FCC40765FEF991CE590D54E8A6AB5C"/>
          <p:cNvSpPr>
            <a:spLocks noChangeAspect="1" noChangeArrowheads="1"/>
          </p:cNvSpPr>
          <p:nvPr/>
        </p:nvSpPr>
        <p:spPr bwMode="auto">
          <a:xfrm>
            <a:off x="307974" y="7937"/>
            <a:ext cx="239006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043" y="1149632"/>
            <a:ext cx="6208889" cy="4513995"/>
          </a:xfrm>
          <a:prstGeom prst="rect">
            <a:avLst/>
          </a:prstGeom>
        </p:spPr>
      </p:pic>
    </p:spTree>
    <p:extLst>
      <p:ext uri="{BB962C8B-B14F-4D97-AF65-F5344CB8AC3E}">
        <p14:creationId xmlns:p14="http://schemas.microsoft.com/office/powerpoint/2010/main" val="2198172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8223"/>
            <a:ext cx="11271387" cy="516533"/>
          </a:xfrm>
        </p:spPr>
        <p:txBody>
          <a:bodyPr/>
          <a:lstStyle/>
          <a:p>
            <a:r>
              <a:rPr lang="en-US" sz="3200" dirty="0" smtClean="0"/>
              <a:t>Newer Diabetes Therapies Significant Growth- GLP-1</a:t>
            </a:r>
            <a:endParaRPr lang="en-US" sz="3200" dirty="0"/>
          </a:p>
        </p:txBody>
      </p:sp>
      <p:pic>
        <p:nvPicPr>
          <p:cNvPr id="7" name="Picture 6"/>
          <p:cNvPicPr>
            <a:picLocks noChangeAspect="1"/>
          </p:cNvPicPr>
          <p:nvPr/>
        </p:nvPicPr>
        <p:blipFill>
          <a:blip r:embed="rId2"/>
          <a:stretch>
            <a:fillRect/>
          </a:stretch>
        </p:blipFill>
        <p:spPr>
          <a:xfrm>
            <a:off x="1332089" y="835378"/>
            <a:ext cx="8269600" cy="4741809"/>
          </a:xfrm>
          <a:prstGeom prst="rect">
            <a:avLst/>
          </a:prstGeom>
        </p:spPr>
      </p:pic>
    </p:spTree>
    <p:extLst>
      <p:ext uri="{BB962C8B-B14F-4D97-AF65-F5344CB8AC3E}">
        <p14:creationId xmlns:p14="http://schemas.microsoft.com/office/powerpoint/2010/main" val="3045823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Executive Leadership Update</a:t>
            </a:r>
            <a:endParaRPr lang="en-US" dirty="0"/>
          </a:p>
        </p:txBody>
      </p:sp>
      <p:sp>
        <p:nvSpPr>
          <p:cNvPr id="6" name="Text Placeholder 5"/>
          <p:cNvSpPr>
            <a:spLocks noGrp="1"/>
          </p:cNvSpPr>
          <p:nvPr>
            <p:ph type="body" sz="quarter" idx="12"/>
          </p:nvPr>
        </p:nvSpPr>
        <p:spPr>
          <a:xfrm>
            <a:off x="373745" y="1356465"/>
            <a:ext cx="3507487" cy="4376823"/>
          </a:xfrm>
          <a:ln>
            <a:solidFill>
              <a:schemeClr val="accent1"/>
            </a:solidFill>
          </a:ln>
        </p:spPr>
        <p:txBody>
          <a:bodyPr/>
          <a:lstStyle/>
          <a:p>
            <a:pPr marL="7937" indent="0" algn="ctr">
              <a:buNone/>
            </a:pPr>
            <a:r>
              <a:rPr lang="en-US" sz="3000" b="1" dirty="0" smtClean="0"/>
              <a:t>Tom Jackiewicz</a:t>
            </a:r>
          </a:p>
          <a:p>
            <a:pPr marL="7937" indent="0" algn="ctr">
              <a:spcBef>
                <a:spcPts val="0"/>
              </a:spcBef>
              <a:buNone/>
            </a:pPr>
            <a:endParaRPr lang="en-US" sz="1050" dirty="0" smtClean="0"/>
          </a:p>
          <a:p>
            <a:pPr marL="7937" indent="0" algn="ctr">
              <a:spcBef>
                <a:spcPts val="0"/>
              </a:spcBef>
              <a:buNone/>
            </a:pPr>
            <a:r>
              <a:rPr lang="en-US" sz="2400" dirty="0" smtClean="0"/>
              <a:t>President </a:t>
            </a:r>
          </a:p>
          <a:p>
            <a:pPr marL="7937" indent="0" algn="ctr">
              <a:spcBef>
                <a:spcPts val="0"/>
              </a:spcBef>
              <a:buNone/>
            </a:pPr>
            <a:r>
              <a:rPr lang="en-US" sz="2400" dirty="0" smtClean="0"/>
              <a:t>UChicago Medicine</a:t>
            </a:r>
            <a:endParaRPr lang="en-US" b="1" dirty="0"/>
          </a:p>
        </p:txBody>
      </p:sp>
      <p:sp>
        <p:nvSpPr>
          <p:cNvPr id="7" name="Text Placeholder 6"/>
          <p:cNvSpPr>
            <a:spLocks noGrp="1"/>
          </p:cNvSpPr>
          <p:nvPr>
            <p:ph type="body" sz="quarter" idx="13"/>
          </p:nvPr>
        </p:nvSpPr>
        <p:spPr>
          <a:xfrm>
            <a:off x="4109776" y="1356465"/>
            <a:ext cx="3838470" cy="4376823"/>
          </a:xfrm>
          <a:ln>
            <a:solidFill>
              <a:schemeClr val="accent1"/>
            </a:solidFill>
          </a:ln>
        </p:spPr>
        <p:txBody>
          <a:bodyPr/>
          <a:lstStyle/>
          <a:p>
            <a:pPr marL="7937" indent="0" algn="ctr">
              <a:buNone/>
            </a:pPr>
            <a:r>
              <a:rPr lang="en-US" sz="3000" b="1" dirty="0" smtClean="0"/>
              <a:t>Sachin Shah, MD</a:t>
            </a:r>
          </a:p>
          <a:p>
            <a:pPr marL="7937" indent="0" algn="ctr">
              <a:spcBef>
                <a:spcPts val="0"/>
              </a:spcBef>
              <a:buNone/>
            </a:pPr>
            <a:endParaRPr lang="en-US" sz="1100" dirty="0" smtClean="0"/>
          </a:p>
          <a:p>
            <a:pPr marL="7937" indent="0" algn="ctr">
              <a:spcBef>
                <a:spcPts val="0"/>
              </a:spcBef>
              <a:buNone/>
            </a:pPr>
            <a:r>
              <a:rPr lang="en-US" sz="2400" dirty="0" smtClean="0"/>
              <a:t>Chief Medical </a:t>
            </a:r>
          </a:p>
          <a:p>
            <a:pPr marL="7937" indent="0" algn="ctr">
              <a:spcBef>
                <a:spcPts val="0"/>
              </a:spcBef>
              <a:buNone/>
            </a:pPr>
            <a:r>
              <a:rPr lang="en-US" sz="2400" dirty="0" smtClean="0"/>
              <a:t>Information Officer</a:t>
            </a:r>
          </a:p>
          <a:p>
            <a:endParaRPr lang="en-US" dirty="0"/>
          </a:p>
        </p:txBody>
      </p:sp>
      <p:sp>
        <p:nvSpPr>
          <p:cNvPr id="8" name="Text Placeholder 7"/>
          <p:cNvSpPr>
            <a:spLocks noGrp="1"/>
          </p:cNvSpPr>
          <p:nvPr>
            <p:ph type="body" sz="quarter" idx="14"/>
          </p:nvPr>
        </p:nvSpPr>
        <p:spPr>
          <a:ln>
            <a:solidFill>
              <a:schemeClr val="accent1"/>
            </a:solidFill>
          </a:ln>
        </p:spPr>
        <p:txBody>
          <a:bodyPr/>
          <a:lstStyle/>
          <a:p>
            <a:pPr marL="7937" indent="0" algn="ctr">
              <a:buNone/>
            </a:pPr>
            <a:r>
              <a:rPr lang="en-US" b="1" dirty="0" smtClean="0"/>
              <a:t>Marcus Paschall</a:t>
            </a:r>
          </a:p>
          <a:p>
            <a:pPr marL="7937" indent="0" algn="ctr">
              <a:buNone/>
            </a:pPr>
            <a:r>
              <a:rPr lang="en-US" sz="2400" dirty="0" smtClean="0"/>
              <a:t>Executive Director Cancer Services</a:t>
            </a:r>
            <a:endParaRPr lang="en-US" sz="2400" b="1" dirty="0"/>
          </a:p>
        </p:txBody>
      </p:sp>
      <p:pic>
        <p:nvPicPr>
          <p:cNvPr id="3" name="Picture 2"/>
          <p:cNvPicPr>
            <a:picLocks noChangeAspect="1"/>
          </p:cNvPicPr>
          <p:nvPr/>
        </p:nvPicPr>
        <p:blipFill>
          <a:blip r:embed="rId2"/>
          <a:stretch>
            <a:fillRect/>
          </a:stretch>
        </p:blipFill>
        <p:spPr>
          <a:xfrm>
            <a:off x="1173224" y="3397389"/>
            <a:ext cx="1908528" cy="2188843"/>
          </a:xfrm>
          <a:prstGeom prst="rect">
            <a:avLst/>
          </a:prstGeom>
        </p:spPr>
      </p:pic>
      <p:pic>
        <p:nvPicPr>
          <p:cNvPr id="11" name="Picture 10"/>
          <p:cNvPicPr>
            <a:picLocks noChangeAspect="1"/>
          </p:cNvPicPr>
          <p:nvPr/>
        </p:nvPicPr>
        <p:blipFill>
          <a:blip r:embed="rId3"/>
          <a:stretch>
            <a:fillRect/>
          </a:stretch>
        </p:blipFill>
        <p:spPr>
          <a:xfrm>
            <a:off x="9224701" y="3397389"/>
            <a:ext cx="1651654" cy="2188843"/>
          </a:xfrm>
          <a:prstGeom prst="rect">
            <a:avLst/>
          </a:prstGeom>
        </p:spPr>
      </p:pic>
      <p:pic>
        <p:nvPicPr>
          <p:cNvPr id="2" name="Picture 1"/>
          <p:cNvPicPr>
            <a:picLocks noChangeAspect="1"/>
          </p:cNvPicPr>
          <p:nvPr/>
        </p:nvPicPr>
        <p:blipFill>
          <a:blip r:embed="rId4"/>
          <a:stretch>
            <a:fillRect/>
          </a:stretch>
        </p:blipFill>
        <p:spPr>
          <a:xfrm>
            <a:off x="5178904" y="3406479"/>
            <a:ext cx="1683646" cy="2255953"/>
          </a:xfrm>
          <a:prstGeom prst="rect">
            <a:avLst/>
          </a:prstGeom>
          <a:ln>
            <a:solidFill>
              <a:schemeClr val="accent1"/>
            </a:solidFill>
          </a:ln>
        </p:spPr>
      </p:pic>
    </p:spTree>
    <p:extLst>
      <p:ext uri="{BB962C8B-B14F-4D97-AF65-F5344CB8AC3E}">
        <p14:creationId xmlns:p14="http://schemas.microsoft.com/office/powerpoint/2010/main" val="2648969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38223"/>
            <a:ext cx="11271387" cy="527821"/>
          </a:xfrm>
        </p:spPr>
        <p:txBody>
          <a:bodyPr/>
          <a:lstStyle/>
          <a:p>
            <a:r>
              <a:rPr lang="en-US" sz="3200" dirty="0" smtClean="0"/>
              <a:t>Trends in Medication Use</a:t>
            </a:r>
            <a:endParaRPr lang="en-US" sz="3200" dirty="0"/>
          </a:p>
        </p:txBody>
      </p:sp>
      <p:sp>
        <p:nvSpPr>
          <p:cNvPr id="6" name="Picture Placeholder 4"/>
          <p:cNvSpPr txBox="1">
            <a:spLocks/>
          </p:cNvSpPr>
          <p:nvPr/>
        </p:nvSpPr>
        <p:spPr>
          <a:xfrm>
            <a:off x="6202733" y="1729936"/>
            <a:ext cx="5580179" cy="3720119"/>
          </a:xfrm>
          <a:prstGeom prst="rect">
            <a:avLst/>
          </a:prstGeom>
        </p:spPr>
      </p:sp>
      <p:pic>
        <p:nvPicPr>
          <p:cNvPr id="9" name="Picture 8"/>
          <p:cNvPicPr>
            <a:picLocks noChangeAspect="1"/>
          </p:cNvPicPr>
          <p:nvPr/>
        </p:nvPicPr>
        <p:blipFill>
          <a:blip r:embed="rId2"/>
          <a:stretch>
            <a:fillRect/>
          </a:stretch>
        </p:blipFill>
        <p:spPr>
          <a:xfrm>
            <a:off x="2686756" y="752475"/>
            <a:ext cx="6728177" cy="5050014"/>
          </a:xfrm>
          <a:prstGeom prst="rect">
            <a:avLst/>
          </a:prstGeom>
        </p:spPr>
      </p:pic>
    </p:spTree>
    <p:extLst>
      <p:ext uri="{BB962C8B-B14F-4D97-AF65-F5344CB8AC3E}">
        <p14:creationId xmlns:p14="http://schemas.microsoft.com/office/powerpoint/2010/main" val="2644300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sz="2000" dirty="0" smtClean="0"/>
              <a:t>The team focused on reducing drug spend on inpatient i.e. Vial-to-bag launch</a:t>
            </a:r>
          </a:p>
        </p:txBody>
      </p:sp>
      <p:sp>
        <p:nvSpPr>
          <p:cNvPr id="2" name="Title 1"/>
          <p:cNvSpPr>
            <a:spLocks noGrp="1"/>
          </p:cNvSpPr>
          <p:nvPr>
            <p:ph type="title"/>
          </p:nvPr>
        </p:nvSpPr>
        <p:spPr>
          <a:noFill/>
          <a:ln>
            <a:noFill/>
          </a:ln>
        </p:spPr>
        <p:txBody>
          <a:bodyPr>
            <a:normAutofit fontScale="90000"/>
          </a:bodyPr>
          <a:lstStyle/>
          <a:p>
            <a:r>
              <a:rPr lang="en-US" dirty="0" smtClean="0"/>
              <a:t>UCMC Inpatient Drug Cost / IP Admissions and Observations</a:t>
            </a:r>
            <a:endParaRPr lang="en-US" dirty="0"/>
          </a:p>
        </p:txBody>
      </p:sp>
      <p:graphicFrame>
        <p:nvGraphicFramePr>
          <p:cNvPr id="3" name="Chart 2"/>
          <p:cNvGraphicFramePr/>
          <p:nvPr>
            <p:extLst/>
          </p:nvPr>
        </p:nvGraphicFramePr>
        <p:xfrm>
          <a:off x="2381956" y="2043289"/>
          <a:ext cx="8985955" cy="36971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71587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327" y="304801"/>
            <a:ext cx="9144000" cy="1066800"/>
          </a:xfrm>
          <a:noFill/>
          <a:ln>
            <a:noFill/>
          </a:ln>
        </p:spPr>
        <p:txBody>
          <a:bodyPr>
            <a:normAutofit/>
          </a:bodyPr>
          <a:lstStyle/>
          <a:p>
            <a:pPr algn="l"/>
            <a:r>
              <a:rPr lang="en-US" sz="3600" dirty="0" smtClean="0"/>
              <a:t>UCMC Outpatient Drug Cost / Script</a:t>
            </a:r>
            <a:endParaRPr lang="en-US" sz="3600" dirty="0"/>
          </a:p>
        </p:txBody>
      </p:sp>
      <p:graphicFrame>
        <p:nvGraphicFramePr>
          <p:cNvPr id="4" name="Chart 3"/>
          <p:cNvGraphicFramePr>
            <a:graphicFrameLocks/>
          </p:cNvGraphicFramePr>
          <p:nvPr>
            <p:extLst>
              <p:ext uri="{D42A27DB-BD31-4B8C-83A1-F6EECF244321}">
                <p14:modId xmlns:p14="http://schemas.microsoft.com/office/powerpoint/2010/main" val="1222253139"/>
              </p:ext>
            </p:extLst>
          </p:nvPr>
        </p:nvGraphicFramePr>
        <p:xfrm>
          <a:off x="1226634" y="1535151"/>
          <a:ext cx="914400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59818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73" y="367014"/>
            <a:ext cx="11873089" cy="684918"/>
          </a:xfrm>
        </p:spPr>
        <p:txBody>
          <a:bodyPr/>
          <a:lstStyle/>
          <a:p>
            <a:pPr>
              <a:defRPr/>
            </a:pPr>
            <a:r>
              <a:rPr lang="en-US" dirty="0" smtClean="0"/>
              <a:t>340B Impact Statement</a:t>
            </a:r>
            <a:endParaRPr lang="en-US" dirty="0"/>
          </a:p>
        </p:txBody>
      </p:sp>
      <p:sp>
        <p:nvSpPr>
          <p:cNvPr id="23555" name="Text Placeholder 2"/>
          <p:cNvSpPr>
            <a:spLocks noGrp="1"/>
          </p:cNvSpPr>
          <p:nvPr>
            <p:ph type="body" sz="quarter" idx="13"/>
          </p:nvPr>
        </p:nvSpPr>
        <p:spPr>
          <a:xfrm>
            <a:off x="767644" y="1066800"/>
            <a:ext cx="10539693" cy="4572000"/>
          </a:xfrm>
        </p:spPr>
        <p:txBody>
          <a:bodyPr>
            <a:normAutofit fontScale="92500" lnSpcReduction="10000"/>
          </a:bodyPr>
          <a:lstStyle/>
          <a:p>
            <a:pPr>
              <a:defRPr/>
            </a:pPr>
            <a:r>
              <a:rPr lang="en-US" altLang="en-US" dirty="0" smtClean="0">
                <a:latin typeface="Arial" panose="020B0604020202020204" pitchFamily="34" charset="0"/>
                <a:cs typeface="Arial" panose="020B0604020202020204" pitchFamily="34" charset="0"/>
              </a:rPr>
              <a:t>UCMC has been able to expand outpatient care programs because of the 340B program.</a:t>
            </a:r>
          </a:p>
          <a:p>
            <a:pPr>
              <a:defRPr/>
            </a:pPr>
            <a:r>
              <a:rPr lang="en-US" altLang="en-US" dirty="0" smtClean="0">
                <a:latin typeface="Arial" panose="020B0604020202020204" pitchFamily="34" charset="0"/>
                <a:cs typeface="Arial" panose="020B0604020202020204" pitchFamily="34" charset="0"/>
              </a:rPr>
              <a:t>Examples of services include:</a:t>
            </a:r>
          </a:p>
          <a:p>
            <a:pPr marL="960120" lvl="1" indent="-457200">
              <a:buFont typeface="Arial" panose="020B0604020202020204" pitchFamily="34" charset="0"/>
              <a:buChar char="•"/>
              <a:defRPr/>
            </a:pPr>
            <a:r>
              <a:rPr lang="en-US" altLang="en-US" dirty="0" smtClean="0">
                <a:latin typeface="Arial" panose="020B0604020202020204" pitchFamily="34" charset="0"/>
                <a:cs typeface="Arial" panose="020B0604020202020204" pitchFamily="34" charset="0"/>
              </a:rPr>
              <a:t>Promoting Patient Medication Access by Expanding the Meds2Beds Program and Creating an Emergency Department Outpatient Pharmacy</a:t>
            </a:r>
          </a:p>
          <a:p>
            <a:pPr marL="960120" lvl="1" indent="-457200">
              <a:buFont typeface="Arial" panose="020B0604020202020204" pitchFamily="34" charset="0"/>
              <a:buChar char="•"/>
              <a:defRPr/>
            </a:pPr>
            <a:r>
              <a:rPr lang="en-US" altLang="en-US" dirty="0" smtClean="0">
                <a:latin typeface="Arial" panose="020B0604020202020204" pitchFamily="34" charset="0"/>
                <a:cs typeface="Arial" panose="020B0604020202020204" pitchFamily="34" charset="0"/>
              </a:rPr>
              <a:t>Improving Patient Outcomes by Reinforcing our Ambulatory Care Clinics with More Ambulatory Pharmacists</a:t>
            </a:r>
          </a:p>
          <a:p>
            <a:pPr marL="960120" lvl="1" indent="-457200">
              <a:buFont typeface="Arial" panose="020B0604020202020204" pitchFamily="34" charset="0"/>
              <a:buChar char="•"/>
              <a:defRPr/>
            </a:pPr>
            <a:r>
              <a:rPr lang="en-US" altLang="en-US" dirty="0" smtClean="0"/>
              <a:t>Providing access to high-cost medications by offering discounted prices </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4303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57075-15CA-7A4D-9365-BEA92B4235CA}"/>
              </a:ext>
            </a:extLst>
          </p:cNvPr>
          <p:cNvSpPr>
            <a:spLocks noGrp="1"/>
          </p:cNvSpPr>
          <p:nvPr>
            <p:ph type="body" sz="quarter" idx="10"/>
          </p:nvPr>
        </p:nvSpPr>
        <p:spPr/>
        <p:txBody>
          <a:bodyPr/>
          <a:lstStyle/>
          <a:p>
            <a:r>
              <a:rPr lang="en-US" sz="4400" dirty="0" smtClean="0"/>
              <a:t>Pharmacy Department Plans FY 2024</a:t>
            </a:r>
            <a:endParaRPr lang="en-US" sz="4400" dirty="0"/>
          </a:p>
        </p:txBody>
      </p:sp>
    </p:spTree>
    <p:extLst>
      <p:ext uri="{BB962C8B-B14F-4D97-AF65-F5344CB8AC3E}">
        <p14:creationId xmlns:p14="http://schemas.microsoft.com/office/powerpoint/2010/main" val="27823389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2400" dirty="0" smtClean="0"/>
              <a:t>Achieved ASHP COE designation</a:t>
            </a:r>
          </a:p>
          <a:p>
            <a:r>
              <a:rPr lang="en-US" sz="2400" dirty="0" smtClean="0"/>
              <a:t>Opened new central fill facility this past April</a:t>
            </a:r>
          </a:p>
          <a:p>
            <a:r>
              <a:rPr lang="en-US" sz="2400" dirty="0" smtClean="0"/>
              <a:t>Hospital @ Home</a:t>
            </a:r>
          </a:p>
          <a:p>
            <a:r>
              <a:rPr lang="en-US" sz="2400" dirty="0" smtClean="0"/>
              <a:t>New Technician Learner Program</a:t>
            </a:r>
          </a:p>
          <a:p>
            <a:r>
              <a:rPr lang="en-US" sz="2400" dirty="0" smtClean="0"/>
              <a:t>Growth of Home Infusion</a:t>
            </a:r>
          </a:p>
          <a:p>
            <a:r>
              <a:rPr lang="en-US" sz="2400" dirty="0" smtClean="0"/>
              <a:t>Partnership with Advent Health</a:t>
            </a:r>
          </a:p>
          <a:p>
            <a:r>
              <a:rPr lang="en-US" sz="2400" dirty="0" smtClean="0"/>
              <a:t>Pharmacy fully Integrated with Ingalls </a:t>
            </a:r>
          </a:p>
          <a:p>
            <a:endParaRPr lang="en-US" dirty="0"/>
          </a:p>
        </p:txBody>
      </p:sp>
      <p:sp>
        <p:nvSpPr>
          <p:cNvPr id="3" name="Title 2"/>
          <p:cNvSpPr>
            <a:spLocks noGrp="1"/>
          </p:cNvSpPr>
          <p:nvPr>
            <p:ph type="title"/>
          </p:nvPr>
        </p:nvSpPr>
        <p:spPr/>
        <p:txBody>
          <a:bodyPr/>
          <a:lstStyle/>
          <a:p>
            <a:r>
              <a:rPr lang="en-US" dirty="0" smtClean="0"/>
              <a:t>FY23 Pharmacy Accomplishments</a:t>
            </a:r>
            <a:endParaRPr lang="en-US" dirty="0"/>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64" r="1464"/>
          <a:stretch>
            <a:fillRect/>
          </a:stretch>
        </p:blipFill>
        <p:spPr>
          <a:xfrm>
            <a:off x="6050333" y="1577536"/>
            <a:ext cx="5780423" cy="3897575"/>
          </a:xfrm>
        </p:spPr>
      </p:pic>
    </p:spTree>
    <p:extLst>
      <p:ext uri="{BB962C8B-B14F-4D97-AF65-F5344CB8AC3E}">
        <p14:creationId xmlns:p14="http://schemas.microsoft.com/office/powerpoint/2010/main" val="687680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38223"/>
            <a:ext cx="11271387" cy="1159999"/>
          </a:xfrm>
        </p:spPr>
        <p:txBody>
          <a:bodyPr/>
          <a:lstStyle/>
          <a:p>
            <a:r>
              <a:rPr lang="en-US" sz="3200" dirty="0" smtClean="0"/>
              <a:t>Dispensed Prescriptions Grew by 3.6% in 2022</a:t>
            </a:r>
            <a:endParaRPr lang="en-US" sz="3200" dirty="0"/>
          </a:p>
        </p:txBody>
      </p:sp>
      <p:pic>
        <p:nvPicPr>
          <p:cNvPr id="8" name="Picture 7"/>
          <p:cNvPicPr>
            <a:picLocks noChangeAspect="1"/>
          </p:cNvPicPr>
          <p:nvPr/>
        </p:nvPicPr>
        <p:blipFill>
          <a:blip r:embed="rId2"/>
          <a:stretch>
            <a:fillRect/>
          </a:stretch>
        </p:blipFill>
        <p:spPr>
          <a:xfrm>
            <a:off x="1027289" y="1404655"/>
            <a:ext cx="8626795" cy="4048690"/>
          </a:xfrm>
          <a:prstGeom prst="rect">
            <a:avLst/>
          </a:prstGeom>
        </p:spPr>
      </p:pic>
    </p:spTree>
    <p:extLst>
      <p:ext uri="{BB962C8B-B14F-4D97-AF65-F5344CB8AC3E}">
        <p14:creationId xmlns:p14="http://schemas.microsoft.com/office/powerpoint/2010/main" val="279407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847"/>
            <a:ext cx="11383237" cy="1066800"/>
          </a:xfrm>
          <a:noFill/>
          <a:ln>
            <a:noFill/>
          </a:ln>
        </p:spPr>
        <p:txBody>
          <a:bodyPr>
            <a:noAutofit/>
          </a:bodyPr>
          <a:lstStyle/>
          <a:p>
            <a:pPr algn="l"/>
            <a:r>
              <a:rPr lang="en-US" sz="3600" dirty="0" smtClean="0"/>
              <a:t>Outpatient Script Count- Growth Due to Mail Order </a:t>
            </a:r>
            <a:endParaRPr lang="en-US" sz="3600" dirty="0"/>
          </a:p>
        </p:txBody>
      </p:sp>
      <p:graphicFrame>
        <p:nvGraphicFramePr>
          <p:cNvPr id="4" name="Chart 3"/>
          <p:cNvGraphicFramePr>
            <a:graphicFrameLocks/>
          </p:cNvGraphicFramePr>
          <p:nvPr>
            <p:extLst>
              <p:ext uri="{D42A27DB-BD31-4B8C-83A1-F6EECF244321}">
                <p14:modId xmlns:p14="http://schemas.microsoft.com/office/powerpoint/2010/main" val="2691981729"/>
              </p:ext>
            </p:extLst>
          </p:nvPr>
        </p:nvGraphicFramePr>
        <p:xfrm>
          <a:off x="1417884" y="1158647"/>
          <a:ext cx="9867150" cy="4237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79533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F467E3B-A5AC-2A43-BE2E-DFA99641A995}" type="slidenum">
              <a:rPr lang="en-US" smtClean="0"/>
              <a:pPr/>
              <a:t>78</a:t>
            </a:fld>
            <a:endParaRPr lang="en-US" dirty="0"/>
          </a:p>
        </p:txBody>
      </p:sp>
      <p:sp>
        <p:nvSpPr>
          <p:cNvPr id="3" name="Text Placeholder 2"/>
          <p:cNvSpPr>
            <a:spLocks noGrp="1"/>
          </p:cNvSpPr>
          <p:nvPr>
            <p:ph type="body" sz="quarter" idx="11"/>
          </p:nvPr>
        </p:nvSpPr>
        <p:spPr>
          <a:xfrm>
            <a:off x="457201" y="1243576"/>
            <a:ext cx="5177753" cy="4423446"/>
          </a:xfrm>
        </p:spPr>
        <p:txBody>
          <a:bodyPr/>
          <a:lstStyle/>
          <a:p>
            <a:r>
              <a:rPr lang="en-US" sz="2400" dirty="0" smtClean="0"/>
              <a:t>Expansion into Northwest Indiana</a:t>
            </a:r>
          </a:p>
          <a:p>
            <a:r>
              <a:rPr lang="en-US" sz="2400" dirty="0" smtClean="0"/>
              <a:t>Roll-out of Omnicells to Ingalls</a:t>
            </a:r>
          </a:p>
          <a:p>
            <a:r>
              <a:rPr lang="en-US" sz="2400" dirty="0" smtClean="0"/>
              <a:t>Pilot of Moxi Robots</a:t>
            </a:r>
          </a:p>
          <a:p>
            <a:r>
              <a:rPr lang="en-US" sz="2400" dirty="0" smtClean="0"/>
              <a:t>New high Speed packager for inpatient</a:t>
            </a:r>
          </a:p>
          <a:p>
            <a:r>
              <a:rPr lang="en-US" sz="2400" dirty="0" smtClean="0"/>
              <a:t>Growth of outpatient scripts- mail order and central fill</a:t>
            </a:r>
          </a:p>
          <a:p>
            <a:r>
              <a:rPr lang="en-US" sz="2400" dirty="0" smtClean="0"/>
              <a:t>Expansion of Infusion services</a:t>
            </a:r>
          </a:p>
          <a:p>
            <a:r>
              <a:rPr lang="en-US" sz="2400" dirty="0" smtClean="0"/>
              <a:t>Hiring and Retention strategies</a:t>
            </a:r>
          </a:p>
          <a:p>
            <a:endParaRPr lang="en-US" sz="2400" dirty="0" smtClean="0"/>
          </a:p>
        </p:txBody>
      </p:sp>
      <p:sp>
        <p:nvSpPr>
          <p:cNvPr id="4" name="Title 3"/>
          <p:cNvSpPr>
            <a:spLocks noGrp="1"/>
          </p:cNvSpPr>
          <p:nvPr>
            <p:ph type="title"/>
          </p:nvPr>
        </p:nvSpPr>
        <p:spPr>
          <a:xfrm>
            <a:off x="234175" y="159546"/>
            <a:ext cx="11271387" cy="1037058"/>
          </a:xfrm>
        </p:spPr>
        <p:txBody>
          <a:bodyPr/>
          <a:lstStyle/>
          <a:p>
            <a:r>
              <a:rPr lang="en-US" dirty="0" smtClean="0"/>
              <a:t> Key Pharmacy Strategies for FY24</a:t>
            </a:r>
            <a:endParaRPr lang="en-US" dirty="0"/>
          </a:p>
        </p:txBody>
      </p:sp>
      <p:pic>
        <p:nvPicPr>
          <p:cNvPr id="1026" name="Picture 2" descr="Image result for moxi robot"/>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4075" r="4075"/>
          <a:stretch>
            <a:fillRect/>
          </a:stretch>
        </p:blipFill>
        <p:spPr bwMode="auto">
          <a:xfrm>
            <a:off x="6050333" y="1410556"/>
            <a:ext cx="5961045" cy="408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73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57075-15CA-7A4D-9365-BEA92B4235CA}"/>
              </a:ext>
            </a:extLst>
          </p:cNvPr>
          <p:cNvSpPr>
            <a:spLocks noGrp="1"/>
          </p:cNvSpPr>
          <p:nvPr>
            <p:ph type="body" sz="quarter" idx="10"/>
          </p:nvPr>
        </p:nvSpPr>
        <p:spPr/>
        <p:txBody>
          <a:bodyPr/>
          <a:lstStyle/>
          <a:p>
            <a:r>
              <a:rPr lang="en-US" dirty="0" smtClean="0"/>
              <a:t>Biosimilar Pipeline </a:t>
            </a:r>
            <a:endParaRPr lang="en-US" dirty="0"/>
          </a:p>
        </p:txBody>
      </p:sp>
    </p:spTree>
    <p:extLst>
      <p:ext uri="{BB962C8B-B14F-4D97-AF65-F5344CB8AC3E}">
        <p14:creationId xmlns:p14="http://schemas.microsoft.com/office/powerpoint/2010/main" val="321007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Organizational Priorities – Tom Jackiewicz</a:t>
            </a:r>
            <a:endParaRPr lang="en-US" dirty="0"/>
          </a:p>
        </p:txBody>
      </p:sp>
      <p:sp>
        <p:nvSpPr>
          <p:cNvPr id="3" name="Slide Number Placeholder 2"/>
          <p:cNvSpPr>
            <a:spLocks noGrp="1"/>
          </p:cNvSpPr>
          <p:nvPr>
            <p:ph type="sldNum" sz="quarter" idx="4294967295"/>
          </p:nvPr>
        </p:nvSpPr>
        <p:spPr>
          <a:xfrm>
            <a:off x="5276850" y="5986463"/>
            <a:ext cx="6915150" cy="603250"/>
          </a:xfrm>
        </p:spPr>
        <p:txBody>
          <a:bodyPr/>
          <a:lstStyle/>
          <a:p>
            <a:fld id="{0F467E3B-A5AC-2A43-BE2E-DFA99641A995}" type="slidenum">
              <a:rPr lang="en-US" smtClean="0"/>
              <a:pPr/>
              <a:t>8</a:t>
            </a:fld>
            <a:endParaRPr lang="en-US" dirty="0"/>
          </a:p>
        </p:txBody>
      </p:sp>
    </p:spTree>
    <p:extLst>
      <p:ext uri="{BB962C8B-B14F-4D97-AF65-F5344CB8AC3E}">
        <p14:creationId xmlns:p14="http://schemas.microsoft.com/office/powerpoint/2010/main" val="4032301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38223"/>
            <a:ext cx="11271387" cy="1261599"/>
          </a:xfrm>
        </p:spPr>
        <p:txBody>
          <a:bodyPr/>
          <a:lstStyle/>
          <a:p>
            <a:r>
              <a:rPr lang="en-US" sz="3600" dirty="0" smtClean="0"/>
              <a:t>Biosimilar Launched in US</a:t>
            </a:r>
            <a:endParaRPr lang="en-US" sz="3600" dirty="0"/>
          </a:p>
        </p:txBody>
      </p:sp>
      <p:pic>
        <p:nvPicPr>
          <p:cNvPr id="11" name="Picture 10"/>
          <p:cNvPicPr>
            <a:picLocks noChangeAspect="1"/>
          </p:cNvPicPr>
          <p:nvPr/>
        </p:nvPicPr>
        <p:blipFill>
          <a:blip r:embed="rId2"/>
          <a:stretch>
            <a:fillRect/>
          </a:stretch>
        </p:blipFill>
        <p:spPr>
          <a:xfrm>
            <a:off x="959556" y="1399823"/>
            <a:ext cx="9550399" cy="4091628"/>
          </a:xfrm>
          <a:prstGeom prst="rect">
            <a:avLst/>
          </a:prstGeom>
        </p:spPr>
      </p:pic>
    </p:spTree>
    <p:extLst>
      <p:ext uri="{BB962C8B-B14F-4D97-AF65-F5344CB8AC3E}">
        <p14:creationId xmlns:p14="http://schemas.microsoft.com/office/powerpoint/2010/main" val="3647033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7975" y="-24643"/>
            <a:ext cx="11271387" cy="1498666"/>
          </a:xfrm>
        </p:spPr>
        <p:txBody>
          <a:bodyPr/>
          <a:lstStyle/>
          <a:p>
            <a:r>
              <a:rPr lang="en-US" sz="3600" dirty="0" smtClean="0"/>
              <a:t>Biosimilar 5-year Savings</a:t>
            </a:r>
            <a:endParaRPr lang="en-US" sz="3600" dirty="0"/>
          </a:p>
        </p:txBody>
      </p:sp>
      <p:sp>
        <p:nvSpPr>
          <p:cNvPr id="4" name="AutoShape 2" descr="https://www.iqvia.com/-/media/iqvia/pdfs/institute-reports/biosimilars-in-the-united-states-2023-2027/iqvia-institute-biosimilars-in-the-united-states-2023---exhibit-22.svg?mw=1180&amp;hash=F1EF49A62ACFDDFB584CAFA63A03AB8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66" y="1411111"/>
            <a:ext cx="10453511" cy="4143022"/>
          </a:xfrm>
          <a:prstGeom prst="rect">
            <a:avLst/>
          </a:prstGeom>
        </p:spPr>
      </p:pic>
    </p:spTree>
    <p:extLst>
      <p:ext uri="{BB962C8B-B14F-4D97-AF65-F5344CB8AC3E}">
        <p14:creationId xmlns:p14="http://schemas.microsoft.com/office/powerpoint/2010/main" val="3966577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103586"/>
            <a:ext cx="11271385" cy="4675423"/>
          </a:xfrm>
        </p:spPr>
        <p:txBody>
          <a:bodyPr/>
          <a:lstStyle/>
          <a:p>
            <a:r>
              <a:rPr lang="en-US" sz="2000" dirty="0" smtClean="0"/>
              <a:t>Staffing challenges continue throughout the healthcare</a:t>
            </a:r>
          </a:p>
          <a:p>
            <a:r>
              <a:rPr lang="en-US" sz="2000" dirty="0" smtClean="0"/>
              <a:t>New biosimilars coming to market, with slow adoption</a:t>
            </a:r>
          </a:p>
          <a:p>
            <a:r>
              <a:rPr lang="en-US" sz="2000" dirty="0" smtClean="0"/>
              <a:t>Outpatient script growth with more patients shifting to mail order</a:t>
            </a:r>
          </a:p>
          <a:p>
            <a:r>
              <a:rPr lang="en-US" sz="2000" dirty="0" smtClean="0"/>
              <a:t>Home Infusion potential with national home infusion companies leaving the acute business and increase in injectable specialty medications </a:t>
            </a:r>
          </a:p>
          <a:p>
            <a:r>
              <a:rPr lang="en-US" sz="2000" dirty="0" smtClean="0"/>
              <a:t>Continue growth in Specialty Pharmacy with the new drugs hitting the market- oncology and neurology</a:t>
            </a:r>
          </a:p>
          <a:p>
            <a:r>
              <a:rPr lang="en-US" sz="2000" dirty="0" smtClean="0"/>
              <a:t>Drug shortages will be a challenge </a:t>
            </a:r>
          </a:p>
          <a:p>
            <a:r>
              <a:rPr lang="en-US" sz="2000" dirty="0" smtClean="0"/>
              <a:t>Value-based care top priority for health plans</a:t>
            </a:r>
          </a:p>
          <a:p>
            <a:r>
              <a:rPr lang="en-US" sz="2000" dirty="0" smtClean="0"/>
              <a:t>340B Contract Pharmacy Business will be a challenge </a:t>
            </a:r>
          </a:p>
          <a:p>
            <a:pPr marL="7937" indent="0">
              <a:buNone/>
            </a:pPr>
            <a:endParaRPr lang="en-US" dirty="0"/>
          </a:p>
        </p:txBody>
      </p:sp>
      <p:sp>
        <p:nvSpPr>
          <p:cNvPr id="4" name="Title 3"/>
          <p:cNvSpPr>
            <a:spLocks noGrp="1"/>
          </p:cNvSpPr>
          <p:nvPr>
            <p:ph type="title"/>
          </p:nvPr>
        </p:nvSpPr>
        <p:spPr>
          <a:xfrm>
            <a:off x="457198" y="210076"/>
            <a:ext cx="11271387" cy="1037058"/>
          </a:xfrm>
        </p:spPr>
        <p:txBody>
          <a:bodyPr/>
          <a:lstStyle/>
          <a:p>
            <a:r>
              <a:rPr lang="en-US" dirty="0" smtClean="0"/>
              <a:t>Summary</a:t>
            </a:r>
            <a:endParaRPr lang="en-US" dirty="0"/>
          </a:p>
        </p:txBody>
      </p:sp>
    </p:spTree>
    <p:extLst>
      <p:ext uri="{BB962C8B-B14F-4D97-AF65-F5344CB8AC3E}">
        <p14:creationId xmlns:p14="http://schemas.microsoft.com/office/powerpoint/2010/main" val="22753263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522287" indent="-514350">
              <a:buFont typeface="+mj-lt"/>
              <a:buAutoNum type="arabicPeriod"/>
            </a:pPr>
            <a:endParaRPr lang="en-US" sz="2000" dirty="0" smtClean="0"/>
          </a:p>
          <a:p>
            <a:pPr marL="522287" indent="-514350">
              <a:buFont typeface="+mj-lt"/>
              <a:buAutoNum type="arabicPeriod"/>
            </a:pPr>
            <a:r>
              <a:rPr lang="en-US" sz="2000" dirty="0" smtClean="0"/>
              <a:t>Biosimilars in the United States 2023-2027. </a:t>
            </a:r>
            <a:r>
              <a:rPr lang="en-US" sz="2000" dirty="0"/>
              <a:t>IQVIA. https://www.iqvia.com/-/media/iqvia/pdfs/institute-reports/biosimilars-in-the-united-states-2023-2027/iqvia-institute-biosimilars-in-the-united-states-2023-usl-orb3393.pdf Published </a:t>
            </a:r>
            <a:r>
              <a:rPr lang="en-US" sz="2000" dirty="0" smtClean="0"/>
              <a:t>January 2023. </a:t>
            </a:r>
          </a:p>
          <a:p>
            <a:pPr marL="522287" indent="-514350">
              <a:buFont typeface="+mj-lt"/>
              <a:buAutoNum type="arabicPeriod"/>
            </a:pPr>
            <a:r>
              <a:rPr lang="en-US" sz="2000" dirty="0" smtClean="0"/>
              <a:t>The Use of Medications in the US 2023. IQVIA. https: </a:t>
            </a:r>
            <a:r>
              <a:rPr lang="en-US" sz="2000" dirty="0" smtClean="0">
                <a:hlinkClick r:id="rId2"/>
              </a:rPr>
              <a:t>The </a:t>
            </a:r>
            <a:r>
              <a:rPr lang="en-US" sz="2000" dirty="0">
                <a:hlinkClick r:id="rId2"/>
              </a:rPr>
              <a:t>Use of Medicines in the U.S. 2023 </a:t>
            </a:r>
            <a:r>
              <a:rPr lang="en-US" sz="2000" dirty="0" smtClean="0">
                <a:hlinkClick r:id="rId2"/>
              </a:rPr>
              <a:t>– IQVIA</a:t>
            </a:r>
            <a:r>
              <a:rPr lang="en-US" sz="2000" dirty="0" smtClean="0"/>
              <a:t>. Published May 2, 2023. </a:t>
            </a:r>
          </a:p>
          <a:p>
            <a:pPr marL="7937" indent="0">
              <a:buNone/>
            </a:pPr>
            <a:endParaRPr lang="en-US" sz="2000" dirty="0" smtClean="0"/>
          </a:p>
          <a:p>
            <a:pPr marL="522287" indent="-514350">
              <a:buFont typeface="+mj-lt"/>
              <a:buAutoNum type="arabicPeriod"/>
            </a:pPr>
            <a:endParaRPr lang="en-US" sz="2000" dirty="0"/>
          </a:p>
          <a:p>
            <a:pPr marL="522287" indent="-514350">
              <a:buFont typeface="+mj-lt"/>
              <a:buAutoNum type="arabicPeriod"/>
            </a:pPr>
            <a:endParaRPr lang="en-US" sz="2000" dirty="0"/>
          </a:p>
        </p:txBody>
      </p:sp>
      <p:sp>
        <p:nvSpPr>
          <p:cNvPr id="4" name="Title 3"/>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86358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a:t>Ian O’Malley</a:t>
            </a:r>
            <a:r>
              <a:rPr lang="en-US" sz="3600" dirty="0"/>
              <a:t/>
            </a:r>
            <a:br>
              <a:rPr lang="en-US" sz="3600" dirty="0"/>
            </a:br>
            <a:r>
              <a:rPr lang="en-US" sz="3600" dirty="0" smtClean="0"/>
              <a:t>Exec Director </a:t>
            </a:r>
            <a:r>
              <a:rPr lang="en-US" sz="3600" dirty="0"/>
              <a:t>of </a:t>
            </a:r>
            <a:r>
              <a:rPr lang="en-US" sz="3600" dirty="0" smtClean="0"/>
              <a:t>Strategic Sourcing</a:t>
            </a:r>
            <a:endParaRPr lang="en-US" sz="3600" dirty="0"/>
          </a:p>
        </p:txBody>
      </p:sp>
    </p:spTree>
    <p:extLst>
      <p:ext uri="{BB962C8B-B14F-4D97-AF65-F5344CB8AC3E}">
        <p14:creationId xmlns:p14="http://schemas.microsoft.com/office/powerpoint/2010/main" val="40725526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13B7856-5FFB-C546-A162-7CB89281B7C6}"/>
              </a:ext>
            </a:extLst>
          </p:cNvPr>
          <p:cNvSpPr/>
          <p:nvPr/>
        </p:nvSpPr>
        <p:spPr>
          <a:xfrm flipH="1">
            <a:off x="3048000" y="0"/>
            <a:ext cx="3352800" cy="6556504"/>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56" y="2590980"/>
            <a:ext cx="2057400" cy="1575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20" name="TextBox 19">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21" name="TextBox 20">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22" name="TextBox 21">
            <a:extLst>
              <a:ext uri="{FF2B5EF4-FFF2-40B4-BE49-F238E27FC236}">
                <a16:creationId xmlns:a16="http://schemas.microsoft.com/office/drawing/2014/main" id="{3B3B7202-E75C-8148-974F-76D4601D7FA7}"/>
              </a:ext>
            </a:extLst>
          </p:cNvPr>
          <p:cNvSpPr txBox="1"/>
          <p:nvPr/>
        </p:nvSpPr>
        <p:spPr>
          <a:xfrm>
            <a:off x="4052422" y="135837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23" name="Subtitle 2">
            <a:extLst>
              <a:ext uri="{FF2B5EF4-FFF2-40B4-BE49-F238E27FC236}">
                <a16:creationId xmlns:a16="http://schemas.microsoft.com/office/drawing/2014/main" id="{68CD5A07-2A32-CE4E-A818-FF16E1B72C89}"/>
              </a:ext>
            </a:extLst>
          </p:cNvPr>
          <p:cNvSpPr txBox="1">
            <a:spLocks/>
          </p:cNvSpPr>
          <p:nvPr/>
        </p:nvSpPr>
        <p:spPr>
          <a:xfrm>
            <a:off x="4950683" y="633341"/>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24" name="Subtitle 2">
            <a:extLst>
              <a:ext uri="{FF2B5EF4-FFF2-40B4-BE49-F238E27FC236}">
                <a16:creationId xmlns:a16="http://schemas.microsoft.com/office/drawing/2014/main" id="{2262831D-5242-3641-B17C-FE3FF36D1263}"/>
              </a:ext>
            </a:extLst>
          </p:cNvPr>
          <p:cNvSpPr txBox="1">
            <a:spLocks/>
          </p:cNvSpPr>
          <p:nvPr/>
        </p:nvSpPr>
        <p:spPr>
          <a:xfrm>
            <a:off x="6267875" y="3429450"/>
            <a:ext cx="4538359"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Building Resiliency</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5" name="Subtitle 2">
            <a:extLst>
              <a:ext uri="{FF2B5EF4-FFF2-40B4-BE49-F238E27FC236}">
                <a16:creationId xmlns:a16="http://schemas.microsoft.com/office/drawing/2014/main" id="{50EE6726-3AC5-BC4C-9D38-D4F5ED53D2C6}"/>
              </a:ext>
            </a:extLst>
          </p:cNvPr>
          <p:cNvSpPr txBox="1">
            <a:spLocks/>
          </p:cNvSpPr>
          <p:nvPr/>
        </p:nvSpPr>
        <p:spPr>
          <a:xfrm>
            <a:off x="5592744" y="1732992"/>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t>
            </a: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Category Management</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6" name="Subtitle 2">
            <a:extLst>
              <a:ext uri="{FF2B5EF4-FFF2-40B4-BE49-F238E27FC236}">
                <a16:creationId xmlns:a16="http://schemas.microsoft.com/office/drawing/2014/main" id="{DD8BF072-4C5A-FD4A-BC76-52E58BF39671}"/>
              </a:ext>
            </a:extLst>
          </p:cNvPr>
          <p:cNvSpPr txBox="1">
            <a:spLocks/>
          </p:cNvSpPr>
          <p:nvPr/>
        </p:nvSpPr>
        <p:spPr>
          <a:xfrm>
            <a:off x="6882275" y="4895902"/>
            <a:ext cx="4793305"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&amp; Surgery Exchange</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7" name="TextBox 26">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28" name="TextBox 27">
            <a:extLst>
              <a:ext uri="{FF2B5EF4-FFF2-40B4-BE49-F238E27FC236}">
                <a16:creationId xmlns:a16="http://schemas.microsoft.com/office/drawing/2014/main" id="{C8D1B974-2B1E-1246-9008-49076A71A887}"/>
              </a:ext>
            </a:extLst>
          </p:cNvPr>
          <p:cNvSpPr txBox="1"/>
          <p:nvPr/>
        </p:nvSpPr>
        <p:spPr>
          <a:xfrm>
            <a:off x="4206310" y="1737544"/>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29" name="TextBox 28">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30" name="TextBox 29">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30551181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Line">
            <a:extLst>
              <a:ext uri="{FF2B5EF4-FFF2-40B4-BE49-F238E27FC236}">
                <a16:creationId xmlns:a16="http://schemas.microsoft.com/office/drawing/2014/main" id="{D33D91E2-441C-4A4A-9D3D-8B9F0B9CF7EB}"/>
              </a:ext>
            </a:extLst>
          </p:cNvPr>
          <p:cNvSpPr/>
          <p:nvPr/>
        </p:nvSpPr>
        <p:spPr>
          <a:xfrm>
            <a:off x="515390" y="2966948"/>
            <a:ext cx="1368264" cy="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72" name="Line">
            <a:extLst>
              <a:ext uri="{FF2B5EF4-FFF2-40B4-BE49-F238E27FC236}">
                <a16:creationId xmlns:a16="http://schemas.microsoft.com/office/drawing/2014/main" id="{583E4298-E863-FE4F-B4FD-B9C32D79A1DE}"/>
              </a:ext>
            </a:extLst>
          </p:cNvPr>
          <p:cNvSpPr/>
          <p:nvPr/>
        </p:nvSpPr>
        <p:spPr>
          <a:xfrm>
            <a:off x="1663171" y="702405"/>
            <a:ext cx="3433532"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7" name="Line">
            <a:extLst>
              <a:ext uri="{FF2B5EF4-FFF2-40B4-BE49-F238E27FC236}">
                <a16:creationId xmlns:a16="http://schemas.microsoft.com/office/drawing/2014/main" id="{93FC1389-49B2-284A-9F56-A5F51253EE14}"/>
              </a:ext>
            </a:extLst>
          </p:cNvPr>
          <p:cNvSpPr/>
          <p:nvPr/>
        </p:nvSpPr>
        <p:spPr>
          <a:xfrm rot="5400000" flipV="1">
            <a:off x="589985" y="1775593"/>
            <a:ext cx="2152848" cy="6478"/>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70" name="Line">
            <a:extLst>
              <a:ext uri="{FF2B5EF4-FFF2-40B4-BE49-F238E27FC236}">
                <a16:creationId xmlns:a16="http://schemas.microsoft.com/office/drawing/2014/main" id="{35C18049-03E9-654C-BB70-689028BCC8E0}"/>
              </a:ext>
            </a:extLst>
          </p:cNvPr>
          <p:cNvSpPr/>
          <p:nvPr/>
        </p:nvSpPr>
        <p:spPr>
          <a:xfrm rot="5400000">
            <a:off x="4515347" y="3309534"/>
            <a:ext cx="3076300" cy="32449"/>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nvGrpSpPr>
          <p:cNvPr id="73" name="Group 72">
            <a:extLst>
              <a:ext uri="{FF2B5EF4-FFF2-40B4-BE49-F238E27FC236}">
                <a16:creationId xmlns:a16="http://schemas.microsoft.com/office/drawing/2014/main" id="{F62353CB-318C-8547-8865-4B25134845F1}"/>
              </a:ext>
            </a:extLst>
          </p:cNvPr>
          <p:cNvGrpSpPr/>
          <p:nvPr/>
        </p:nvGrpSpPr>
        <p:grpSpPr>
          <a:xfrm>
            <a:off x="4299994" y="1787611"/>
            <a:ext cx="1769726" cy="956443"/>
            <a:chOff x="4267200" y="8126665"/>
            <a:chExt cx="5627960" cy="2554340"/>
          </a:xfrm>
        </p:grpSpPr>
        <p:sp>
          <p:nvSpPr>
            <p:cNvPr id="74" name="Line">
              <a:extLst>
                <a:ext uri="{FF2B5EF4-FFF2-40B4-BE49-F238E27FC236}">
                  <a16:creationId xmlns:a16="http://schemas.microsoft.com/office/drawing/2014/main" id="{8BC5E404-AC95-1A45-B44A-2F4526AF9AD3}"/>
                </a:ext>
              </a:extLst>
            </p:cNvPr>
            <p:cNvSpPr/>
            <p:nvPr/>
          </p:nvSpPr>
          <p:spPr>
            <a:xfrm rot="5400000">
              <a:off x="2990032" y="9403837"/>
              <a:ext cx="2554336"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76" name="Line">
              <a:extLst>
                <a:ext uri="{FF2B5EF4-FFF2-40B4-BE49-F238E27FC236}">
                  <a16:creationId xmlns:a16="http://schemas.microsoft.com/office/drawing/2014/main" id="{079AE841-BC89-6944-84A0-05B04A4BBE20}"/>
                </a:ext>
              </a:extLst>
            </p:cNvPr>
            <p:cNvSpPr/>
            <p:nvPr/>
          </p:nvSpPr>
          <p:spPr>
            <a:xfrm rot="5400000" flipV="1">
              <a:off x="9542824" y="7774335"/>
              <a:ext cx="5" cy="704666"/>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sp>
        <p:nvSpPr>
          <p:cNvPr id="6" name="Oval 5">
            <a:extLst>
              <a:ext uri="{FF2B5EF4-FFF2-40B4-BE49-F238E27FC236}">
                <a16:creationId xmlns:a16="http://schemas.microsoft.com/office/drawing/2014/main" id="{605D1D20-653B-9645-A059-F168F81DD66E}"/>
              </a:ext>
            </a:extLst>
          </p:cNvPr>
          <p:cNvSpPr/>
          <p:nvPr/>
        </p:nvSpPr>
        <p:spPr>
          <a:xfrm>
            <a:off x="5125536" y="157377"/>
            <a:ext cx="851105" cy="842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3" name="Oval 42">
            <a:extLst>
              <a:ext uri="{FF2B5EF4-FFF2-40B4-BE49-F238E27FC236}">
                <a16:creationId xmlns:a16="http://schemas.microsoft.com/office/drawing/2014/main" id="{4F128E0B-FBC8-9F4E-BAF9-0B9FEC201C8D}"/>
              </a:ext>
            </a:extLst>
          </p:cNvPr>
          <p:cNvSpPr/>
          <p:nvPr/>
        </p:nvSpPr>
        <p:spPr>
          <a:xfrm>
            <a:off x="1248558" y="2732172"/>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6" name="Oval 45">
            <a:extLst>
              <a:ext uri="{FF2B5EF4-FFF2-40B4-BE49-F238E27FC236}">
                <a16:creationId xmlns:a16="http://schemas.microsoft.com/office/drawing/2014/main" id="{CE36A77D-8D44-A74E-AE13-2CFABB4A9A00}"/>
              </a:ext>
            </a:extLst>
          </p:cNvPr>
          <p:cNvSpPr/>
          <p:nvPr/>
        </p:nvSpPr>
        <p:spPr>
          <a:xfrm>
            <a:off x="4997032" y="1232404"/>
            <a:ext cx="851105" cy="842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Oval 47">
            <a:extLst>
              <a:ext uri="{FF2B5EF4-FFF2-40B4-BE49-F238E27FC236}">
                <a16:creationId xmlns:a16="http://schemas.microsoft.com/office/drawing/2014/main" id="{CC8D426B-1239-6146-8682-CB4C424C324D}"/>
              </a:ext>
            </a:extLst>
          </p:cNvPr>
          <p:cNvSpPr/>
          <p:nvPr/>
        </p:nvSpPr>
        <p:spPr>
          <a:xfrm>
            <a:off x="77822" y="3971709"/>
            <a:ext cx="851105" cy="842775"/>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2" name="Oval 51">
            <a:extLst>
              <a:ext uri="{FF2B5EF4-FFF2-40B4-BE49-F238E27FC236}">
                <a16:creationId xmlns:a16="http://schemas.microsoft.com/office/drawing/2014/main" id="{A62FF545-F610-F149-A601-61F83A13E46C}"/>
              </a:ext>
            </a:extLst>
          </p:cNvPr>
          <p:cNvSpPr/>
          <p:nvPr/>
        </p:nvSpPr>
        <p:spPr>
          <a:xfrm>
            <a:off x="3681989" y="2740994"/>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3" name="Oval 52">
            <a:extLst>
              <a:ext uri="{FF2B5EF4-FFF2-40B4-BE49-F238E27FC236}">
                <a16:creationId xmlns:a16="http://schemas.microsoft.com/office/drawing/2014/main" id="{D4674A7D-7715-244B-9472-0E28D490CDAA}"/>
              </a:ext>
            </a:extLst>
          </p:cNvPr>
          <p:cNvSpPr/>
          <p:nvPr/>
        </p:nvSpPr>
        <p:spPr>
          <a:xfrm>
            <a:off x="6286142" y="4270803"/>
            <a:ext cx="851105" cy="842775"/>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1" name="Text Placeholder">
            <a:extLst>
              <a:ext uri="{FF2B5EF4-FFF2-40B4-BE49-F238E27FC236}">
                <a16:creationId xmlns:a16="http://schemas.microsoft.com/office/drawing/2014/main" id="{E69989BE-153C-2F46-BD29-03CC3B8E2AE7}"/>
              </a:ext>
            </a:extLst>
          </p:cNvPr>
          <p:cNvSpPr txBox="1"/>
          <p:nvPr/>
        </p:nvSpPr>
        <p:spPr>
          <a:xfrm>
            <a:off x="1005811" y="3671511"/>
            <a:ext cx="1327676"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Cara Eason</a:t>
            </a:r>
            <a:endParaRPr sz="1400" b="1" dirty="0">
              <a:solidFill>
                <a:schemeClr val="tx2"/>
              </a:solidFill>
              <a:latin typeface="Poppins SemiBold" pitchFamily="2" charset="77"/>
              <a:cs typeface="Poppins SemiBold" pitchFamily="2" charset="77"/>
            </a:endParaRPr>
          </a:p>
        </p:txBody>
      </p:sp>
      <p:sp>
        <p:nvSpPr>
          <p:cNvPr id="92" name="Rectangle 56">
            <a:extLst>
              <a:ext uri="{FF2B5EF4-FFF2-40B4-BE49-F238E27FC236}">
                <a16:creationId xmlns:a16="http://schemas.microsoft.com/office/drawing/2014/main" id="{265C87E0-C802-C745-9C97-B51097EEC2CA}"/>
              </a:ext>
            </a:extLst>
          </p:cNvPr>
          <p:cNvSpPr/>
          <p:nvPr/>
        </p:nvSpPr>
        <p:spPr>
          <a:xfrm flipH="1">
            <a:off x="1047153" y="3904803"/>
            <a:ext cx="1266260" cy="738664"/>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00" dirty="0" smtClean="0">
                <a:latin typeface="Lato Light" panose="020F0502020204030203" pitchFamily="34" charset="0"/>
                <a:ea typeface="Lato Light" panose="020F0502020204030203" pitchFamily="34" charset="0"/>
                <a:cs typeface="Lato Light" panose="020F0502020204030203" pitchFamily="34" charset="0"/>
              </a:rPr>
              <a:t>-Perioperative Services</a:t>
            </a:r>
            <a:endParaRPr lang="en-US" sz="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03" name="Text Placeholder">
            <a:extLst>
              <a:ext uri="{FF2B5EF4-FFF2-40B4-BE49-F238E27FC236}">
                <a16:creationId xmlns:a16="http://schemas.microsoft.com/office/drawing/2014/main" id="{A071125D-7F90-C945-B64D-FE9A763D66D9}"/>
              </a:ext>
            </a:extLst>
          </p:cNvPr>
          <p:cNvSpPr txBox="1"/>
          <p:nvPr/>
        </p:nvSpPr>
        <p:spPr>
          <a:xfrm>
            <a:off x="4773095" y="2204690"/>
            <a:ext cx="1190904"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John Mayer</a:t>
            </a:r>
            <a:endParaRPr sz="1400" b="1" dirty="0">
              <a:solidFill>
                <a:schemeClr val="tx2"/>
              </a:solidFill>
              <a:latin typeface="Poppins SemiBold" pitchFamily="2" charset="77"/>
              <a:cs typeface="Poppins SemiBold" pitchFamily="2" charset="77"/>
            </a:endParaRPr>
          </a:p>
        </p:txBody>
      </p:sp>
      <p:sp>
        <p:nvSpPr>
          <p:cNvPr id="104" name="Rectangle 56">
            <a:extLst>
              <a:ext uri="{FF2B5EF4-FFF2-40B4-BE49-F238E27FC236}">
                <a16:creationId xmlns:a16="http://schemas.microsoft.com/office/drawing/2014/main" id="{5712E591-FAC8-9C47-98D7-C61F7AD5A9BF}"/>
              </a:ext>
            </a:extLst>
          </p:cNvPr>
          <p:cNvSpPr/>
          <p:nvPr/>
        </p:nvSpPr>
        <p:spPr>
          <a:xfrm flipH="1">
            <a:off x="4771956" y="2479154"/>
            <a:ext cx="1283445" cy="430887"/>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Asst. Director, Strategic Sourcing</a:t>
            </a:r>
            <a:endParaRPr lang="en-US" sz="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06" name="Text Placeholder">
            <a:extLst>
              <a:ext uri="{FF2B5EF4-FFF2-40B4-BE49-F238E27FC236}">
                <a16:creationId xmlns:a16="http://schemas.microsoft.com/office/drawing/2014/main" id="{57199424-62D1-AE49-AEBF-F7512C23A443}"/>
              </a:ext>
            </a:extLst>
          </p:cNvPr>
          <p:cNvSpPr txBox="1"/>
          <p:nvPr/>
        </p:nvSpPr>
        <p:spPr>
          <a:xfrm>
            <a:off x="9188068" y="4887871"/>
            <a:ext cx="1190904"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Alan Holmgren</a:t>
            </a:r>
            <a:endParaRPr sz="1200" b="1" dirty="0">
              <a:solidFill>
                <a:schemeClr val="tx2"/>
              </a:solidFill>
              <a:latin typeface="Poppins SemiBold" pitchFamily="2" charset="77"/>
              <a:cs typeface="Poppins SemiBold" pitchFamily="2" charset="77"/>
            </a:endParaRPr>
          </a:p>
        </p:txBody>
      </p:sp>
      <p:grpSp>
        <p:nvGrpSpPr>
          <p:cNvPr id="108" name="Group 107">
            <a:extLst>
              <a:ext uri="{FF2B5EF4-FFF2-40B4-BE49-F238E27FC236}">
                <a16:creationId xmlns:a16="http://schemas.microsoft.com/office/drawing/2014/main" id="{BEA6500E-6CB8-8340-A7CC-C624F51F398E}"/>
              </a:ext>
            </a:extLst>
          </p:cNvPr>
          <p:cNvGrpSpPr/>
          <p:nvPr/>
        </p:nvGrpSpPr>
        <p:grpSpPr>
          <a:xfrm>
            <a:off x="69539" y="4863909"/>
            <a:ext cx="1254846" cy="587413"/>
            <a:chOff x="10268869" y="8976078"/>
            <a:chExt cx="3990574" cy="1886510"/>
          </a:xfrm>
        </p:grpSpPr>
        <p:sp>
          <p:nvSpPr>
            <p:cNvPr id="109" name="Text Placeholder">
              <a:extLst>
                <a:ext uri="{FF2B5EF4-FFF2-40B4-BE49-F238E27FC236}">
                  <a16:creationId xmlns:a16="http://schemas.microsoft.com/office/drawing/2014/main" id="{B38BD43C-F35E-B547-A65D-4C182A8F8663}"/>
                </a:ext>
              </a:extLst>
            </p:cNvPr>
            <p:cNvSpPr txBox="1"/>
            <p:nvPr/>
          </p:nvSpPr>
          <p:spPr>
            <a:xfrm>
              <a:off x="10295210" y="8976078"/>
              <a:ext cx="3787230" cy="7578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Peter Brewster</a:t>
              </a:r>
              <a:endParaRPr sz="1200" b="1" dirty="0">
                <a:solidFill>
                  <a:schemeClr val="tx2"/>
                </a:solidFill>
                <a:latin typeface="Poppins SemiBold" pitchFamily="2" charset="77"/>
                <a:cs typeface="Poppins SemiBold" pitchFamily="2" charset="77"/>
              </a:endParaRPr>
            </a:p>
          </p:txBody>
        </p:sp>
        <p:sp>
          <p:nvSpPr>
            <p:cNvPr id="110" name="Rectangle 56">
              <a:extLst>
                <a:ext uri="{FF2B5EF4-FFF2-40B4-BE49-F238E27FC236}">
                  <a16:creationId xmlns:a16="http://schemas.microsoft.com/office/drawing/2014/main" id="{1E0A7258-DF70-1941-BC81-1222855B2FF8}"/>
                </a:ext>
              </a:extLst>
            </p:cNvPr>
            <p:cNvSpPr/>
            <p:nvPr/>
          </p:nvSpPr>
          <p:spPr>
            <a:xfrm flipH="1">
              <a:off x="10268869" y="9528193"/>
              <a:ext cx="3990574" cy="1334395"/>
            </a:xfrm>
            <a:prstGeom prst="rect">
              <a:avLst/>
            </a:prstGeom>
          </p:spPr>
          <p:txBody>
            <a:bodyPr wrap="square">
              <a:spAutoFit/>
            </a:bodyPr>
            <a:lstStyle/>
            <a:p>
              <a:pPr algn="ctr"/>
              <a:r>
                <a:rPr lang="en-US" sz="1050" b="1" dirty="0" smtClean="0">
                  <a:latin typeface="Lato Light" panose="020F0502020204030203" pitchFamily="34" charset="0"/>
                  <a:ea typeface="Lato Light" panose="020F0502020204030203" pitchFamily="34" charset="0"/>
                  <a:cs typeface="Lato Light" panose="020F0502020204030203" pitchFamily="34" charset="0"/>
                </a:rPr>
                <a:t>Strategic Sourcing Category Leader</a:t>
              </a:r>
              <a:endParaRPr lang="en-US" sz="1050" b="1"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111" name="Group 110">
            <a:extLst>
              <a:ext uri="{FF2B5EF4-FFF2-40B4-BE49-F238E27FC236}">
                <a16:creationId xmlns:a16="http://schemas.microsoft.com/office/drawing/2014/main" id="{5266CCCC-B419-0E47-A29C-749B76BE4188}"/>
              </a:ext>
            </a:extLst>
          </p:cNvPr>
          <p:cNvGrpSpPr/>
          <p:nvPr/>
        </p:nvGrpSpPr>
        <p:grpSpPr>
          <a:xfrm>
            <a:off x="3549745" y="3631051"/>
            <a:ext cx="1264860" cy="836156"/>
            <a:chOff x="10767815" y="8402185"/>
            <a:chExt cx="4022420" cy="2685364"/>
          </a:xfrm>
        </p:grpSpPr>
        <p:sp>
          <p:nvSpPr>
            <p:cNvPr id="112" name="Text Placeholder">
              <a:extLst>
                <a:ext uri="{FF2B5EF4-FFF2-40B4-BE49-F238E27FC236}">
                  <a16:creationId xmlns:a16="http://schemas.microsoft.com/office/drawing/2014/main" id="{2B39504F-00C1-094C-980D-A77B0BDEE5BC}"/>
                </a:ext>
              </a:extLst>
            </p:cNvPr>
            <p:cNvSpPr txBox="1"/>
            <p:nvPr/>
          </p:nvSpPr>
          <p:spPr>
            <a:xfrm>
              <a:off x="10802393" y="8402185"/>
              <a:ext cx="3787230"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Jordan Schleyer</a:t>
              </a:r>
              <a:endParaRPr sz="1200" b="1" dirty="0">
                <a:solidFill>
                  <a:schemeClr val="tx2"/>
                </a:solidFill>
                <a:latin typeface="Poppins SemiBold" pitchFamily="2" charset="77"/>
                <a:cs typeface="Poppins SemiBold" pitchFamily="2" charset="77"/>
              </a:endParaRPr>
            </a:p>
          </p:txBody>
        </p:sp>
        <p:sp>
          <p:nvSpPr>
            <p:cNvPr id="113" name="Rectangle 56">
              <a:extLst>
                <a:ext uri="{FF2B5EF4-FFF2-40B4-BE49-F238E27FC236}">
                  <a16:creationId xmlns:a16="http://schemas.microsoft.com/office/drawing/2014/main" id="{9F050023-13FE-8A42-A710-91D582BD82A3}"/>
                </a:ext>
              </a:extLst>
            </p:cNvPr>
            <p:cNvSpPr/>
            <p:nvPr/>
          </p:nvSpPr>
          <p:spPr>
            <a:xfrm flipH="1">
              <a:off x="10767815" y="9184797"/>
              <a:ext cx="4022420" cy="1902752"/>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50" b="1" dirty="0" smtClean="0">
                  <a:latin typeface="Lato Light" panose="020F0502020204030203" pitchFamily="34" charset="0"/>
                  <a:ea typeface="Lato Light" panose="020F0502020204030203" pitchFamily="34" charset="0"/>
                  <a:cs typeface="Lato Light" panose="020F0502020204030203" pitchFamily="34" charset="0"/>
                </a:rPr>
                <a:t>-</a:t>
              </a:r>
              <a:r>
                <a:rPr lang="en-US" sz="1050" dirty="0" smtClean="0">
                  <a:latin typeface="Lato Light" panose="020F0502020204030203" pitchFamily="34" charset="0"/>
                  <a:ea typeface="Lato Light" panose="020F0502020204030203" pitchFamily="34" charset="0"/>
                  <a:cs typeface="Lato Light" panose="020F0502020204030203" pitchFamily="34" charset="0"/>
                </a:rPr>
                <a:t>PCS, Lab, Pharmacy</a:t>
              </a: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114" name="Group 113">
            <a:extLst>
              <a:ext uri="{FF2B5EF4-FFF2-40B4-BE49-F238E27FC236}">
                <a16:creationId xmlns:a16="http://schemas.microsoft.com/office/drawing/2014/main" id="{0E3E145E-AACB-2345-8A40-2247F7CE28BB}"/>
              </a:ext>
            </a:extLst>
          </p:cNvPr>
          <p:cNvGrpSpPr/>
          <p:nvPr/>
        </p:nvGrpSpPr>
        <p:grpSpPr>
          <a:xfrm>
            <a:off x="5802253" y="5076202"/>
            <a:ext cx="1845225" cy="604508"/>
            <a:chOff x="10026368" y="8976078"/>
            <a:chExt cx="5868056" cy="1941413"/>
          </a:xfrm>
        </p:grpSpPr>
        <p:sp>
          <p:nvSpPr>
            <p:cNvPr id="115" name="Text Placeholder">
              <a:extLst>
                <a:ext uri="{FF2B5EF4-FFF2-40B4-BE49-F238E27FC236}">
                  <a16:creationId xmlns:a16="http://schemas.microsoft.com/office/drawing/2014/main" id="{BD924C3B-D9C8-8E48-A07D-B621C6157C2B}"/>
                </a:ext>
              </a:extLst>
            </p:cNvPr>
            <p:cNvSpPr txBox="1"/>
            <p:nvPr/>
          </p:nvSpPr>
          <p:spPr>
            <a:xfrm>
              <a:off x="10295210" y="8976078"/>
              <a:ext cx="3787230"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Abigail Kinzel</a:t>
              </a:r>
              <a:endParaRPr sz="1200" b="1" dirty="0">
                <a:solidFill>
                  <a:schemeClr val="tx2"/>
                </a:solidFill>
                <a:latin typeface="Poppins SemiBold" pitchFamily="2" charset="77"/>
                <a:cs typeface="Poppins SemiBold" pitchFamily="2" charset="77"/>
              </a:endParaRPr>
            </a:p>
          </p:txBody>
        </p:sp>
        <p:sp>
          <p:nvSpPr>
            <p:cNvPr id="116" name="Rectangle 56">
              <a:extLst>
                <a:ext uri="{FF2B5EF4-FFF2-40B4-BE49-F238E27FC236}">
                  <a16:creationId xmlns:a16="http://schemas.microsoft.com/office/drawing/2014/main" id="{08241E04-DCED-574F-B9C1-1B0AA357314C}"/>
                </a:ext>
              </a:extLst>
            </p:cNvPr>
            <p:cNvSpPr/>
            <p:nvPr/>
          </p:nvSpPr>
          <p:spPr>
            <a:xfrm flipH="1">
              <a:off x="10026368" y="9583095"/>
              <a:ext cx="5868056" cy="1334396"/>
            </a:xfrm>
            <a:prstGeom prst="rect">
              <a:avLst/>
            </a:prstGeom>
          </p:spPr>
          <p:txBody>
            <a:bodyPr wrap="square">
              <a:spAutoFit/>
            </a:bodyPr>
            <a:lstStyle/>
            <a:p>
              <a:pPr algn="ctr"/>
              <a:r>
                <a:rPr lang="en-US" sz="1050" b="1" dirty="0" smtClean="0">
                  <a:latin typeface="Lato Light" panose="020F0502020204030203" pitchFamily="34" charset="0"/>
                  <a:ea typeface="Lato Light" panose="020F0502020204030203" pitchFamily="34" charset="0"/>
                  <a:cs typeface="Lato Light" panose="020F0502020204030203" pitchFamily="34" charset="0"/>
                </a:rPr>
                <a:t>Strategic Sourcing Category Leader-</a:t>
              </a:r>
              <a:r>
                <a:rPr lang="en-US" sz="1050" dirty="0" smtClean="0">
                  <a:latin typeface="Lato Light" panose="020F0502020204030203" pitchFamily="34" charset="0"/>
                  <a:ea typeface="Lato Light" panose="020F0502020204030203" pitchFamily="34" charset="0"/>
                  <a:cs typeface="Lato Light" panose="020F0502020204030203" pitchFamily="34" charset="0"/>
                </a:rPr>
                <a:t>Ingalls Memorial</a:t>
              </a: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49" name="Line">
            <a:extLst>
              <a:ext uri="{FF2B5EF4-FFF2-40B4-BE49-F238E27FC236}">
                <a16:creationId xmlns:a16="http://schemas.microsoft.com/office/drawing/2014/main" id="{F37A2582-2E76-0540-B11F-4BE08597C1D6}"/>
              </a:ext>
            </a:extLst>
          </p:cNvPr>
          <p:cNvSpPr/>
          <p:nvPr/>
        </p:nvSpPr>
        <p:spPr>
          <a:xfrm flipV="1">
            <a:off x="5958929" y="681182"/>
            <a:ext cx="2885894" cy="39457"/>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1" name="Line">
            <a:extLst>
              <a:ext uri="{FF2B5EF4-FFF2-40B4-BE49-F238E27FC236}">
                <a16:creationId xmlns:a16="http://schemas.microsoft.com/office/drawing/2014/main" id="{35C18049-03E9-654C-BB70-689028BCC8E0}"/>
              </a:ext>
            </a:extLst>
          </p:cNvPr>
          <p:cNvSpPr/>
          <p:nvPr/>
        </p:nvSpPr>
        <p:spPr>
          <a:xfrm rot="5400000" flipV="1">
            <a:off x="9967932" y="1783360"/>
            <a:ext cx="2207529" cy="317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56" name="Line">
            <a:extLst>
              <a:ext uri="{FF2B5EF4-FFF2-40B4-BE49-F238E27FC236}">
                <a16:creationId xmlns:a16="http://schemas.microsoft.com/office/drawing/2014/main" id="{583E4298-E863-FE4F-B4FD-B9C32D79A1DE}"/>
              </a:ext>
            </a:extLst>
          </p:cNvPr>
          <p:cNvSpPr/>
          <p:nvPr/>
        </p:nvSpPr>
        <p:spPr>
          <a:xfrm>
            <a:off x="8840451" y="681182"/>
            <a:ext cx="2239743"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47" name="Rectangle 56">
            <a:extLst>
              <a:ext uri="{FF2B5EF4-FFF2-40B4-BE49-F238E27FC236}">
                <a16:creationId xmlns:a16="http://schemas.microsoft.com/office/drawing/2014/main" id="{1E0A7258-DF70-1941-BC81-1222855B2FF8}"/>
              </a:ext>
            </a:extLst>
          </p:cNvPr>
          <p:cNvSpPr/>
          <p:nvPr/>
        </p:nvSpPr>
        <p:spPr>
          <a:xfrm flipH="1">
            <a:off x="9098391" y="5099059"/>
            <a:ext cx="1370258" cy="415498"/>
          </a:xfrm>
          <a:prstGeom prst="rect">
            <a:avLst/>
          </a:prstGeom>
        </p:spPr>
        <p:txBody>
          <a:bodyPr wrap="square">
            <a:spAutoFit/>
          </a:bodyPr>
          <a:lstStyle/>
          <a:p>
            <a:pPr algn="ctr"/>
            <a:r>
              <a:rPr lang="en-US" sz="1050" b="1" dirty="0" smtClean="0">
                <a:latin typeface="Lato Light" panose="020F0502020204030203" pitchFamily="34" charset="0"/>
                <a:ea typeface="Lato Light" panose="020F0502020204030203" pitchFamily="34" charset="0"/>
                <a:cs typeface="Lato Light" panose="020F0502020204030203" pitchFamily="34" charset="0"/>
              </a:rPr>
              <a:t>Strategic Sourcing Category Leader</a:t>
            </a:r>
            <a:endParaRPr lang="en-US" sz="105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9" name="Oval 58">
            <a:extLst>
              <a:ext uri="{FF2B5EF4-FFF2-40B4-BE49-F238E27FC236}">
                <a16:creationId xmlns:a16="http://schemas.microsoft.com/office/drawing/2014/main" id="{D4674A7D-7715-244B-9472-0E28D490CDAA}"/>
              </a:ext>
            </a:extLst>
          </p:cNvPr>
          <p:cNvSpPr/>
          <p:nvPr/>
        </p:nvSpPr>
        <p:spPr>
          <a:xfrm>
            <a:off x="6305775" y="2788348"/>
            <a:ext cx="758280" cy="742340"/>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0" name="Line">
            <a:extLst>
              <a:ext uri="{FF2B5EF4-FFF2-40B4-BE49-F238E27FC236}">
                <a16:creationId xmlns:a16="http://schemas.microsoft.com/office/drawing/2014/main" id="{079AE841-BC89-6944-84A0-05B04A4BBE20}"/>
              </a:ext>
            </a:extLst>
          </p:cNvPr>
          <p:cNvSpPr/>
          <p:nvPr/>
        </p:nvSpPr>
        <p:spPr>
          <a:xfrm rot="5400000" flipV="1">
            <a:off x="4652658" y="1421596"/>
            <a:ext cx="2" cy="705327"/>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3" name="Text Placeholder">
            <a:extLst>
              <a:ext uri="{FF2B5EF4-FFF2-40B4-BE49-F238E27FC236}">
                <a16:creationId xmlns:a16="http://schemas.microsoft.com/office/drawing/2014/main" id="{BD924C3B-D9C8-8E48-A07D-B621C6157C2B}"/>
              </a:ext>
            </a:extLst>
          </p:cNvPr>
          <p:cNvSpPr txBox="1"/>
          <p:nvPr/>
        </p:nvSpPr>
        <p:spPr>
          <a:xfrm>
            <a:off x="6039589" y="3541198"/>
            <a:ext cx="1625458"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Christina Villareal</a:t>
            </a:r>
            <a:endParaRPr sz="1200" b="1" dirty="0">
              <a:solidFill>
                <a:schemeClr val="tx2"/>
              </a:solidFill>
              <a:latin typeface="Poppins SemiBold" pitchFamily="2" charset="77"/>
              <a:cs typeface="Poppins SemiBold" pitchFamily="2" charset="77"/>
            </a:endParaRPr>
          </a:p>
        </p:txBody>
      </p:sp>
      <p:sp>
        <p:nvSpPr>
          <p:cNvPr id="64" name="Line">
            <a:extLst>
              <a:ext uri="{FF2B5EF4-FFF2-40B4-BE49-F238E27FC236}">
                <a16:creationId xmlns:a16="http://schemas.microsoft.com/office/drawing/2014/main" id="{93FC1389-49B2-284A-9F56-A5F51253EE14}"/>
              </a:ext>
            </a:extLst>
          </p:cNvPr>
          <p:cNvSpPr/>
          <p:nvPr/>
        </p:nvSpPr>
        <p:spPr>
          <a:xfrm rot="5400000" flipV="1">
            <a:off x="5436711" y="1113760"/>
            <a:ext cx="227212"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5" name="Line">
            <a:extLst>
              <a:ext uri="{FF2B5EF4-FFF2-40B4-BE49-F238E27FC236}">
                <a16:creationId xmlns:a16="http://schemas.microsoft.com/office/drawing/2014/main" id="{D33D91E2-441C-4A4A-9D3D-8B9F0B9CF7EB}"/>
              </a:ext>
            </a:extLst>
          </p:cNvPr>
          <p:cNvSpPr/>
          <p:nvPr/>
        </p:nvSpPr>
        <p:spPr>
          <a:xfrm>
            <a:off x="3420876" y="3397183"/>
            <a:ext cx="339011"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6" name="Line">
            <a:extLst>
              <a:ext uri="{FF2B5EF4-FFF2-40B4-BE49-F238E27FC236}">
                <a16:creationId xmlns:a16="http://schemas.microsoft.com/office/drawing/2014/main" id="{52FA4514-5972-EA45-AB9D-8BB8C0EB324F}"/>
              </a:ext>
            </a:extLst>
          </p:cNvPr>
          <p:cNvSpPr/>
          <p:nvPr/>
        </p:nvSpPr>
        <p:spPr>
          <a:xfrm rot="5400000">
            <a:off x="2476261" y="4321967"/>
            <a:ext cx="1881740" cy="749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68" name="Oval 67">
            <a:extLst>
              <a:ext uri="{FF2B5EF4-FFF2-40B4-BE49-F238E27FC236}">
                <a16:creationId xmlns:a16="http://schemas.microsoft.com/office/drawing/2014/main" id="{D4674A7D-7715-244B-9472-0E28D490CDAA}"/>
              </a:ext>
            </a:extLst>
          </p:cNvPr>
          <p:cNvSpPr/>
          <p:nvPr/>
        </p:nvSpPr>
        <p:spPr>
          <a:xfrm>
            <a:off x="3700635" y="4814484"/>
            <a:ext cx="752248" cy="755509"/>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9" name="Line">
            <a:extLst>
              <a:ext uri="{FF2B5EF4-FFF2-40B4-BE49-F238E27FC236}">
                <a16:creationId xmlns:a16="http://schemas.microsoft.com/office/drawing/2014/main" id="{079AE841-BC89-6944-84A0-05B04A4BBE20}"/>
              </a:ext>
            </a:extLst>
          </p:cNvPr>
          <p:cNvSpPr/>
          <p:nvPr/>
        </p:nvSpPr>
        <p:spPr>
          <a:xfrm rot="5400000" flipV="1">
            <a:off x="3564472" y="5130426"/>
            <a:ext cx="3" cy="27232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71" name="Line">
            <a:extLst>
              <a:ext uri="{FF2B5EF4-FFF2-40B4-BE49-F238E27FC236}">
                <a16:creationId xmlns:a16="http://schemas.microsoft.com/office/drawing/2014/main" id="{93FC1389-49B2-284A-9F56-A5F51253EE14}"/>
              </a:ext>
            </a:extLst>
          </p:cNvPr>
          <p:cNvSpPr/>
          <p:nvPr/>
        </p:nvSpPr>
        <p:spPr>
          <a:xfrm rot="5400000" flipV="1">
            <a:off x="7799604" y="1709386"/>
            <a:ext cx="2062139" cy="573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grpSp>
        <p:nvGrpSpPr>
          <p:cNvPr id="78" name="Group 77">
            <a:extLst>
              <a:ext uri="{FF2B5EF4-FFF2-40B4-BE49-F238E27FC236}">
                <a16:creationId xmlns:a16="http://schemas.microsoft.com/office/drawing/2014/main" id="{5266CCCC-B419-0E47-A29C-749B76BE4188}"/>
              </a:ext>
            </a:extLst>
          </p:cNvPr>
          <p:cNvGrpSpPr/>
          <p:nvPr/>
        </p:nvGrpSpPr>
        <p:grpSpPr>
          <a:xfrm>
            <a:off x="10278193" y="3543740"/>
            <a:ext cx="1664579" cy="1351682"/>
            <a:chOff x="10462790" y="8402185"/>
            <a:chExt cx="4496765" cy="4341006"/>
          </a:xfrm>
        </p:grpSpPr>
        <p:sp>
          <p:nvSpPr>
            <p:cNvPr id="79" name="Text Placeholder">
              <a:extLst>
                <a:ext uri="{FF2B5EF4-FFF2-40B4-BE49-F238E27FC236}">
                  <a16:creationId xmlns:a16="http://schemas.microsoft.com/office/drawing/2014/main" id="{2B39504F-00C1-094C-980D-A77B0BDEE5BC}"/>
                </a:ext>
              </a:extLst>
            </p:cNvPr>
            <p:cNvSpPr txBox="1"/>
            <p:nvPr/>
          </p:nvSpPr>
          <p:spPr>
            <a:xfrm>
              <a:off x="10462790" y="8402185"/>
              <a:ext cx="4496765"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Brooke Lenderink</a:t>
              </a:r>
              <a:endParaRPr sz="1200" b="1" dirty="0">
                <a:solidFill>
                  <a:schemeClr val="tx2"/>
                </a:solidFill>
                <a:latin typeface="Poppins SemiBold" pitchFamily="2" charset="77"/>
                <a:cs typeface="Poppins SemiBold" pitchFamily="2" charset="77"/>
              </a:endParaRPr>
            </a:p>
          </p:txBody>
        </p:sp>
        <p:sp>
          <p:nvSpPr>
            <p:cNvPr id="80" name="Rectangle 56">
              <a:extLst>
                <a:ext uri="{FF2B5EF4-FFF2-40B4-BE49-F238E27FC236}">
                  <a16:creationId xmlns:a16="http://schemas.microsoft.com/office/drawing/2014/main" id="{9F050023-13FE-8A42-A710-91D582BD82A3}"/>
                </a:ext>
              </a:extLst>
            </p:cNvPr>
            <p:cNvSpPr/>
            <p:nvPr/>
          </p:nvSpPr>
          <p:spPr>
            <a:xfrm flipH="1">
              <a:off x="10767815" y="9184797"/>
              <a:ext cx="4022420" cy="3558394"/>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Construction Equipment Sourcing Manager-</a:t>
              </a:r>
              <a:r>
                <a:rPr lang="en-US" sz="1100" dirty="0" smtClean="0">
                  <a:latin typeface="Lato Light" panose="020F0502020204030203" pitchFamily="34" charset="0"/>
                  <a:ea typeface="Lato Light" panose="020F0502020204030203" pitchFamily="34" charset="0"/>
                  <a:cs typeface="Lato Light" panose="020F0502020204030203" pitchFamily="34" charset="0"/>
                </a:rPr>
                <a:t>Radiology, Rad Onc</a:t>
              </a: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81" name="Line">
            <a:extLst>
              <a:ext uri="{FF2B5EF4-FFF2-40B4-BE49-F238E27FC236}">
                <a16:creationId xmlns:a16="http://schemas.microsoft.com/office/drawing/2014/main" id="{D33D91E2-441C-4A4A-9D3D-8B9F0B9CF7EB}"/>
              </a:ext>
            </a:extLst>
          </p:cNvPr>
          <p:cNvSpPr/>
          <p:nvPr/>
        </p:nvSpPr>
        <p:spPr>
          <a:xfrm>
            <a:off x="8106264" y="3153559"/>
            <a:ext cx="410243"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82" name="Line">
            <a:extLst>
              <a:ext uri="{FF2B5EF4-FFF2-40B4-BE49-F238E27FC236}">
                <a16:creationId xmlns:a16="http://schemas.microsoft.com/office/drawing/2014/main" id="{52FA4514-5972-EA45-AB9D-8BB8C0EB324F}"/>
              </a:ext>
            </a:extLst>
          </p:cNvPr>
          <p:cNvSpPr/>
          <p:nvPr/>
        </p:nvSpPr>
        <p:spPr>
          <a:xfrm rot="5400000">
            <a:off x="7149907" y="4077339"/>
            <a:ext cx="1881740" cy="7493"/>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83" name="Line">
            <a:extLst>
              <a:ext uri="{FF2B5EF4-FFF2-40B4-BE49-F238E27FC236}">
                <a16:creationId xmlns:a16="http://schemas.microsoft.com/office/drawing/2014/main" id="{D33D91E2-441C-4A4A-9D3D-8B9F0B9CF7EB}"/>
              </a:ext>
            </a:extLst>
          </p:cNvPr>
          <p:cNvSpPr/>
          <p:nvPr/>
        </p:nvSpPr>
        <p:spPr>
          <a:xfrm>
            <a:off x="8096809" y="5016817"/>
            <a:ext cx="339011" cy="0"/>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84" name="Oval 83">
            <a:extLst>
              <a:ext uri="{FF2B5EF4-FFF2-40B4-BE49-F238E27FC236}">
                <a16:creationId xmlns:a16="http://schemas.microsoft.com/office/drawing/2014/main" id="{D4674A7D-7715-244B-9472-0E28D490CDAA}"/>
              </a:ext>
            </a:extLst>
          </p:cNvPr>
          <p:cNvSpPr/>
          <p:nvPr/>
        </p:nvSpPr>
        <p:spPr>
          <a:xfrm>
            <a:off x="8435820" y="4767341"/>
            <a:ext cx="752248" cy="755509"/>
          </a:xfrm>
          <a:prstGeom prst="ellipse">
            <a:avLst/>
          </a:prstGeom>
          <a:solidFill>
            <a:srgbClr val="356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85" name="Group 84">
            <a:extLst>
              <a:ext uri="{FF2B5EF4-FFF2-40B4-BE49-F238E27FC236}">
                <a16:creationId xmlns:a16="http://schemas.microsoft.com/office/drawing/2014/main" id="{5266CCCC-B419-0E47-A29C-749B76BE4188}"/>
              </a:ext>
            </a:extLst>
          </p:cNvPr>
          <p:cNvGrpSpPr/>
          <p:nvPr/>
        </p:nvGrpSpPr>
        <p:grpSpPr>
          <a:xfrm>
            <a:off x="8433423" y="3589565"/>
            <a:ext cx="1264860" cy="1159321"/>
            <a:chOff x="10767815" y="8402185"/>
            <a:chExt cx="4022420" cy="3723227"/>
          </a:xfrm>
        </p:grpSpPr>
        <p:sp>
          <p:nvSpPr>
            <p:cNvPr id="86" name="Text Placeholder">
              <a:extLst>
                <a:ext uri="{FF2B5EF4-FFF2-40B4-BE49-F238E27FC236}">
                  <a16:creationId xmlns:a16="http://schemas.microsoft.com/office/drawing/2014/main" id="{2B39504F-00C1-094C-980D-A77B0BDEE5BC}"/>
                </a:ext>
              </a:extLst>
            </p:cNvPr>
            <p:cNvSpPr txBox="1"/>
            <p:nvPr/>
          </p:nvSpPr>
          <p:spPr>
            <a:xfrm>
              <a:off x="10802393" y="8402185"/>
              <a:ext cx="3787230" cy="757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200" b="1" dirty="0" smtClean="0">
                  <a:solidFill>
                    <a:schemeClr val="tx2"/>
                  </a:solidFill>
                  <a:latin typeface="Poppins SemiBold" pitchFamily="2" charset="77"/>
                  <a:cs typeface="Poppins SemiBold" pitchFamily="2" charset="77"/>
                </a:rPr>
                <a:t>Tim Garrett</a:t>
              </a:r>
              <a:endParaRPr sz="1200" b="1" dirty="0">
                <a:solidFill>
                  <a:schemeClr val="tx2"/>
                </a:solidFill>
                <a:latin typeface="Poppins SemiBold" pitchFamily="2" charset="77"/>
                <a:cs typeface="Poppins SemiBold" pitchFamily="2" charset="77"/>
              </a:endParaRPr>
            </a:p>
          </p:txBody>
        </p:sp>
        <p:sp>
          <p:nvSpPr>
            <p:cNvPr id="87" name="Rectangle 56">
              <a:extLst>
                <a:ext uri="{FF2B5EF4-FFF2-40B4-BE49-F238E27FC236}">
                  <a16:creationId xmlns:a16="http://schemas.microsoft.com/office/drawing/2014/main" id="{9F050023-13FE-8A42-A710-91D582BD82A3}"/>
                </a:ext>
              </a:extLst>
            </p:cNvPr>
            <p:cNvSpPr/>
            <p:nvPr/>
          </p:nvSpPr>
          <p:spPr>
            <a:xfrm flipH="1">
              <a:off x="10767815" y="9184797"/>
              <a:ext cx="4022420" cy="2940615"/>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Strategic Sourcing Manager</a:t>
              </a:r>
              <a:r>
                <a:rPr lang="en-US" sz="1050" b="1" dirty="0" smtClean="0">
                  <a:latin typeface="Lato Light" panose="020F0502020204030203" pitchFamily="34" charset="0"/>
                  <a:ea typeface="Lato Light" panose="020F0502020204030203" pitchFamily="34" charset="0"/>
                  <a:cs typeface="Lato Light" panose="020F0502020204030203" pitchFamily="34" charset="0"/>
                </a:rPr>
                <a:t>-</a:t>
              </a:r>
              <a:r>
                <a:rPr lang="en-US" sz="1050" dirty="0" smtClean="0">
                  <a:latin typeface="Lato Light" panose="020F0502020204030203" pitchFamily="34" charset="0"/>
                  <a:ea typeface="Lato Light" panose="020F0502020204030203" pitchFamily="34" charset="0"/>
                  <a:cs typeface="Lato Light" panose="020F0502020204030203" pitchFamily="34" charset="0"/>
                </a:rPr>
                <a:t>Heart &amp; Vascular, Digestive Diseases, Anesthesia</a:t>
              </a: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93" name="Rectangle 56">
            <a:extLst>
              <a:ext uri="{FF2B5EF4-FFF2-40B4-BE49-F238E27FC236}">
                <a16:creationId xmlns:a16="http://schemas.microsoft.com/office/drawing/2014/main" id="{9F050023-13FE-8A42-A710-91D582BD82A3}"/>
              </a:ext>
            </a:extLst>
          </p:cNvPr>
          <p:cNvSpPr/>
          <p:nvPr/>
        </p:nvSpPr>
        <p:spPr>
          <a:xfrm flipH="1">
            <a:off x="5968661" y="3699420"/>
            <a:ext cx="1899397" cy="592470"/>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Strategic Sourcing Category Leader</a:t>
            </a:r>
            <a:r>
              <a:rPr lang="en-US" sz="1050" b="1" dirty="0" smtClean="0">
                <a:latin typeface="Lato Light" panose="020F0502020204030203" pitchFamily="34" charset="0"/>
                <a:ea typeface="Lato Light" panose="020F0502020204030203" pitchFamily="34" charset="0"/>
                <a:cs typeface="Lato Light" panose="020F0502020204030203" pitchFamily="34" charset="0"/>
              </a:rPr>
              <a:t>-</a:t>
            </a:r>
            <a:r>
              <a:rPr lang="en-US" sz="1050" dirty="0">
                <a:latin typeface="Lato Light" panose="020F0502020204030203" pitchFamily="34" charset="0"/>
                <a:ea typeface="Lato Light" panose="020F0502020204030203" pitchFamily="34" charset="0"/>
                <a:cs typeface="Lato Light" panose="020F0502020204030203" pitchFamily="34" charset="0"/>
              </a:rPr>
              <a:t>Women’s &amp; Childrens, Ambulatory</a:t>
            </a:r>
          </a:p>
        </p:txBody>
      </p:sp>
      <p:sp>
        <p:nvSpPr>
          <p:cNvPr id="94" name="Line">
            <a:extLst>
              <a:ext uri="{FF2B5EF4-FFF2-40B4-BE49-F238E27FC236}">
                <a16:creationId xmlns:a16="http://schemas.microsoft.com/office/drawing/2014/main" id="{079AE841-BC89-6944-84A0-05B04A4BBE20}"/>
              </a:ext>
            </a:extLst>
          </p:cNvPr>
          <p:cNvSpPr/>
          <p:nvPr/>
        </p:nvSpPr>
        <p:spPr>
          <a:xfrm rot="5400000" flipV="1">
            <a:off x="6167675" y="4720625"/>
            <a:ext cx="3" cy="272321"/>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95" name="Line">
            <a:extLst>
              <a:ext uri="{FF2B5EF4-FFF2-40B4-BE49-F238E27FC236}">
                <a16:creationId xmlns:a16="http://schemas.microsoft.com/office/drawing/2014/main" id="{079AE841-BC89-6944-84A0-05B04A4BBE20}"/>
              </a:ext>
            </a:extLst>
          </p:cNvPr>
          <p:cNvSpPr/>
          <p:nvPr/>
        </p:nvSpPr>
        <p:spPr>
          <a:xfrm rot="5400000" flipV="1">
            <a:off x="6184715" y="3066637"/>
            <a:ext cx="3" cy="238242"/>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sp>
        <p:nvSpPr>
          <p:cNvPr id="96" name="Rectangle 56">
            <a:extLst>
              <a:ext uri="{FF2B5EF4-FFF2-40B4-BE49-F238E27FC236}">
                <a16:creationId xmlns:a16="http://schemas.microsoft.com/office/drawing/2014/main" id="{1E0A7258-DF70-1941-BC81-1222855B2FF8}"/>
              </a:ext>
            </a:extLst>
          </p:cNvPr>
          <p:cNvSpPr/>
          <p:nvPr/>
        </p:nvSpPr>
        <p:spPr>
          <a:xfrm flipH="1">
            <a:off x="4367757" y="5160293"/>
            <a:ext cx="1234460" cy="577081"/>
          </a:xfrm>
          <a:prstGeom prst="rect">
            <a:avLst/>
          </a:prstGeom>
        </p:spPr>
        <p:txBody>
          <a:bodyPr wrap="square">
            <a:spAutoFit/>
          </a:bodyPr>
          <a:lstStyle/>
          <a:p>
            <a:pPr algn="ctr"/>
            <a:r>
              <a:rPr lang="en-US" sz="1050" b="1" dirty="0" smtClean="0">
                <a:solidFill>
                  <a:schemeClr val="tx2"/>
                </a:solidFill>
                <a:latin typeface="Poppins SemiBold" pitchFamily="2" charset="77"/>
                <a:cs typeface="Poppins SemiBold" pitchFamily="2" charset="77"/>
              </a:rPr>
              <a:t>Adrian Skryzek </a:t>
            </a:r>
            <a:r>
              <a:rPr lang="en-US" sz="1050" dirty="0" smtClean="0">
                <a:latin typeface="Lato Light" panose="020F0502020204030203" pitchFamily="34" charset="0"/>
                <a:ea typeface="Lato Light" panose="020F0502020204030203" pitchFamily="34" charset="0"/>
                <a:cs typeface="Lato Light" panose="020F0502020204030203" pitchFamily="34" charset="0"/>
              </a:rPr>
              <a:t>-</a:t>
            </a:r>
            <a:r>
              <a:rPr lang="en-US" sz="1050" b="1" dirty="0" smtClean="0">
                <a:latin typeface="Lato Light" panose="020F0502020204030203" pitchFamily="34" charset="0"/>
                <a:ea typeface="Lato Light" panose="020F0502020204030203" pitchFamily="34" charset="0"/>
                <a:cs typeface="Lato Light" panose="020F0502020204030203" pitchFamily="34" charset="0"/>
              </a:rPr>
              <a:t>Strategic Sourcing Category Leader</a:t>
            </a:r>
            <a:endParaRPr lang="en-US" sz="105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97" name="Oval 96">
            <a:extLst>
              <a:ext uri="{FF2B5EF4-FFF2-40B4-BE49-F238E27FC236}">
                <a16:creationId xmlns:a16="http://schemas.microsoft.com/office/drawing/2014/main" id="{A62FF545-F610-F149-A601-61F83A13E46C}"/>
              </a:ext>
            </a:extLst>
          </p:cNvPr>
          <p:cNvSpPr/>
          <p:nvPr/>
        </p:nvSpPr>
        <p:spPr>
          <a:xfrm>
            <a:off x="8561522" y="2718827"/>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8" name="Oval 97">
            <a:extLst>
              <a:ext uri="{FF2B5EF4-FFF2-40B4-BE49-F238E27FC236}">
                <a16:creationId xmlns:a16="http://schemas.microsoft.com/office/drawing/2014/main" id="{A62FF545-F610-F149-A601-61F83A13E46C}"/>
              </a:ext>
            </a:extLst>
          </p:cNvPr>
          <p:cNvSpPr/>
          <p:nvPr/>
        </p:nvSpPr>
        <p:spPr>
          <a:xfrm>
            <a:off x="10701556" y="2680343"/>
            <a:ext cx="851105" cy="8427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3" name="Picture 2"/>
          <p:cNvPicPr>
            <a:picLocks noChangeAspect="1"/>
          </p:cNvPicPr>
          <p:nvPr/>
        </p:nvPicPr>
        <p:blipFill>
          <a:blip r:embed="rId2"/>
          <a:stretch>
            <a:fillRect/>
          </a:stretch>
        </p:blipFill>
        <p:spPr>
          <a:xfrm>
            <a:off x="3846998" y="2879368"/>
            <a:ext cx="507592" cy="566026"/>
          </a:xfrm>
          <a:prstGeom prst="rect">
            <a:avLst/>
          </a:prstGeom>
        </p:spPr>
      </p:pic>
      <p:pic>
        <p:nvPicPr>
          <p:cNvPr id="5" name="Picture 4"/>
          <p:cNvPicPr>
            <a:picLocks noChangeAspect="1"/>
          </p:cNvPicPr>
          <p:nvPr/>
        </p:nvPicPr>
        <p:blipFill>
          <a:blip r:embed="rId3"/>
          <a:stretch>
            <a:fillRect/>
          </a:stretch>
        </p:blipFill>
        <p:spPr>
          <a:xfrm>
            <a:off x="1353390" y="2867458"/>
            <a:ext cx="572664" cy="559243"/>
          </a:xfrm>
          <a:prstGeom prst="rect">
            <a:avLst/>
          </a:prstGeom>
        </p:spPr>
      </p:pic>
      <p:pic>
        <p:nvPicPr>
          <p:cNvPr id="10" name="Picture 9"/>
          <p:cNvPicPr>
            <a:picLocks noChangeAspect="1"/>
          </p:cNvPicPr>
          <p:nvPr/>
        </p:nvPicPr>
        <p:blipFill>
          <a:blip r:embed="rId4"/>
          <a:stretch>
            <a:fillRect/>
          </a:stretch>
        </p:blipFill>
        <p:spPr>
          <a:xfrm>
            <a:off x="8720804" y="2867458"/>
            <a:ext cx="582336" cy="526875"/>
          </a:xfrm>
          <a:prstGeom prst="rect">
            <a:avLst/>
          </a:prstGeom>
        </p:spPr>
      </p:pic>
      <p:pic>
        <p:nvPicPr>
          <p:cNvPr id="15" name="Picture 14"/>
          <p:cNvPicPr>
            <a:picLocks noChangeAspect="1"/>
          </p:cNvPicPr>
          <p:nvPr/>
        </p:nvPicPr>
        <p:blipFill>
          <a:blip r:embed="rId5"/>
          <a:stretch>
            <a:fillRect/>
          </a:stretch>
        </p:blipFill>
        <p:spPr>
          <a:xfrm>
            <a:off x="8573091" y="4855133"/>
            <a:ext cx="413983" cy="558510"/>
          </a:xfrm>
          <a:prstGeom prst="rect">
            <a:avLst/>
          </a:prstGeom>
        </p:spPr>
      </p:pic>
      <p:pic>
        <p:nvPicPr>
          <p:cNvPr id="17" name="Picture 16"/>
          <p:cNvPicPr>
            <a:picLocks noChangeAspect="1"/>
          </p:cNvPicPr>
          <p:nvPr/>
        </p:nvPicPr>
        <p:blipFill>
          <a:blip r:embed="rId6"/>
          <a:stretch>
            <a:fillRect/>
          </a:stretch>
        </p:blipFill>
        <p:spPr>
          <a:xfrm>
            <a:off x="6460435" y="4414041"/>
            <a:ext cx="538594" cy="552454"/>
          </a:xfrm>
          <a:prstGeom prst="rect">
            <a:avLst/>
          </a:prstGeom>
        </p:spPr>
      </p:pic>
      <p:pic>
        <p:nvPicPr>
          <p:cNvPr id="21" name="Picture 20"/>
          <p:cNvPicPr>
            <a:picLocks noChangeAspect="1"/>
          </p:cNvPicPr>
          <p:nvPr/>
        </p:nvPicPr>
        <p:blipFill>
          <a:blip r:embed="rId7"/>
          <a:stretch>
            <a:fillRect/>
          </a:stretch>
        </p:blipFill>
        <p:spPr>
          <a:xfrm>
            <a:off x="5305917" y="266518"/>
            <a:ext cx="466210" cy="624492"/>
          </a:xfrm>
          <a:prstGeom prst="rect">
            <a:avLst/>
          </a:prstGeom>
        </p:spPr>
      </p:pic>
      <p:sp>
        <p:nvSpPr>
          <p:cNvPr id="99" name="Text Placeholder">
            <a:extLst>
              <a:ext uri="{FF2B5EF4-FFF2-40B4-BE49-F238E27FC236}">
                <a16:creationId xmlns:a16="http://schemas.microsoft.com/office/drawing/2014/main" id="{A071125D-7F90-C945-B64D-FE9A763D66D9}"/>
              </a:ext>
            </a:extLst>
          </p:cNvPr>
          <p:cNvSpPr txBox="1"/>
          <p:nvPr/>
        </p:nvSpPr>
        <p:spPr>
          <a:xfrm>
            <a:off x="5889342" y="818606"/>
            <a:ext cx="1190904"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800" b="0">
                <a:solidFill>
                  <a:srgbClr val="FFFFFF"/>
                </a:solidFill>
                <a:latin typeface="Barlow Bold"/>
                <a:ea typeface="Barlow Bold"/>
                <a:cs typeface="Barlow Bold"/>
                <a:sym typeface="Barlow Bold"/>
              </a:defRPr>
            </a:lvl1pPr>
          </a:lstStyle>
          <a:p>
            <a:pPr algn="ctr"/>
            <a:r>
              <a:rPr lang="en-US" sz="1400" b="1" dirty="0" smtClean="0">
                <a:solidFill>
                  <a:schemeClr val="tx2"/>
                </a:solidFill>
                <a:latin typeface="Poppins SemiBold" pitchFamily="2" charset="77"/>
                <a:cs typeface="Poppins SemiBold" pitchFamily="2" charset="77"/>
              </a:rPr>
              <a:t>Ian O’Malley</a:t>
            </a:r>
            <a:endParaRPr sz="1400" b="1" dirty="0">
              <a:solidFill>
                <a:schemeClr val="tx2"/>
              </a:solidFill>
              <a:latin typeface="Poppins SemiBold" pitchFamily="2" charset="77"/>
              <a:cs typeface="Poppins SemiBold" pitchFamily="2" charset="77"/>
            </a:endParaRPr>
          </a:p>
        </p:txBody>
      </p:sp>
      <p:sp>
        <p:nvSpPr>
          <p:cNvPr id="100" name="Rectangle 56">
            <a:extLst>
              <a:ext uri="{FF2B5EF4-FFF2-40B4-BE49-F238E27FC236}">
                <a16:creationId xmlns:a16="http://schemas.microsoft.com/office/drawing/2014/main" id="{5712E591-FAC8-9C47-98D7-C61F7AD5A9BF}"/>
              </a:ext>
            </a:extLst>
          </p:cNvPr>
          <p:cNvSpPr/>
          <p:nvPr/>
        </p:nvSpPr>
        <p:spPr>
          <a:xfrm flipH="1">
            <a:off x="5888203" y="1093070"/>
            <a:ext cx="1283445" cy="430887"/>
          </a:xfrm>
          <a:prstGeom prst="rect">
            <a:avLst/>
          </a:prstGeom>
        </p:spPr>
        <p:txBody>
          <a:bodyPr wrap="square">
            <a:spAutoFit/>
          </a:bodyPr>
          <a:lstStyle/>
          <a:p>
            <a:pPr algn="ctr"/>
            <a:r>
              <a:rPr lang="en-US" sz="1100" b="1" dirty="0" smtClean="0">
                <a:latin typeface="Lato Light" panose="020F0502020204030203" pitchFamily="34" charset="0"/>
                <a:ea typeface="Lato Light" panose="020F0502020204030203" pitchFamily="34" charset="0"/>
                <a:cs typeface="Lato Light" panose="020F0502020204030203" pitchFamily="34" charset="0"/>
              </a:rPr>
              <a:t>Executive Director, Strategic Sourcing</a:t>
            </a:r>
            <a:endParaRPr lang="en-US" sz="10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5" name="Picture 24"/>
          <p:cNvPicPr>
            <a:picLocks noChangeAspect="1"/>
          </p:cNvPicPr>
          <p:nvPr/>
        </p:nvPicPr>
        <p:blipFill>
          <a:blip r:embed="rId8"/>
          <a:stretch>
            <a:fillRect/>
          </a:stretch>
        </p:blipFill>
        <p:spPr>
          <a:xfrm>
            <a:off x="5160264" y="1337005"/>
            <a:ext cx="534859" cy="641579"/>
          </a:xfrm>
          <a:prstGeom prst="rect">
            <a:avLst/>
          </a:prstGeom>
        </p:spPr>
      </p:pic>
      <p:pic>
        <p:nvPicPr>
          <p:cNvPr id="101" name="Picture 100"/>
          <p:cNvPicPr>
            <a:picLocks noChangeAspect="1"/>
          </p:cNvPicPr>
          <p:nvPr/>
        </p:nvPicPr>
        <p:blipFill>
          <a:blip r:embed="rId9"/>
          <a:stretch>
            <a:fillRect/>
          </a:stretch>
        </p:blipFill>
        <p:spPr>
          <a:xfrm>
            <a:off x="10881928" y="2852733"/>
            <a:ext cx="490359" cy="497994"/>
          </a:xfrm>
          <a:prstGeom prst="rect">
            <a:avLst/>
          </a:prstGeom>
        </p:spPr>
      </p:pic>
      <p:sp>
        <p:nvSpPr>
          <p:cNvPr id="105" name="Line">
            <a:extLst>
              <a:ext uri="{FF2B5EF4-FFF2-40B4-BE49-F238E27FC236}">
                <a16:creationId xmlns:a16="http://schemas.microsoft.com/office/drawing/2014/main" id="{52FA4514-5972-EA45-AB9D-8BB8C0EB324F}"/>
              </a:ext>
            </a:extLst>
          </p:cNvPr>
          <p:cNvSpPr/>
          <p:nvPr/>
        </p:nvSpPr>
        <p:spPr>
          <a:xfrm rot="5400000" flipV="1">
            <a:off x="33332" y="3469543"/>
            <a:ext cx="1016458" cy="11272"/>
          </a:xfrm>
          <a:prstGeom prst="line">
            <a:avLst/>
          </a:prstGeom>
          <a:noFill/>
          <a:ln w="25400" cap="flat">
            <a:solidFill>
              <a:srgbClr val="D6D7D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dirty="0"/>
          </a:p>
        </p:txBody>
      </p:sp>
      <p:pic>
        <p:nvPicPr>
          <p:cNvPr id="107" name="Picture 106"/>
          <p:cNvPicPr>
            <a:picLocks noChangeAspect="1"/>
          </p:cNvPicPr>
          <p:nvPr/>
        </p:nvPicPr>
        <p:blipFill>
          <a:blip r:embed="rId10"/>
          <a:stretch>
            <a:fillRect/>
          </a:stretch>
        </p:blipFill>
        <p:spPr>
          <a:xfrm>
            <a:off x="254292" y="4119759"/>
            <a:ext cx="476375" cy="570509"/>
          </a:xfrm>
          <a:prstGeom prst="rect">
            <a:avLst/>
          </a:prstGeom>
        </p:spPr>
      </p:pic>
      <p:pic>
        <p:nvPicPr>
          <p:cNvPr id="2" name="Picture 1"/>
          <p:cNvPicPr>
            <a:picLocks noChangeAspect="1"/>
          </p:cNvPicPr>
          <p:nvPr/>
        </p:nvPicPr>
        <p:blipFill>
          <a:blip r:embed="rId11"/>
          <a:stretch>
            <a:fillRect/>
          </a:stretch>
        </p:blipFill>
        <p:spPr>
          <a:xfrm>
            <a:off x="6464917" y="2875928"/>
            <a:ext cx="439995" cy="571791"/>
          </a:xfrm>
          <a:prstGeom prst="rect">
            <a:avLst/>
          </a:prstGeom>
        </p:spPr>
      </p:pic>
      <p:pic>
        <p:nvPicPr>
          <p:cNvPr id="4" name="Picture 3"/>
          <p:cNvPicPr>
            <a:picLocks noChangeAspect="1"/>
          </p:cNvPicPr>
          <p:nvPr/>
        </p:nvPicPr>
        <p:blipFill>
          <a:blip r:embed="rId12"/>
          <a:stretch>
            <a:fillRect/>
          </a:stretch>
        </p:blipFill>
        <p:spPr>
          <a:xfrm>
            <a:off x="3866930" y="4932243"/>
            <a:ext cx="437461" cy="511673"/>
          </a:xfrm>
          <a:prstGeom prst="rect">
            <a:avLst/>
          </a:prstGeom>
        </p:spPr>
      </p:pic>
    </p:spTree>
    <p:extLst>
      <p:ext uri="{BB962C8B-B14F-4D97-AF65-F5344CB8AC3E}">
        <p14:creationId xmlns:p14="http://schemas.microsoft.com/office/powerpoint/2010/main" val="2592828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351">
            <a:extLst>
              <a:ext uri="{FF2B5EF4-FFF2-40B4-BE49-F238E27FC236}">
                <a16:creationId xmlns:a16="http://schemas.microsoft.com/office/drawing/2014/main" id="{14CCF53B-4E8A-804A-9EAC-C1FF6A3EC7E9}"/>
              </a:ext>
            </a:extLst>
          </p:cNvPr>
          <p:cNvSpPr txBox="1"/>
          <p:nvPr/>
        </p:nvSpPr>
        <p:spPr>
          <a:xfrm>
            <a:off x="2767566" y="1089853"/>
            <a:ext cx="6131107" cy="738664"/>
          </a:xfrm>
          <a:prstGeom prst="rect">
            <a:avLst/>
          </a:prstGeom>
          <a:noFill/>
        </p:spPr>
        <p:txBody>
          <a:bodyPr wrap="square" rtlCol="0">
            <a:spAutoFit/>
          </a:bodyPr>
          <a:lstStyle/>
          <a:p>
            <a:pPr algn="ctr"/>
            <a:r>
              <a:rPr lang="en-US" sz="1400" b="1" i="1" dirty="0"/>
              <a:t>Strategic Sourcing is an organized and collaborative approach to leveraging targeted spend across a system with select suppliers that are best suited to optimize value for our patients and our organization.</a:t>
            </a:r>
          </a:p>
        </p:txBody>
      </p:sp>
      <p:sp>
        <p:nvSpPr>
          <p:cNvPr id="25" name="Freeform 4">
            <a:extLst>
              <a:ext uri="{FF2B5EF4-FFF2-40B4-BE49-F238E27FC236}">
                <a16:creationId xmlns:a16="http://schemas.microsoft.com/office/drawing/2014/main" id="{CBA02708-E3F0-7442-AC74-F3BA16FA6A39}"/>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dirty="0"/>
          </a:p>
        </p:txBody>
      </p:sp>
      <p:sp>
        <p:nvSpPr>
          <p:cNvPr id="42" name="Oval 3">
            <a:extLst>
              <a:ext uri="{FF2B5EF4-FFF2-40B4-BE49-F238E27FC236}">
                <a16:creationId xmlns:a16="http://schemas.microsoft.com/office/drawing/2014/main" id="{15C9EE8A-21F7-914E-9FDE-9194ED70C0EA}"/>
              </a:ext>
            </a:extLst>
          </p:cNvPr>
          <p:cNvSpPr/>
          <p:nvPr/>
        </p:nvSpPr>
        <p:spPr>
          <a:xfrm>
            <a:off x="4132083" y="2299457"/>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43" name="Oval 3">
            <a:extLst>
              <a:ext uri="{FF2B5EF4-FFF2-40B4-BE49-F238E27FC236}">
                <a16:creationId xmlns:a16="http://schemas.microsoft.com/office/drawing/2014/main" id="{FC2D9BA0-CAE9-EA4F-9955-71BA43F66A60}"/>
              </a:ext>
            </a:extLst>
          </p:cNvPr>
          <p:cNvSpPr/>
          <p:nvPr/>
        </p:nvSpPr>
        <p:spPr>
          <a:xfrm rot="5400000">
            <a:off x="5760298" y="2310035"/>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50" name="Oval 3">
            <a:extLst>
              <a:ext uri="{FF2B5EF4-FFF2-40B4-BE49-F238E27FC236}">
                <a16:creationId xmlns:a16="http://schemas.microsoft.com/office/drawing/2014/main" id="{E3F83613-1C27-1549-A36A-397A47F84993}"/>
              </a:ext>
            </a:extLst>
          </p:cNvPr>
          <p:cNvSpPr/>
          <p:nvPr/>
        </p:nvSpPr>
        <p:spPr>
          <a:xfrm rot="10800000">
            <a:off x="5752930" y="3900628"/>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51" name="Oval 3">
            <a:extLst>
              <a:ext uri="{FF2B5EF4-FFF2-40B4-BE49-F238E27FC236}">
                <a16:creationId xmlns:a16="http://schemas.microsoft.com/office/drawing/2014/main" id="{7F5963F3-7B90-B34C-947F-2325845ECEC6}"/>
              </a:ext>
            </a:extLst>
          </p:cNvPr>
          <p:cNvSpPr/>
          <p:nvPr/>
        </p:nvSpPr>
        <p:spPr>
          <a:xfrm rot="16200000">
            <a:off x="4150836" y="3902585"/>
            <a:ext cx="1545432" cy="1549347"/>
          </a:xfrm>
          <a:custGeom>
            <a:avLst/>
            <a:gdLst/>
            <a:ahLst/>
            <a:cxnLst/>
            <a:rect l="l" t="t" r="r" b="b"/>
            <a:pathLst>
              <a:path w="1457984" h="1461677">
                <a:moveTo>
                  <a:pt x="1457984" y="0"/>
                </a:moveTo>
                <a:lnTo>
                  <a:pt x="1457984" y="645455"/>
                </a:lnTo>
                <a:lnTo>
                  <a:pt x="1239685" y="645455"/>
                </a:lnTo>
                <a:lnTo>
                  <a:pt x="1239685" y="1239435"/>
                </a:lnTo>
                <a:lnTo>
                  <a:pt x="645705" y="1239435"/>
                </a:lnTo>
                <a:lnTo>
                  <a:pt x="645705" y="1461677"/>
                </a:lnTo>
                <a:lnTo>
                  <a:pt x="0" y="1461677"/>
                </a:lnTo>
                <a:cubicBezTo>
                  <a:pt x="23152" y="665889"/>
                  <a:pt x="662703" y="25098"/>
                  <a:pt x="1457984" y="0"/>
                </a:cubicBezTo>
                <a:close/>
              </a:path>
            </a:pathLst>
          </a:cu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52" name="Cross 51">
            <a:extLst>
              <a:ext uri="{FF2B5EF4-FFF2-40B4-BE49-F238E27FC236}">
                <a16:creationId xmlns:a16="http://schemas.microsoft.com/office/drawing/2014/main" id="{CED0F894-29D2-854C-92CD-B9E037E607AF}"/>
              </a:ext>
            </a:extLst>
          </p:cNvPr>
          <p:cNvSpPr/>
          <p:nvPr/>
        </p:nvSpPr>
        <p:spPr>
          <a:xfrm>
            <a:off x="4968999" y="3116146"/>
            <a:ext cx="1543137" cy="1543136"/>
          </a:xfrm>
          <a:prstGeom prst="plus">
            <a:avLst>
              <a:gd name="adj" fmla="val 390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nvGrpSpPr>
          <p:cNvPr id="64" name="Group 63">
            <a:extLst>
              <a:ext uri="{FF2B5EF4-FFF2-40B4-BE49-F238E27FC236}">
                <a16:creationId xmlns:a16="http://schemas.microsoft.com/office/drawing/2014/main" id="{1C12C47C-D17B-2548-BA33-FBD0D0C3F6A2}"/>
              </a:ext>
            </a:extLst>
          </p:cNvPr>
          <p:cNvGrpSpPr/>
          <p:nvPr/>
        </p:nvGrpSpPr>
        <p:grpSpPr>
          <a:xfrm>
            <a:off x="7546047" y="2308079"/>
            <a:ext cx="3872801" cy="815608"/>
            <a:chOff x="1893577" y="10282419"/>
            <a:chExt cx="7745602" cy="1631216"/>
          </a:xfrm>
        </p:grpSpPr>
        <p:sp>
          <p:nvSpPr>
            <p:cNvPr id="65" name="CuadroTexto 395">
              <a:extLst>
                <a:ext uri="{FF2B5EF4-FFF2-40B4-BE49-F238E27FC236}">
                  <a16:creationId xmlns:a16="http://schemas.microsoft.com/office/drawing/2014/main" id="{E60429E7-233B-584E-B155-8A56B67E7214}"/>
                </a:ext>
              </a:extLst>
            </p:cNvPr>
            <p:cNvSpPr txBox="1"/>
            <p:nvPr/>
          </p:nvSpPr>
          <p:spPr>
            <a:xfrm flipH="1">
              <a:off x="1893579" y="10282419"/>
              <a:ext cx="6568536" cy="677108"/>
            </a:xfrm>
            <a:prstGeom prst="rect">
              <a:avLst/>
            </a:prstGeom>
            <a:noFill/>
          </p:spPr>
          <p:txBody>
            <a:bodyPr wrap="square" rtlCol="0">
              <a:spAutoFit/>
            </a:bodyPr>
            <a:lstStyle/>
            <a:p>
              <a:r>
                <a:rPr lang="en-US" sz="1600" dirty="0" smtClean="0">
                  <a:solidFill>
                    <a:schemeClr val="tx2"/>
                  </a:solidFill>
                  <a:latin typeface="Roboto Medium" panose="02000000000000000000" pitchFamily="2" charset="0"/>
                  <a:ea typeface="Roboto Medium" panose="02000000000000000000" pitchFamily="2" charset="0"/>
                  <a:cs typeface="Lato Semibold" panose="020F0502020204030203" pitchFamily="34" charset="0"/>
                </a:rPr>
                <a:t>Category &amp; Contract Management</a:t>
              </a:r>
              <a:endPar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endParaRPr>
            </a:p>
          </p:txBody>
        </p:sp>
        <p:sp>
          <p:nvSpPr>
            <p:cNvPr id="66" name="Rectangle 56">
              <a:extLst>
                <a:ext uri="{FF2B5EF4-FFF2-40B4-BE49-F238E27FC236}">
                  <a16:creationId xmlns:a16="http://schemas.microsoft.com/office/drawing/2014/main" id="{08934E8A-1AF5-4A41-9DA2-F8163926A00C}"/>
                </a:ext>
              </a:extLst>
            </p:cNvPr>
            <p:cNvSpPr/>
            <p:nvPr/>
          </p:nvSpPr>
          <p:spPr>
            <a:xfrm flipH="1">
              <a:off x="1893577" y="10867195"/>
              <a:ext cx="7745602" cy="1046440"/>
            </a:xfrm>
            <a:prstGeom prst="rect">
              <a:avLst/>
            </a:prstGeom>
          </p:spPr>
          <p:txBody>
            <a:bodyPr wrap="square">
              <a:spAutoFit/>
            </a:bodyPr>
            <a:lstStyle/>
            <a:p>
              <a:r>
                <a:rPr lang="en-US" sz="1400" dirty="0" smtClean="0">
                  <a:latin typeface="Lato Light" panose="020F0502020204030203" pitchFamily="34" charset="0"/>
                  <a:ea typeface="Lato Light" panose="020F0502020204030203" pitchFamily="34" charset="0"/>
                  <a:cs typeface="Lato Light" panose="020F0502020204030203" pitchFamily="34" charset="0"/>
                </a:rPr>
                <a:t>GHX, Oracle, Scout, Vizient, iValua, Surgery Exchange, Primrose, Valify </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67" name="Group 66">
            <a:extLst>
              <a:ext uri="{FF2B5EF4-FFF2-40B4-BE49-F238E27FC236}">
                <a16:creationId xmlns:a16="http://schemas.microsoft.com/office/drawing/2014/main" id="{7CD5FCD2-A248-A845-AA77-784454BCCFFF}"/>
              </a:ext>
            </a:extLst>
          </p:cNvPr>
          <p:cNvGrpSpPr/>
          <p:nvPr/>
        </p:nvGrpSpPr>
        <p:grpSpPr>
          <a:xfrm>
            <a:off x="7546048" y="4698365"/>
            <a:ext cx="2854648" cy="600165"/>
            <a:chOff x="1893579" y="10282419"/>
            <a:chExt cx="5709296" cy="1200330"/>
          </a:xfrm>
        </p:grpSpPr>
        <p:sp>
          <p:nvSpPr>
            <p:cNvPr id="68" name="CuadroTexto 395">
              <a:extLst>
                <a:ext uri="{FF2B5EF4-FFF2-40B4-BE49-F238E27FC236}">
                  <a16:creationId xmlns:a16="http://schemas.microsoft.com/office/drawing/2014/main" id="{2FAF6811-C672-BB4C-9B4A-7EEB3C0D844A}"/>
                </a:ext>
              </a:extLst>
            </p:cNvPr>
            <p:cNvSpPr txBox="1"/>
            <p:nvPr/>
          </p:nvSpPr>
          <p:spPr>
            <a:xfrm flipH="1">
              <a:off x="1893579" y="10282419"/>
              <a:ext cx="4565148" cy="677108"/>
            </a:xfrm>
            <a:prstGeom prst="rect">
              <a:avLst/>
            </a:prstGeom>
            <a:noFill/>
          </p:spPr>
          <p:txBody>
            <a:bodyPr wrap="square" rtlCol="0">
              <a:spAutoFit/>
            </a:bodyPr>
            <a:lstStyle/>
            <a:p>
              <a:r>
                <a:rPr lang="en-US" sz="1600" dirty="0" smtClean="0">
                  <a:solidFill>
                    <a:schemeClr val="tx2"/>
                  </a:solidFill>
                  <a:latin typeface="Roboto Medium" panose="02000000000000000000" pitchFamily="2" charset="0"/>
                  <a:ea typeface="Roboto Medium" panose="02000000000000000000" pitchFamily="2" charset="0"/>
                  <a:cs typeface="Lato Semibold" panose="020F0502020204030203" pitchFamily="34" charset="0"/>
                </a:rPr>
                <a:t>Capital Equipment</a:t>
              </a:r>
              <a:endPar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endParaRPr>
            </a:p>
          </p:txBody>
        </p:sp>
        <p:sp>
          <p:nvSpPr>
            <p:cNvPr id="69" name="Rectangle 56">
              <a:extLst>
                <a:ext uri="{FF2B5EF4-FFF2-40B4-BE49-F238E27FC236}">
                  <a16:creationId xmlns:a16="http://schemas.microsoft.com/office/drawing/2014/main" id="{48504904-8B58-CC4D-8F30-2317E787C263}"/>
                </a:ext>
              </a:extLst>
            </p:cNvPr>
            <p:cNvSpPr/>
            <p:nvPr/>
          </p:nvSpPr>
          <p:spPr>
            <a:xfrm flipH="1">
              <a:off x="1893579" y="10867195"/>
              <a:ext cx="5709296" cy="615554"/>
            </a:xfrm>
            <a:prstGeom prst="rect">
              <a:avLst/>
            </a:prstGeom>
          </p:spPr>
          <p:txBody>
            <a:bodyPr wrap="square">
              <a:spAutoFit/>
            </a:bodyPr>
            <a:lstStyle/>
            <a:p>
              <a:r>
                <a:rPr lang="en-US" sz="1400" dirty="0" smtClean="0">
                  <a:latin typeface="Lato Light" panose="020F0502020204030203" pitchFamily="34" charset="0"/>
                  <a:ea typeface="Lato Light" panose="020F0502020204030203" pitchFamily="34" charset="0"/>
                  <a:cs typeface="Lato Light" panose="020F0502020204030203" pitchFamily="34" charset="0"/>
                </a:rPr>
                <a:t>ECRI, Trimedx</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70" name="Group 69">
            <a:extLst>
              <a:ext uri="{FF2B5EF4-FFF2-40B4-BE49-F238E27FC236}">
                <a16:creationId xmlns:a16="http://schemas.microsoft.com/office/drawing/2014/main" id="{BD96C280-474E-1940-B12A-615EB409D1E1}"/>
              </a:ext>
            </a:extLst>
          </p:cNvPr>
          <p:cNvGrpSpPr/>
          <p:nvPr/>
        </p:nvGrpSpPr>
        <p:grpSpPr>
          <a:xfrm flipH="1">
            <a:off x="565265" y="2308079"/>
            <a:ext cx="3349167" cy="600165"/>
            <a:chOff x="1893579" y="10282419"/>
            <a:chExt cx="6698334" cy="1200330"/>
          </a:xfrm>
        </p:grpSpPr>
        <p:sp>
          <p:nvSpPr>
            <p:cNvPr id="76" name="CuadroTexto 395">
              <a:extLst>
                <a:ext uri="{FF2B5EF4-FFF2-40B4-BE49-F238E27FC236}">
                  <a16:creationId xmlns:a16="http://schemas.microsoft.com/office/drawing/2014/main" id="{E4C0DD07-3DAA-8C44-8661-EB7EFFA92BCF}"/>
                </a:ext>
              </a:extLst>
            </p:cNvPr>
            <p:cNvSpPr txBox="1"/>
            <p:nvPr/>
          </p:nvSpPr>
          <p:spPr>
            <a:xfrm flipH="1">
              <a:off x="1893579" y="10282419"/>
              <a:ext cx="6698334" cy="677108"/>
            </a:xfrm>
            <a:prstGeom prst="rect">
              <a:avLst/>
            </a:prstGeom>
            <a:noFill/>
          </p:spPr>
          <p:txBody>
            <a:bodyPr wrap="square" rtlCol="0">
              <a:spAutoFit/>
            </a:bodyPr>
            <a:lstStyle/>
            <a:p>
              <a:pPr algn="r"/>
              <a:r>
                <a:rPr lang="en-US" sz="1600" dirty="0" smtClean="0">
                  <a:solidFill>
                    <a:schemeClr val="tx2"/>
                  </a:solidFill>
                  <a:latin typeface="Roboto Medium" panose="02000000000000000000" pitchFamily="2" charset="0"/>
                  <a:ea typeface="Roboto Medium" panose="02000000000000000000" pitchFamily="2" charset="0"/>
                  <a:cs typeface="Lato Semibold" panose="020F0502020204030203" pitchFamily="34" charset="0"/>
                </a:rPr>
                <a:t>Supplier Relationship Management</a:t>
              </a:r>
              <a:endPar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endParaRPr>
            </a:p>
          </p:txBody>
        </p:sp>
        <p:sp>
          <p:nvSpPr>
            <p:cNvPr id="77" name="Rectangle 56">
              <a:extLst>
                <a:ext uri="{FF2B5EF4-FFF2-40B4-BE49-F238E27FC236}">
                  <a16:creationId xmlns:a16="http://schemas.microsoft.com/office/drawing/2014/main" id="{26B5C089-90F2-6942-9FA0-64925B250AA8}"/>
                </a:ext>
              </a:extLst>
            </p:cNvPr>
            <p:cNvSpPr/>
            <p:nvPr/>
          </p:nvSpPr>
          <p:spPr>
            <a:xfrm flipH="1">
              <a:off x="1893579" y="10867195"/>
              <a:ext cx="6609664" cy="615554"/>
            </a:xfrm>
            <a:prstGeom prst="rect">
              <a:avLst/>
            </a:prstGeom>
          </p:spPr>
          <p:txBody>
            <a:bodyPr wrap="square">
              <a:spAutoFit/>
            </a:bodyPr>
            <a:lstStyle/>
            <a:p>
              <a:pPr algn="r"/>
              <a:r>
                <a:rPr lang="en-US" sz="1400" dirty="0" smtClean="0">
                  <a:latin typeface="Lato Light" panose="020F0502020204030203" pitchFamily="34" charset="0"/>
                  <a:ea typeface="Lato Light" panose="020F0502020204030203" pitchFamily="34" charset="0"/>
                  <a:cs typeface="Lato Light" panose="020F0502020204030203" pitchFamily="34" charset="0"/>
                </a:rPr>
                <a:t>Vendormate (GHX); Supplier Scorecarding</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78" name="Group 77">
            <a:extLst>
              <a:ext uri="{FF2B5EF4-FFF2-40B4-BE49-F238E27FC236}">
                <a16:creationId xmlns:a16="http://schemas.microsoft.com/office/drawing/2014/main" id="{73F5D2ED-70A8-D346-BE6E-AD13BBE41BA5}"/>
              </a:ext>
            </a:extLst>
          </p:cNvPr>
          <p:cNvGrpSpPr/>
          <p:nvPr/>
        </p:nvGrpSpPr>
        <p:grpSpPr>
          <a:xfrm flipH="1">
            <a:off x="1059784" y="4698365"/>
            <a:ext cx="2854648" cy="815608"/>
            <a:chOff x="1893579" y="10282419"/>
            <a:chExt cx="5709296" cy="1631216"/>
          </a:xfrm>
        </p:grpSpPr>
        <p:sp>
          <p:nvSpPr>
            <p:cNvPr id="79" name="CuadroTexto 395">
              <a:extLst>
                <a:ext uri="{FF2B5EF4-FFF2-40B4-BE49-F238E27FC236}">
                  <a16:creationId xmlns:a16="http://schemas.microsoft.com/office/drawing/2014/main" id="{98D5F2EE-F2BA-3640-B6EC-EF62A1F39219}"/>
                </a:ext>
              </a:extLst>
            </p:cNvPr>
            <p:cNvSpPr txBox="1"/>
            <p:nvPr/>
          </p:nvSpPr>
          <p:spPr>
            <a:xfrm flipH="1">
              <a:off x="1893579" y="10282419"/>
              <a:ext cx="4565148" cy="677108"/>
            </a:xfrm>
            <a:prstGeom prst="rect">
              <a:avLst/>
            </a:prstGeom>
            <a:noFill/>
          </p:spPr>
          <p:txBody>
            <a:bodyPr wrap="square" rtlCol="0">
              <a:spAutoFit/>
            </a:bodyPr>
            <a:lstStyle/>
            <a:p>
              <a:pPr algn="r"/>
              <a:r>
                <a:rPr lang="en-US" sz="1600" dirty="0" smtClean="0">
                  <a:solidFill>
                    <a:schemeClr val="tx2"/>
                  </a:solidFill>
                  <a:latin typeface="Roboto Medium" panose="02000000000000000000" pitchFamily="2" charset="0"/>
                  <a:ea typeface="Roboto Medium" panose="02000000000000000000" pitchFamily="2" charset="0"/>
                  <a:cs typeface="Lato Semibold" panose="020F0502020204030203" pitchFamily="34" charset="0"/>
                </a:rPr>
                <a:t>Value Analysis</a:t>
              </a:r>
              <a:endParaRPr lang="en-US" sz="1600" dirty="0">
                <a:solidFill>
                  <a:schemeClr val="tx2"/>
                </a:solidFill>
                <a:latin typeface="Roboto Medium" panose="02000000000000000000" pitchFamily="2" charset="0"/>
                <a:ea typeface="Roboto Medium" panose="02000000000000000000" pitchFamily="2" charset="0"/>
                <a:cs typeface="Lato Semibold" panose="020F0502020204030203" pitchFamily="34" charset="0"/>
              </a:endParaRPr>
            </a:p>
          </p:txBody>
        </p:sp>
        <p:sp>
          <p:nvSpPr>
            <p:cNvPr id="80" name="Rectangle 56">
              <a:extLst>
                <a:ext uri="{FF2B5EF4-FFF2-40B4-BE49-F238E27FC236}">
                  <a16:creationId xmlns:a16="http://schemas.microsoft.com/office/drawing/2014/main" id="{CD8637CD-AF73-DA48-971A-248E5D9D2287}"/>
                </a:ext>
              </a:extLst>
            </p:cNvPr>
            <p:cNvSpPr/>
            <p:nvPr/>
          </p:nvSpPr>
          <p:spPr>
            <a:xfrm flipH="1">
              <a:off x="1893579" y="10867195"/>
              <a:ext cx="5709296" cy="1046440"/>
            </a:xfrm>
            <a:prstGeom prst="rect">
              <a:avLst/>
            </a:prstGeom>
          </p:spPr>
          <p:txBody>
            <a:bodyPr wrap="square">
              <a:spAutoFit/>
            </a:bodyPr>
            <a:lstStyle/>
            <a:p>
              <a:pPr algn="r"/>
              <a:r>
                <a:rPr lang="en-US" sz="1400" dirty="0" smtClean="0">
                  <a:latin typeface="Lato Light" panose="020F0502020204030203" pitchFamily="34" charset="0"/>
                  <a:ea typeface="Lato Light" panose="020F0502020204030203" pitchFamily="34" charset="0"/>
                  <a:cs typeface="Lato Light" panose="020F0502020204030203" pitchFamily="34" charset="0"/>
                </a:rPr>
                <a:t>Procedural Analytics, ECRI HTAIS, VAT Meetings </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33" name="Forma libre 35">
            <a:extLst>
              <a:ext uri="{FF2B5EF4-FFF2-40B4-BE49-F238E27FC236}">
                <a16:creationId xmlns:a16="http://schemas.microsoft.com/office/drawing/2014/main" id="{9BCA16A7-9EC3-D049-95A3-11106E768B87}"/>
              </a:ext>
            </a:extLst>
          </p:cNvPr>
          <p:cNvSpPr/>
          <p:nvPr/>
        </p:nvSpPr>
        <p:spPr>
          <a:xfrm>
            <a:off x="4665009" y="4380034"/>
            <a:ext cx="477355" cy="426397"/>
          </a:xfrm>
          <a:custGeom>
            <a:avLst/>
            <a:gdLst>
              <a:gd name="connsiteX0" fmla="*/ 493715 w 532660"/>
              <a:gd name="connsiteY0" fmla="*/ 39031 h 434266"/>
              <a:gd name="connsiteX1" fmla="*/ 399538 w 532660"/>
              <a:gd name="connsiteY1" fmla="*/ 43 h 434266"/>
              <a:gd name="connsiteX2" fmla="*/ 305361 w 532660"/>
              <a:gd name="connsiteY2" fmla="*/ 39031 h 434266"/>
              <a:gd name="connsiteX3" fmla="*/ 281169 w 532660"/>
              <a:gd name="connsiteY3" fmla="*/ 63223 h 434266"/>
              <a:gd name="connsiteX4" fmla="*/ 256978 w 532660"/>
              <a:gd name="connsiteY4" fmla="*/ 39031 h 434266"/>
              <a:gd name="connsiteX5" fmla="*/ 162800 w 532660"/>
              <a:gd name="connsiteY5" fmla="*/ 43 h 434266"/>
              <a:gd name="connsiteX6" fmla="*/ 68623 w 532660"/>
              <a:gd name="connsiteY6" fmla="*/ 39031 h 434266"/>
              <a:gd name="connsiteX7" fmla="*/ 29635 w 532660"/>
              <a:gd name="connsiteY7" fmla="*/ 133208 h 434266"/>
              <a:gd name="connsiteX8" fmla="*/ 38291 w 532660"/>
              <a:gd name="connsiteY8" fmla="*/ 180704 h 434266"/>
              <a:gd name="connsiteX9" fmla="*/ 13360 w 532660"/>
              <a:gd name="connsiteY9" fmla="*/ 180704 h 434266"/>
              <a:gd name="connsiteX10" fmla="*/ 43 w 532660"/>
              <a:gd name="connsiteY10" fmla="*/ 194020 h 434266"/>
              <a:gd name="connsiteX11" fmla="*/ 13360 w 532660"/>
              <a:gd name="connsiteY11" fmla="*/ 207337 h 434266"/>
              <a:gd name="connsiteX12" fmla="*/ 52199 w 532660"/>
              <a:gd name="connsiteY12" fmla="*/ 207337 h 434266"/>
              <a:gd name="connsiteX13" fmla="*/ 68697 w 532660"/>
              <a:gd name="connsiteY13" fmla="*/ 227385 h 434266"/>
              <a:gd name="connsiteX14" fmla="*/ 102062 w 532660"/>
              <a:gd name="connsiteY14" fmla="*/ 260529 h 434266"/>
              <a:gd name="connsiteX15" fmla="*/ 102802 w 532660"/>
              <a:gd name="connsiteY15" fmla="*/ 261343 h 434266"/>
              <a:gd name="connsiteX16" fmla="*/ 271774 w 532660"/>
              <a:gd name="connsiteY16" fmla="*/ 430314 h 434266"/>
              <a:gd name="connsiteX17" fmla="*/ 281169 w 532660"/>
              <a:gd name="connsiteY17" fmla="*/ 434235 h 434266"/>
              <a:gd name="connsiteX18" fmla="*/ 290565 w 532660"/>
              <a:gd name="connsiteY18" fmla="*/ 430314 h 434266"/>
              <a:gd name="connsiteX19" fmla="*/ 459537 w 532660"/>
              <a:gd name="connsiteY19" fmla="*/ 261343 h 434266"/>
              <a:gd name="connsiteX20" fmla="*/ 460276 w 532660"/>
              <a:gd name="connsiteY20" fmla="*/ 260529 h 434266"/>
              <a:gd name="connsiteX21" fmla="*/ 493642 w 532660"/>
              <a:gd name="connsiteY21" fmla="*/ 227385 h 434266"/>
              <a:gd name="connsiteX22" fmla="*/ 493642 w 532660"/>
              <a:gd name="connsiteY22" fmla="*/ 227385 h 434266"/>
              <a:gd name="connsiteX23" fmla="*/ 532630 w 532660"/>
              <a:gd name="connsiteY23" fmla="*/ 133208 h 434266"/>
              <a:gd name="connsiteX24" fmla="*/ 493715 w 532660"/>
              <a:gd name="connsiteY24" fmla="*/ 39031 h 434266"/>
              <a:gd name="connsiteX25" fmla="*/ 474850 w 532660"/>
              <a:gd name="connsiteY25" fmla="*/ 208520 h 434266"/>
              <a:gd name="connsiteX26" fmla="*/ 440672 w 532660"/>
              <a:gd name="connsiteY26" fmla="*/ 242478 h 434266"/>
              <a:gd name="connsiteX27" fmla="*/ 439932 w 532660"/>
              <a:gd name="connsiteY27" fmla="*/ 243291 h 434266"/>
              <a:gd name="connsiteX28" fmla="*/ 281169 w 532660"/>
              <a:gd name="connsiteY28" fmla="*/ 402054 h 434266"/>
              <a:gd name="connsiteX29" fmla="*/ 122481 w 532660"/>
              <a:gd name="connsiteY29" fmla="*/ 243365 h 434266"/>
              <a:gd name="connsiteX30" fmla="*/ 121667 w 532660"/>
              <a:gd name="connsiteY30" fmla="*/ 242478 h 434266"/>
              <a:gd name="connsiteX31" fmla="*/ 87488 w 532660"/>
              <a:gd name="connsiteY31" fmla="*/ 208520 h 434266"/>
              <a:gd name="connsiteX32" fmla="*/ 75133 w 532660"/>
              <a:gd name="connsiteY32" fmla="*/ 193724 h 434266"/>
              <a:gd name="connsiteX33" fmla="*/ 94072 w 532660"/>
              <a:gd name="connsiteY33" fmla="*/ 173528 h 434266"/>
              <a:gd name="connsiteX34" fmla="*/ 130545 w 532660"/>
              <a:gd name="connsiteY34" fmla="*/ 243587 h 434266"/>
              <a:gd name="connsiteX35" fmla="*/ 144009 w 532660"/>
              <a:gd name="connsiteY35" fmla="*/ 250615 h 434266"/>
              <a:gd name="connsiteX36" fmla="*/ 155328 w 532660"/>
              <a:gd name="connsiteY36" fmla="*/ 240480 h 434266"/>
              <a:gd name="connsiteX37" fmla="*/ 183071 w 532660"/>
              <a:gd name="connsiteY37" fmla="*/ 124996 h 434266"/>
              <a:gd name="connsiteX38" fmla="*/ 215327 w 532660"/>
              <a:gd name="connsiteY38" fmla="*/ 281243 h 434266"/>
              <a:gd name="connsiteX39" fmla="*/ 227607 w 532660"/>
              <a:gd name="connsiteY39" fmla="*/ 291823 h 434266"/>
              <a:gd name="connsiteX40" fmla="*/ 228421 w 532660"/>
              <a:gd name="connsiteY40" fmla="*/ 291823 h 434266"/>
              <a:gd name="connsiteX41" fmla="*/ 241072 w 532660"/>
              <a:gd name="connsiteY41" fmla="*/ 282723 h 434266"/>
              <a:gd name="connsiteX42" fmla="*/ 276361 w 532660"/>
              <a:gd name="connsiteY42" fmla="*/ 176413 h 434266"/>
              <a:gd name="connsiteX43" fmla="*/ 303289 w 532660"/>
              <a:gd name="connsiteY43" fmla="*/ 203268 h 434266"/>
              <a:gd name="connsiteX44" fmla="*/ 312685 w 532660"/>
              <a:gd name="connsiteY44" fmla="*/ 207189 h 434266"/>
              <a:gd name="connsiteX45" fmla="*/ 355890 w 532660"/>
              <a:gd name="connsiteY45" fmla="*/ 207189 h 434266"/>
              <a:gd name="connsiteX46" fmla="*/ 369206 w 532660"/>
              <a:gd name="connsiteY46" fmla="*/ 193872 h 434266"/>
              <a:gd name="connsiteX47" fmla="*/ 355890 w 532660"/>
              <a:gd name="connsiteY47" fmla="*/ 180556 h 434266"/>
              <a:gd name="connsiteX48" fmla="*/ 318160 w 532660"/>
              <a:gd name="connsiteY48" fmla="*/ 180556 h 434266"/>
              <a:gd name="connsiteX49" fmla="*/ 279838 w 532660"/>
              <a:gd name="connsiteY49" fmla="*/ 142382 h 434266"/>
              <a:gd name="connsiteX50" fmla="*/ 267335 w 532660"/>
              <a:gd name="connsiteY50" fmla="*/ 138831 h 434266"/>
              <a:gd name="connsiteX51" fmla="*/ 257791 w 532660"/>
              <a:gd name="connsiteY51" fmla="*/ 147560 h 434266"/>
              <a:gd name="connsiteX52" fmla="*/ 231381 w 532660"/>
              <a:gd name="connsiteY52" fmla="*/ 227163 h 434266"/>
              <a:gd name="connsiteX53" fmla="*/ 197127 w 532660"/>
              <a:gd name="connsiteY53" fmla="*/ 61151 h 434266"/>
              <a:gd name="connsiteX54" fmla="*/ 184329 w 532660"/>
              <a:gd name="connsiteY54" fmla="*/ 50498 h 434266"/>
              <a:gd name="connsiteX55" fmla="*/ 184107 w 532660"/>
              <a:gd name="connsiteY55" fmla="*/ 50498 h 434266"/>
              <a:gd name="connsiteX56" fmla="*/ 171160 w 532660"/>
              <a:gd name="connsiteY56" fmla="*/ 60707 h 434266"/>
              <a:gd name="connsiteX57" fmla="*/ 137795 w 532660"/>
              <a:gd name="connsiteY57" fmla="*/ 199569 h 434266"/>
              <a:gd name="connsiteX58" fmla="*/ 109090 w 532660"/>
              <a:gd name="connsiteY58" fmla="*/ 144453 h 434266"/>
              <a:gd name="connsiteX59" fmla="*/ 99103 w 532660"/>
              <a:gd name="connsiteY59" fmla="*/ 137425 h 434266"/>
              <a:gd name="connsiteX60" fmla="*/ 87562 w 532660"/>
              <a:gd name="connsiteY60" fmla="*/ 141494 h 434266"/>
              <a:gd name="connsiteX61" fmla="*/ 62335 w 532660"/>
              <a:gd name="connsiteY61" fmla="*/ 168349 h 434266"/>
              <a:gd name="connsiteX62" fmla="*/ 56342 w 532660"/>
              <a:gd name="connsiteY62" fmla="*/ 133060 h 434266"/>
              <a:gd name="connsiteX63" fmla="*/ 87562 w 532660"/>
              <a:gd name="connsiteY63" fmla="*/ 57748 h 434266"/>
              <a:gd name="connsiteX64" fmla="*/ 162874 w 532660"/>
              <a:gd name="connsiteY64" fmla="*/ 26528 h 434266"/>
              <a:gd name="connsiteX65" fmla="*/ 238187 w 532660"/>
              <a:gd name="connsiteY65" fmla="*/ 57748 h 434266"/>
              <a:gd name="connsiteX66" fmla="*/ 271774 w 532660"/>
              <a:gd name="connsiteY66" fmla="*/ 91335 h 434266"/>
              <a:gd name="connsiteX67" fmla="*/ 281169 w 532660"/>
              <a:gd name="connsiteY67" fmla="*/ 95256 h 434266"/>
              <a:gd name="connsiteX68" fmla="*/ 290565 w 532660"/>
              <a:gd name="connsiteY68" fmla="*/ 91335 h 434266"/>
              <a:gd name="connsiteX69" fmla="*/ 324152 w 532660"/>
              <a:gd name="connsiteY69" fmla="*/ 57748 h 434266"/>
              <a:gd name="connsiteX70" fmla="*/ 399464 w 532660"/>
              <a:gd name="connsiteY70" fmla="*/ 26528 h 434266"/>
              <a:gd name="connsiteX71" fmla="*/ 474777 w 532660"/>
              <a:gd name="connsiteY71" fmla="*/ 57748 h 434266"/>
              <a:gd name="connsiteX72" fmla="*/ 505997 w 532660"/>
              <a:gd name="connsiteY72" fmla="*/ 133060 h 434266"/>
              <a:gd name="connsiteX73" fmla="*/ 474850 w 532660"/>
              <a:gd name="connsiteY73" fmla="*/ 208520 h 43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32660" h="434266">
                <a:moveTo>
                  <a:pt x="493715" y="39031"/>
                </a:moveTo>
                <a:cubicBezTo>
                  <a:pt x="468562" y="13878"/>
                  <a:pt x="435123" y="43"/>
                  <a:pt x="399538" y="43"/>
                </a:cubicBezTo>
                <a:cubicBezTo>
                  <a:pt x="363954" y="43"/>
                  <a:pt x="330515" y="13878"/>
                  <a:pt x="305361" y="39031"/>
                </a:cubicBezTo>
                <a:lnTo>
                  <a:pt x="281169" y="63223"/>
                </a:lnTo>
                <a:lnTo>
                  <a:pt x="256978" y="39031"/>
                </a:lnTo>
                <a:cubicBezTo>
                  <a:pt x="231824" y="13878"/>
                  <a:pt x="198385" y="43"/>
                  <a:pt x="162800" y="43"/>
                </a:cubicBezTo>
                <a:cubicBezTo>
                  <a:pt x="127216" y="43"/>
                  <a:pt x="93777" y="13878"/>
                  <a:pt x="68623" y="39031"/>
                </a:cubicBezTo>
                <a:cubicBezTo>
                  <a:pt x="43470" y="64184"/>
                  <a:pt x="29635" y="97624"/>
                  <a:pt x="29635" y="133208"/>
                </a:cubicBezTo>
                <a:cubicBezTo>
                  <a:pt x="29635" y="149706"/>
                  <a:pt x="32595" y="165760"/>
                  <a:pt x="38291" y="180704"/>
                </a:cubicBezTo>
                <a:lnTo>
                  <a:pt x="13360" y="180704"/>
                </a:lnTo>
                <a:cubicBezTo>
                  <a:pt x="6036" y="180704"/>
                  <a:pt x="43" y="186696"/>
                  <a:pt x="43" y="194020"/>
                </a:cubicBezTo>
                <a:cubicBezTo>
                  <a:pt x="43" y="201344"/>
                  <a:pt x="6036" y="207337"/>
                  <a:pt x="13360" y="207337"/>
                </a:cubicBezTo>
                <a:lnTo>
                  <a:pt x="52199" y="207337"/>
                </a:lnTo>
                <a:cubicBezTo>
                  <a:pt x="57008" y="214439"/>
                  <a:pt x="62483" y="221171"/>
                  <a:pt x="68697" y="227385"/>
                </a:cubicBezTo>
                <a:lnTo>
                  <a:pt x="102062" y="260529"/>
                </a:lnTo>
                <a:cubicBezTo>
                  <a:pt x="102284" y="260825"/>
                  <a:pt x="102580" y="261121"/>
                  <a:pt x="102802" y="261343"/>
                </a:cubicBezTo>
                <a:lnTo>
                  <a:pt x="271774" y="430314"/>
                </a:lnTo>
                <a:cubicBezTo>
                  <a:pt x="274363" y="432903"/>
                  <a:pt x="277766" y="434235"/>
                  <a:pt x="281169" y="434235"/>
                </a:cubicBezTo>
                <a:cubicBezTo>
                  <a:pt x="284573" y="434235"/>
                  <a:pt x="287976" y="432903"/>
                  <a:pt x="290565" y="430314"/>
                </a:cubicBezTo>
                <a:lnTo>
                  <a:pt x="459537" y="261343"/>
                </a:lnTo>
                <a:cubicBezTo>
                  <a:pt x="459758" y="261121"/>
                  <a:pt x="460054" y="260825"/>
                  <a:pt x="460276" y="260529"/>
                </a:cubicBezTo>
                <a:lnTo>
                  <a:pt x="493642" y="227385"/>
                </a:lnTo>
                <a:cubicBezTo>
                  <a:pt x="493642" y="227385"/>
                  <a:pt x="493642" y="227385"/>
                  <a:pt x="493642" y="227385"/>
                </a:cubicBezTo>
                <a:cubicBezTo>
                  <a:pt x="518795" y="202232"/>
                  <a:pt x="532630" y="168793"/>
                  <a:pt x="532630" y="133208"/>
                </a:cubicBezTo>
                <a:cubicBezTo>
                  <a:pt x="532703" y="97624"/>
                  <a:pt x="518869" y="64184"/>
                  <a:pt x="493715" y="39031"/>
                </a:cubicBezTo>
                <a:close/>
                <a:moveTo>
                  <a:pt x="474850" y="208520"/>
                </a:moveTo>
                <a:lnTo>
                  <a:pt x="440672" y="242478"/>
                </a:lnTo>
                <a:cubicBezTo>
                  <a:pt x="440376" y="242773"/>
                  <a:pt x="440154" y="242995"/>
                  <a:pt x="439932" y="243291"/>
                </a:cubicBezTo>
                <a:lnTo>
                  <a:pt x="281169" y="402054"/>
                </a:lnTo>
                <a:lnTo>
                  <a:pt x="122481" y="243365"/>
                </a:lnTo>
                <a:cubicBezTo>
                  <a:pt x="122259" y="243069"/>
                  <a:pt x="121963" y="242773"/>
                  <a:pt x="121667" y="242478"/>
                </a:cubicBezTo>
                <a:lnTo>
                  <a:pt x="87488" y="208520"/>
                </a:lnTo>
                <a:cubicBezTo>
                  <a:pt x="82901" y="203934"/>
                  <a:pt x="78758" y="198977"/>
                  <a:pt x="75133" y="193724"/>
                </a:cubicBezTo>
                <a:lnTo>
                  <a:pt x="94072" y="173528"/>
                </a:lnTo>
                <a:lnTo>
                  <a:pt x="130545" y="243587"/>
                </a:lnTo>
                <a:cubicBezTo>
                  <a:pt x="133134" y="248544"/>
                  <a:pt x="138461" y="251355"/>
                  <a:pt x="144009" y="250615"/>
                </a:cubicBezTo>
                <a:cubicBezTo>
                  <a:pt x="149558" y="249950"/>
                  <a:pt x="154071" y="245881"/>
                  <a:pt x="155328" y="240480"/>
                </a:cubicBezTo>
                <a:lnTo>
                  <a:pt x="183071" y="124996"/>
                </a:lnTo>
                <a:lnTo>
                  <a:pt x="215327" y="281243"/>
                </a:lnTo>
                <a:cubicBezTo>
                  <a:pt x="216510" y="287162"/>
                  <a:pt x="221541" y="291527"/>
                  <a:pt x="227607" y="291823"/>
                </a:cubicBezTo>
                <a:cubicBezTo>
                  <a:pt x="227903" y="291823"/>
                  <a:pt x="228125" y="291823"/>
                  <a:pt x="228421" y="291823"/>
                </a:cubicBezTo>
                <a:cubicBezTo>
                  <a:pt x="234118" y="291823"/>
                  <a:pt x="239222" y="288197"/>
                  <a:pt x="241072" y="282723"/>
                </a:cubicBezTo>
                <a:lnTo>
                  <a:pt x="276361" y="176413"/>
                </a:lnTo>
                <a:lnTo>
                  <a:pt x="303289" y="203268"/>
                </a:lnTo>
                <a:cubicBezTo>
                  <a:pt x="305805" y="205783"/>
                  <a:pt x="309134" y="207189"/>
                  <a:pt x="312685" y="207189"/>
                </a:cubicBezTo>
                <a:lnTo>
                  <a:pt x="355890" y="207189"/>
                </a:lnTo>
                <a:cubicBezTo>
                  <a:pt x="363214" y="207189"/>
                  <a:pt x="369206" y="201196"/>
                  <a:pt x="369206" y="193872"/>
                </a:cubicBezTo>
                <a:cubicBezTo>
                  <a:pt x="369206" y="186548"/>
                  <a:pt x="363214" y="180556"/>
                  <a:pt x="355890" y="180556"/>
                </a:cubicBezTo>
                <a:lnTo>
                  <a:pt x="318160" y="180556"/>
                </a:lnTo>
                <a:lnTo>
                  <a:pt x="279838" y="142382"/>
                </a:lnTo>
                <a:cubicBezTo>
                  <a:pt x="276582" y="139127"/>
                  <a:pt x="271848" y="137795"/>
                  <a:pt x="267335" y="138831"/>
                </a:cubicBezTo>
                <a:cubicBezTo>
                  <a:pt x="262822" y="139866"/>
                  <a:pt x="259197" y="143196"/>
                  <a:pt x="257791" y="147560"/>
                </a:cubicBezTo>
                <a:lnTo>
                  <a:pt x="231381" y="227163"/>
                </a:lnTo>
                <a:lnTo>
                  <a:pt x="197127" y="61151"/>
                </a:lnTo>
                <a:cubicBezTo>
                  <a:pt x="195870" y="55011"/>
                  <a:pt x="190543" y="50646"/>
                  <a:pt x="184329" y="50498"/>
                </a:cubicBezTo>
                <a:cubicBezTo>
                  <a:pt x="184255" y="50498"/>
                  <a:pt x="184181" y="50498"/>
                  <a:pt x="184107" y="50498"/>
                </a:cubicBezTo>
                <a:cubicBezTo>
                  <a:pt x="177966" y="50498"/>
                  <a:pt x="172640" y="54715"/>
                  <a:pt x="171160" y="60707"/>
                </a:cubicBezTo>
                <a:lnTo>
                  <a:pt x="137795" y="199569"/>
                </a:lnTo>
                <a:lnTo>
                  <a:pt x="109090" y="144453"/>
                </a:lnTo>
                <a:cubicBezTo>
                  <a:pt x="107093" y="140606"/>
                  <a:pt x="103394" y="138017"/>
                  <a:pt x="99103" y="137425"/>
                </a:cubicBezTo>
                <a:cubicBezTo>
                  <a:pt x="94812" y="136833"/>
                  <a:pt x="90521" y="138387"/>
                  <a:pt x="87562" y="141494"/>
                </a:cubicBezTo>
                <a:lnTo>
                  <a:pt x="62335" y="168349"/>
                </a:lnTo>
                <a:cubicBezTo>
                  <a:pt x="58414" y="157178"/>
                  <a:pt x="56342" y="145267"/>
                  <a:pt x="56342" y="133060"/>
                </a:cubicBezTo>
                <a:cubicBezTo>
                  <a:pt x="56342" y="104578"/>
                  <a:pt x="67439" y="77871"/>
                  <a:pt x="87562" y="57748"/>
                </a:cubicBezTo>
                <a:cubicBezTo>
                  <a:pt x="107685" y="37625"/>
                  <a:pt x="134466" y="26528"/>
                  <a:pt x="162874" y="26528"/>
                </a:cubicBezTo>
                <a:cubicBezTo>
                  <a:pt x="191357" y="26528"/>
                  <a:pt x="218064" y="37625"/>
                  <a:pt x="238187" y="57748"/>
                </a:cubicBezTo>
                <a:lnTo>
                  <a:pt x="271774" y="91335"/>
                </a:lnTo>
                <a:cubicBezTo>
                  <a:pt x="274289" y="93851"/>
                  <a:pt x="277692" y="95256"/>
                  <a:pt x="281169" y="95256"/>
                </a:cubicBezTo>
                <a:cubicBezTo>
                  <a:pt x="284720" y="95256"/>
                  <a:pt x="288123" y="93851"/>
                  <a:pt x="290565" y="91335"/>
                </a:cubicBezTo>
                <a:lnTo>
                  <a:pt x="324152" y="57748"/>
                </a:lnTo>
                <a:cubicBezTo>
                  <a:pt x="344275" y="37625"/>
                  <a:pt x="371056" y="26528"/>
                  <a:pt x="399464" y="26528"/>
                </a:cubicBezTo>
                <a:cubicBezTo>
                  <a:pt x="427947" y="26528"/>
                  <a:pt x="454654" y="37625"/>
                  <a:pt x="474777" y="57748"/>
                </a:cubicBezTo>
                <a:cubicBezTo>
                  <a:pt x="494900" y="77871"/>
                  <a:pt x="505997" y="104652"/>
                  <a:pt x="505997" y="133060"/>
                </a:cubicBezTo>
                <a:cubicBezTo>
                  <a:pt x="506070" y="161617"/>
                  <a:pt x="494973" y="188398"/>
                  <a:pt x="474850" y="208520"/>
                </a:cubicBezTo>
                <a:close/>
              </a:path>
            </a:pathLst>
          </a:custGeom>
          <a:solidFill>
            <a:schemeClr val="bg1"/>
          </a:solidFill>
          <a:ln w="740" cap="flat">
            <a:noFill/>
            <a:prstDash val="solid"/>
            <a:miter/>
          </a:ln>
        </p:spPr>
        <p:txBody>
          <a:bodyPr rtlCol="0" anchor="ctr"/>
          <a:lstStyle/>
          <a:p>
            <a:endParaRPr lang="es-MX" dirty="0"/>
          </a:p>
        </p:txBody>
      </p:sp>
      <p:sp>
        <p:nvSpPr>
          <p:cNvPr id="34" name="Gráfico 56">
            <a:extLst>
              <a:ext uri="{FF2B5EF4-FFF2-40B4-BE49-F238E27FC236}">
                <a16:creationId xmlns:a16="http://schemas.microsoft.com/office/drawing/2014/main" id="{3489B036-2F00-1A4A-8998-5CB7995E09B1}"/>
              </a:ext>
            </a:extLst>
          </p:cNvPr>
          <p:cNvSpPr/>
          <p:nvPr/>
        </p:nvSpPr>
        <p:spPr>
          <a:xfrm>
            <a:off x="6337717" y="2990558"/>
            <a:ext cx="402174" cy="384610"/>
          </a:xfrm>
          <a:custGeom>
            <a:avLst/>
            <a:gdLst>
              <a:gd name="connsiteX0" fmla="*/ 567433 w 571235"/>
              <a:gd name="connsiteY0" fmla="*/ 530713 h 571232"/>
              <a:gd name="connsiteX1" fmla="*/ 393855 w 571235"/>
              <a:gd name="connsiteY1" fmla="*/ 357125 h 571232"/>
              <a:gd name="connsiteX2" fmla="*/ 441411 w 571235"/>
              <a:gd name="connsiteY2" fmla="*/ 220703 h 571232"/>
              <a:gd name="connsiteX3" fmla="*/ 428936 w 571235"/>
              <a:gd name="connsiteY3" fmla="*/ 148233 h 571232"/>
              <a:gd name="connsiteX4" fmla="*/ 480359 w 571235"/>
              <a:gd name="connsiteY4" fmla="*/ 93383 h 571232"/>
              <a:gd name="connsiteX5" fmla="*/ 480359 w 571235"/>
              <a:gd name="connsiteY5" fmla="*/ 116843 h 571232"/>
              <a:gd name="connsiteX6" fmla="*/ 493342 w 571235"/>
              <a:gd name="connsiteY6" fmla="*/ 129826 h 571232"/>
              <a:gd name="connsiteX7" fmla="*/ 506323 w 571235"/>
              <a:gd name="connsiteY7" fmla="*/ 129826 h 571232"/>
              <a:gd name="connsiteX8" fmla="*/ 519307 w 571235"/>
              <a:gd name="connsiteY8" fmla="*/ 116843 h 571232"/>
              <a:gd name="connsiteX9" fmla="*/ 519307 w 571235"/>
              <a:gd name="connsiteY9" fmla="*/ 38947 h 571232"/>
              <a:gd name="connsiteX10" fmla="*/ 506323 w 571235"/>
              <a:gd name="connsiteY10" fmla="*/ 25964 h 571232"/>
              <a:gd name="connsiteX11" fmla="*/ 428428 w 571235"/>
              <a:gd name="connsiteY11" fmla="*/ 25964 h 571232"/>
              <a:gd name="connsiteX12" fmla="*/ 415444 w 571235"/>
              <a:gd name="connsiteY12" fmla="*/ 38947 h 571232"/>
              <a:gd name="connsiteX13" fmla="*/ 415444 w 571235"/>
              <a:gd name="connsiteY13" fmla="*/ 51930 h 571232"/>
              <a:gd name="connsiteX14" fmla="*/ 428428 w 571235"/>
              <a:gd name="connsiteY14" fmla="*/ 64913 h 571232"/>
              <a:gd name="connsiteX15" fmla="*/ 453666 w 571235"/>
              <a:gd name="connsiteY15" fmla="*/ 64913 h 571232"/>
              <a:gd name="connsiteX16" fmla="*/ 411359 w 571235"/>
              <a:gd name="connsiteY16" fmla="*/ 110040 h 571232"/>
              <a:gd name="connsiteX17" fmla="*/ 220706 w 571235"/>
              <a:gd name="connsiteY17" fmla="*/ 0 h 571232"/>
              <a:gd name="connsiteX18" fmla="*/ 0 w 571235"/>
              <a:gd name="connsiteY18" fmla="*/ 220703 h 571232"/>
              <a:gd name="connsiteX19" fmla="*/ 26698 w 571235"/>
              <a:gd name="connsiteY19" fmla="*/ 325852 h 571232"/>
              <a:gd name="connsiteX20" fmla="*/ 10038 w 571235"/>
              <a:gd name="connsiteY20" fmla="*/ 340291 h 571232"/>
              <a:gd name="connsiteX21" fmla="*/ 8728 w 571235"/>
              <a:gd name="connsiteY21" fmla="*/ 358604 h 571232"/>
              <a:gd name="connsiteX22" fmla="*/ 17233 w 571235"/>
              <a:gd name="connsiteY22" fmla="*/ 368420 h 571232"/>
              <a:gd name="connsiteX23" fmla="*/ 35547 w 571235"/>
              <a:gd name="connsiteY23" fmla="*/ 369729 h 571232"/>
              <a:gd name="connsiteX24" fmla="*/ 48552 w 571235"/>
              <a:gd name="connsiteY24" fmla="*/ 358459 h 571232"/>
              <a:gd name="connsiteX25" fmla="*/ 220703 w 571235"/>
              <a:gd name="connsiteY25" fmla="*/ 441411 h 571232"/>
              <a:gd name="connsiteX26" fmla="*/ 357138 w 571235"/>
              <a:gd name="connsiteY26" fmla="*/ 393844 h 571232"/>
              <a:gd name="connsiteX27" fmla="*/ 530715 w 571235"/>
              <a:gd name="connsiteY27" fmla="*/ 567430 h 571232"/>
              <a:gd name="connsiteX28" fmla="*/ 549076 w 571235"/>
              <a:gd name="connsiteY28" fmla="*/ 567430 h 571232"/>
              <a:gd name="connsiteX29" fmla="*/ 567433 w 571235"/>
              <a:gd name="connsiteY29" fmla="*/ 549074 h 571232"/>
              <a:gd name="connsiteX30" fmla="*/ 567433 w 571235"/>
              <a:gd name="connsiteY30" fmla="*/ 530713 h 571232"/>
              <a:gd name="connsiteX31" fmla="*/ 51931 w 571235"/>
              <a:gd name="connsiteY31" fmla="*/ 220703 h 571232"/>
              <a:gd name="connsiteX32" fmla="*/ 220706 w 571235"/>
              <a:gd name="connsiteY32" fmla="*/ 51929 h 571232"/>
              <a:gd name="connsiteX33" fmla="*/ 373797 w 571235"/>
              <a:gd name="connsiteY33" fmla="*/ 150101 h 571232"/>
              <a:gd name="connsiteX34" fmla="*/ 285162 w 571235"/>
              <a:gd name="connsiteY34" fmla="*/ 244639 h 571232"/>
              <a:gd name="connsiteX35" fmla="*/ 221487 w 571235"/>
              <a:gd name="connsiteY35" fmla="*/ 180964 h 571232"/>
              <a:gd name="connsiteX36" fmla="*/ 194969 w 571235"/>
              <a:gd name="connsiteY36" fmla="*/ 180019 h 571232"/>
              <a:gd name="connsiteX37" fmla="*/ 67303 w 571235"/>
              <a:gd name="connsiteY37" fmla="*/ 290661 h 571232"/>
              <a:gd name="connsiteX38" fmla="*/ 51931 w 571235"/>
              <a:gd name="connsiteY38" fmla="*/ 220703 h 571232"/>
              <a:gd name="connsiteX39" fmla="*/ 220705 w 571235"/>
              <a:gd name="connsiteY39" fmla="*/ 389478 h 571232"/>
              <a:gd name="connsiteX40" fmla="*/ 87837 w 571235"/>
              <a:gd name="connsiteY40" fmla="*/ 324411 h 571232"/>
              <a:gd name="connsiteX41" fmla="*/ 206784 w 571235"/>
              <a:gd name="connsiteY41" fmla="*/ 221324 h 571232"/>
              <a:gd name="connsiteX42" fmla="*/ 271849 w 571235"/>
              <a:gd name="connsiteY42" fmla="*/ 286403 h 571232"/>
              <a:gd name="connsiteX43" fmla="*/ 285923 w 571235"/>
              <a:gd name="connsiteY43" fmla="*/ 292108 h 571232"/>
              <a:gd name="connsiteX44" fmla="*/ 299819 w 571235"/>
              <a:gd name="connsiteY44" fmla="*/ 285960 h 571232"/>
              <a:gd name="connsiteX45" fmla="*/ 386999 w 571235"/>
              <a:gd name="connsiteY45" fmla="*/ 192966 h 571232"/>
              <a:gd name="connsiteX46" fmla="*/ 389481 w 571235"/>
              <a:gd name="connsiteY46" fmla="*/ 220703 h 571232"/>
              <a:gd name="connsiteX47" fmla="*/ 220705 w 571235"/>
              <a:gd name="connsiteY47" fmla="*/ 389478 h 57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1235" h="571232">
                <a:moveTo>
                  <a:pt x="567433" y="530713"/>
                </a:moveTo>
                <a:lnTo>
                  <a:pt x="393855" y="357125"/>
                </a:lnTo>
                <a:cubicBezTo>
                  <a:pt x="423537" y="319535"/>
                  <a:pt x="441411" y="272209"/>
                  <a:pt x="441411" y="220703"/>
                </a:cubicBezTo>
                <a:cubicBezTo>
                  <a:pt x="441411" y="195291"/>
                  <a:pt x="436877" y="170973"/>
                  <a:pt x="428936" y="148233"/>
                </a:cubicBezTo>
                <a:lnTo>
                  <a:pt x="480359" y="93383"/>
                </a:lnTo>
                <a:lnTo>
                  <a:pt x="480359" y="116843"/>
                </a:lnTo>
                <a:cubicBezTo>
                  <a:pt x="480359" y="124019"/>
                  <a:pt x="486165" y="129826"/>
                  <a:pt x="493342" y="129826"/>
                </a:cubicBezTo>
                <a:lnTo>
                  <a:pt x="506323" y="129826"/>
                </a:lnTo>
                <a:cubicBezTo>
                  <a:pt x="513500" y="129826"/>
                  <a:pt x="519307" y="124019"/>
                  <a:pt x="519307" y="116843"/>
                </a:cubicBezTo>
                <a:lnTo>
                  <a:pt x="519307" y="38947"/>
                </a:lnTo>
                <a:cubicBezTo>
                  <a:pt x="519307" y="31771"/>
                  <a:pt x="513500" y="25964"/>
                  <a:pt x="506323" y="25964"/>
                </a:cubicBezTo>
                <a:lnTo>
                  <a:pt x="428428" y="25964"/>
                </a:lnTo>
                <a:cubicBezTo>
                  <a:pt x="421251" y="25964"/>
                  <a:pt x="415444" y="31771"/>
                  <a:pt x="415444" y="38947"/>
                </a:cubicBezTo>
                <a:lnTo>
                  <a:pt x="415444" y="51930"/>
                </a:lnTo>
                <a:cubicBezTo>
                  <a:pt x="415444" y="59106"/>
                  <a:pt x="421251" y="64913"/>
                  <a:pt x="428428" y="64913"/>
                </a:cubicBezTo>
                <a:lnTo>
                  <a:pt x="453666" y="64913"/>
                </a:lnTo>
                <a:lnTo>
                  <a:pt x="411359" y="110040"/>
                </a:lnTo>
                <a:cubicBezTo>
                  <a:pt x="373079" y="44358"/>
                  <a:pt x="302048" y="0"/>
                  <a:pt x="220706" y="0"/>
                </a:cubicBezTo>
                <a:cubicBezTo>
                  <a:pt x="99018" y="-1"/>
                  <a:pt x="0" y="99003"/>
                  <a:pt x="0" y="220703"/>
                </a:cubicBezTo>
                <a:cubicBezTo>
                  <a:pt x="0" y="258748"/>
                  <a:pt x="9677" y="294574"/>
                  <a:pt x="26698" y="325852"/>
                </a:cubicBezTo>
                <a:lnTo>
                  <a:pt x="10038" y="340291"/>
                </a:lnTo>
                <a:cubicBezTo>
                  <a:pt x="4619" y="344986"/>
                  <a:pt x="4032" y="353185"/>
                  <a:pt x="8728" y="358604"/>
                </a:cubicBezTo>
                <a:lnTo>
                  <a:pt x="17233" y="368420"/>
                </a:lnTo>
                <a:cubicBezTo>
                  <a:pt x="21929" y="373840"/>
                  <a:pt x="30129" y="374425"/>
                  <a:pt x="35547" y="369729"/>
                </a:cubicBezTo>
                <a:lnTo>
                  <a:pt x="48552" y="358459"/>
                </a:lnTo>
                <a:cubicBezTo>
                  <a:pt x="89036" y="408947"/>
                  <a:pt x="151112" y="441411"/>
                  <a:pt x="220703" y="441411"/>
                </a:cubicBezTo>
                <a:cubicBezTo>
                  <a:pt x="272211" y="441411"/>
                  <a:pt x="319544" y="423532"/>
                  <a:pt x="357138" y="393844"/>
                </a:cubicBezTo>
                <a:lnTo>
                  <a:pt x="530715" y="567430"/>
                </a:lnTo>
                <a:cubicBezTo>
                  <a:pt x="535786" y="572500"/>
                  <a:pt x="544007" y="572500"/>
                  <a:pt x="549076" y="567430"/>
                </a:cubicBezTo>
                <a:lnTo>
                  <a:pt x="567433" y="549074"/>
                </a:lnTo>
                <a:cubicBezTo>
                  <a:pt x="572503" y="544003"/>
                  <a:pt x="572503" y="535783"/>
                  <a:pt x="567433" y="530713"/>
                </a:cubicBezTo>
                <a:close/>
                <a:moveTo>
                  <a:pt x="51931" y="220703"/>
                </a:moveTo>
                <a:cubicBezTo>
                  <a:pt x="51931" y="127645"/>
                  <a:pt x="127646" y="51929"/>
                  <a:pt x="220706" y="51929"/>
                </a:cubicBezTo>
                <a:cubicBezTo>
                  <a:pt x="288540" y="51929"/>
                  <a:pt x="347002" y="92247"/>
                  <a:pt x="373797" y="150101"/>
                </a:cubicBezTo>
                <a:lnTo>
                  <a:pt x="285162" y="244639"/>
                </a:lnTo>
                <a:lnTo>
                  <a:pt x="221487" y="180964"/>
                </a:lnTo>
                <a:cubicBezTo>
                  <a:pt x="214264" y="173741"/>
                  <a:pt x="202689" y="173329"/>
                  <a:pt x="194969" y="180019"/>
                </a:cubicBezTo>
                <a:lnTo>
                  <a:pt x="67303" y="290661"/>
                </a:lnTo>
                <a:cubicBezTo>
                  <a:pt x="57526" y="269315"/>
                  <a:pt x="51931" y="245675"/>
                  <a:pt x="51931" y="220703"/>
                </a:cubicBezTo>
                <a:close/>
                <a:moveTo>
                  <a:pt x="220705" y="389478"/>
                </a:moveTo>
                <a:cubicBezTo>
                  <a:pt x="166754" y="389478"/>
                  <a:pt x="118755" y="363933"/>
                  <a:pt x="87837" y="324411"/>
                </a:cubicBezTo>
                <a:lnTo>
                  <a:pt x="206784" y="221324"/>
                </a:lnTo>
                <a:lnTo>
                  <a:pt x="271849" y="286403"/>
                </a:lnTo>
                <a:cubicBezTo>
                  <a:pt x="275578" y="290117"/>
                  <a:pt x="280952" y="291994"/>
                  <a:pt x="285923" y="292108"/>
                </a:cubicBezTo>
                <a:cubicBezTo>
                  <a:pt x="291197" y="292020"/>
                  <a:pt x="296217" y="289801"/>
                  <a:pt x="299819" y="285960"/>
                </a:cubicBezTo>
                <a:lnTo>
                  <a:pt x="386999" y="192966"/>
                </a:lnTo>
                <a:cubicBezTo>
                  <a:pt x="388505" y="202012"/>
                  <a:pt x="389481" y="211238"/>
                  <a:pt x="389481" y="220703"/>
                </a:cubicBezTo>
                <a:cubicBezTo>
                  <a:pt x="389480" y="313762"/>
                  <a:pt x="313765" y="389478"/>
                  <a:pt x="220705" y="389478"/>
                </a:cubicBezTo>
                <a:close/>
              </a:path>
            </a:pathLst>
          </a:custGeom>
          <a:solidFill>
            <a:schemeClr val="bg1"/>
          </a:solidFill>
          <a:ln w="1198" cap="flat">
            <a:noFill/>
            <a:prstDash val="solid"/>
            <a:miter/>
          </a:ln>
        </p:spPr>
        <p:txBody>
          <a:bodyPr rtlCol="0" anchor="ctr"/>
          <a:lstStyle/>
          <a:p>
            <a:endParaRPr lang="es-MX" dirty="0">
              <a:solidFill>
                <a:schemeClr val="bg1"/>
              </a:solidFill>
            </a:endParaRPr>
          </a:p>
        </p:txBody>
      </p:sp>
      <p:sp>
        <p:nvSpPr>
          <p:cNvPr id="35" name="Title 1"/>
          <p:cNvSpPr txBox="1">
            <a:spLocks/>
          </p:cNvSpPr>
          <p:nvPr/>
        </p:nvSpPr>
        <p:spPr>
          <a:xfrm>
            <a:off x="446048"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Strategic Sourcing Overview</a:t>
            </a:r>
            <a:endParaRPr lang="en-US" dirty="0"/>
          </a:p>
        </p:txBody>
      </p:sp>
      <p:sp>
        <p:nvSpPr>
          <p:cNvPr id="36" name="Gráfico 52">
            <a:extLst>
              <a:ext uri="{FF2B5EF4-FFF2-40B4-BE49-F238E27FC236}">
                <a16:creationId xmlns:a16="http://schemas.microsoft.com/office/drawing/2014/main" id="{0E6F786D-05B6-BA49-B378-FDABB7ADB725}"/>
              </a:ext>
            </a:extLst>
          </p:cNvPr>
          <p:cNvSpPr/>
          <p:nvPr/>
        </p:nvSpPr>
        <p:spPr>
          <a:xfrm>
            <a:off x="6261961" y="4249960"/>
            <a:ext cx="500349" cy="505046"/>
          </a:xfrm>
          <a:custGeom>
            <a:avLst/>
            <a:gdLst>
              <a:gd name="connsiteX0" fmla="*/ 571087 w 571086"/>
              <a:gd name="connsiteY0" fmla="*/ 178465 h 571086"/>
              <a:gd name="connsiteX1" fmla="*/ 571087 w 571086"/>
              <a:gd name="connsiteY1" fmla="*/ 107079 h 571086"/>
              <a:gd name="connsiteX2" fmla="*/ 285544 w 571086"/>
              <a:gd name="connsiteY2" fmla="*/ 0 h 571086"/>
              <a:gd name="connsiteX3" fmla="*/ 0 w 571086"/>
              <a:gd name="connsiteY3" fmla="*/ 107079 h 571086"/>
              <a:gd name="connsiteX4" fmla="*/ 0 w 571086"/>
              <a:gd name="connsiteY4" fmla="*/ 178464 h 571086"/>
              <a:gd name="connsiteX5" fmla="*/ 35693 w 571086"/>
              <a:gd name="connsiteY5" fmla="*/ 178464 h 571086"/>
              <a:gd name="connsiteX6" fmla="*/ 35693 w 571086"/>
              <a:gd name="connsiteY6" fmla="*/ 535394 h 571086"/>
              <a:gd name="connsiteX7" fmla="*/ 0 w 571086"/>
              <a:gd name="connsiteY7" fmla="*/ 535394 h 571086"/>
              <a:gd name="connsiteX8" fmla="*/ 0 w 571086"/>
              <a:gd name="connsiteY8" fmla="*/ 571087 h 571086"/>
              <a:gd name="connsiteX9" fmla="*/ 571087 w 571086"/>
              <a:gd name="connsiteY9" fmla="*/ 571087 h 571086"/>
              <a:gd name="connsiteX10" fmla="*/ 571087 w 571086"/>
              <a:gd name="connsiteY10" fmla="*/ 535394 h 571086"/>
              <a:gd name="connsiteX11" fmla="*/ 535394 w 571086"/>
              <a:gd name="connsiteY11" fmla="*/ 535394 h 571086"/>
              <a:gd name="connsiteX12" fmla="*/ 535394 w 571086"/>
              <a:gd name="connsiteY12" fmla="*/ 178465 h 571086"/>
              <a:gd name="connsiteX13" fmla="*/ 321236 w 571086"/>
              <a:gd name="connsiteY13" fmla="*/ 178465 h 571086"/>
              <a:gd name="connsiteX14" fmla="*/ 428315 w 571086"/>
              <a:gd name="connsiteY14" fmla="*/ 178465 h 571086"/>
              <a:gd name="connsiteX15" fmla="*/ 428315 w 571086"/>
              <a:gd name="connsiteY15" fmla="*/ 285544 h 571086"/>
              <a:gd name="connsiteX16" fmla="*/ 321236 w 571086"/>
              <a:gd name="connsiteY16" fmla="*/ 285544 h 571086"/>
              <a:gd name="connsiteX17" fmla="*/ 142772 w 571086"/>
              <a:gd name="connsiteY17" fmla="*/ 178465 h 571086"/>
              <a:gd name="connsiteX18" fmla="*/ 249851 w 571086"/>
              <a:gd name="connsiteY18" fmla="*/ 178465 h 571086"/>
              <a:gd name="connsiteX19" fmla="*/ 249851 w 571086"/>
              <a:gd name="connsiteY19" fmla="*/ 285544 h 571086"/>
              <a:gd name="connsiteX20" fmla="*/ 142772 w 571086"/>
              <a:gd name="connsiteY20" fmla="*/ 285544 h 571086"/>
              <a:gd name="connsiteX21" fmla="*/ 142772 w 571086"/>
              <a:gd name="connsiteY21" fmla="*/ 356930 h 571086"/>
              <a:gd name="connsiteX22" fmla="*/ 249851 w 571086"/>
              <a:gd name="connsiteY22" fmla="*/ 356930 h 571086"/>
              <a:gd name="connsiteX23" fmla="*/ 249851 w 571086"/>
              <a:gd name="connsiteY23" fmla="*/ 464008 h 571086"/>
              <a:gd name="connsiteX24" fmla="*/ 142772 w 571086"/>
              <a:gd name="connsiteY24" fmla="*/ 464008 h 571086"/>
              <a:gd name="connsiteX25" fmla="*/ 321236 w 571086"/>
              <a:gd name="connsiteY25" fmla="*/ 535395 h 571086"/>
              <a:gd name="connsiteX26" fmla="*/ 321236 w 571086"/>
              <a:gd name="connsiteY26" fmla="*/ 356930 h 571086"/>
              <a:gd name="connsiteX27" fmla="*/ 428315 w 571086"/>
              <a:gd name="connsiteY27" fmla="*/ 356930 h 571086"/>
              <a:gd name="connsiteX28" fmla="*/ 428315 w 571086"/>
              <a:gd name="connsiteY28" fmla="*/ 535395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086" h="571086">
                <a:moveTo>
                  <a:pt x="571087" y="178465"/>
                </a:moveTo>
                <a:lnTo>
                  <a:pt x="571087" y="107079"/>
                </a:lnTo>
                <a:lnTo>
                  <a:pt x="285544" y="0"/>
                </a:lnTo>
                <a:lnTo>
                  <a:pt x="0" y="107079"/>
                </a:lnTo>
                <a:lnTo>
                  <a:pt x="0" y="178464"/>
                </a:lnTo>
                <a:lnTo>
                  <a:pt x="35693" y="178464"/>
                </a:lnTo>
                <a:lnTo>
                  <a:pt x="35693" y="535394"/>
                </a:lnTo>
                <a:lnTo>
                  <a:pt x="0" y="535394"/>
                </a:lnTo>
                <a:lnTo>
                  <a:pt x="0" y="571087"/>
                </a:lnTo>
                <a:lnTo>
                  <a:pt x="571087" y="571087"/>
                </a:lnTo>
                <a:lnTo>
                  <a:pt x="571087" y="535394"/>
                </a:lnTo>
                <a:lnTo>
                  <a:pt x="535394" y="535394"/>
                </a:lnTo>
                <a:lnTo>
                  <a:pt x="535394" y="178465"/>
                </a:lnTo>
                <a:close/>
                <a:moveTo>
                  <a:pt x="321236" y="178465"/>
                </a:moveTo>
                <a:lnTo>
                  <a:pt x="428315" y="178465"/>
                </a:lnTo>
                <a:lnTo>
                  <a:pt x="428315" y="285544"/>
                </a:lnTo>
                <a:lnTo>
                  <a:pt x="321236" y="285544"/>
                </a:lnTo>
                <a:close/>
                <a:moveTo>
                  <a:pt x="142772" y="178465"/>
                </a:moveTo>
                <a:lnTo>
                  <a:pt x="249851" y="178465"/>
                </a:lnTo>
                <a:lnTo>
                  <a:pt x="249851" y="285544"/>
                </a:lnTo>
                <a:lnTo>
                  <a:pt x="142772" y="285544"/>
                </a:lnTo>
                <a:close/>
                <a:moveTo>
                  <a:pt x="142772" y="356930"/>
                </a:moveTo>
                <a:lnTo>
                  <a:pt x="249851" y="356930"/>
                </a:lnTo>
                <a:lnTo>
                  <a:pt x="249851" y="464008"/>
                </a:lnTo>
                <a:lnTo>
                  <a:pt x="142772" y="464008"/>
                </a:lnTo>
                <a:close/>
                <a:moveTo>
                  <a:pt x="321236" y="535395"/>
                </a:moveTo>
                <a:lnTo>
                  <a:pt x="321236" y="356930"/>
                </a:lnTo>
                <a:lnTo>
                  <a:pt x="428315" y="356930"/>
                </a:lnTo>
                <a:lnTo>
                  <a:pt x="428315" y="535395"/>
                </a:lnTo>
                <a:close/>
              </a:path>
            </a:pathLst>
          </a:custGeom>
          <a:solidFill>
            <a:schemeClr val="bg1"/>
          </a:solidFill>
          <a:ln w="1072" cap="flat">
            <a:noFill/>
            <a:prstDash val="solid"/>
            <a:miter/>
          </a:ln>
        </p:spPr>
        <p:txBody>
          <a:bodyPr rtlCol="0" anchor="ctr"/>
          <a:lstStyle/>
          <a:p>
            <a:endParaRPr lang="es-MX" sz="900" dirty="0"/>
          </a:p>
        </p:txBody>
      </p:sp>
      <p:sp>
        <p:nvSpPr>
          <p:cNvPr id="37" name="Forma libre 332">
            <a:extLst>
              <a:ext uri="{FF2B5EF4-FFF2-40B4-BE49-F238E27FC236}">
                <a16:creationId xmlns:a16="http://schemas.microsoft.com/office/drawing/2014/main" id="{23655E91-FE5D-6A4D-90FC-541B6B777FF6}"/>
              </a:ext>
            </a:extLst>
          </p:cNvPr>
          <p:cNvSpPr/>
          <p:nvPr/>
        </p:nvSpPr>
        <p:spPr>
          <a:xfrm>
            <a:off x="4842598" y="2889569"/>
            <a:ext cx="286209" cy="302726"/>
          </a:xfrm>
          <a:custGeom>
            <a:avLst/>
            <a:gdLst>
              <a:gd name="connsiteX0" fmla="*/ 312497 w 312800"/>
              <a:gd name="connsiteY0" fmla="*/ 156705 h 312800"/>
              <a:gd name="connsiteX1" fmla="*/ 156705 w 312800"/>
              <a:gd name="connsiteY1" fmla="*/ 312497 h 312800"/>
              <a:gd name="connsiteX2" fmla="*/ 913 w 312800"/>
              <a:gd name="connsiteY2" fmla="*/ 156705 h 312800"/>
              <a:gd name="connsiteX3" fmla="*/ 156705 w 312800"/>
              <a:gd name="connsiteY3" fmla="*/ 913 h 312800"/>
              <a:gd name="connsiteX4" fmla="*/ 312497 w 312800"/>
              <a:gd name="connsiteY4" fmla="*/ 156705 h 3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00" h="312800">
                <a:moveTo>
                  <a:pt x="312497" y="156705"/>
                </a:moveTo>
                <a:cubicBezTo>
                  <a:pt x="312497" y="242746"/>
                  <a:pt x="242746" y="312497"/>
                  <a:pt x="156705" y="312497"/>
                </a:cubicBezTo>
                <a:cubicBezTo>
                  <a:pt x="70663" y="312497"/>
                  <a:pt x="913" y="242746"/>
                  <a:pt x="913" y="156705"/>
                </a:cubicBezTo>
                <a:cubicBezTo>
                  <a:pt x="913" y="70663"/>
                  <a:pt x="70663" y="913"/>
                  <a:pt x="156705" y="913"/>
                </a:cubicBezTo>
                <a:cubicBezTo>
                  <a:pt x="242746" y="913"/>
                  <a:pt x="312497" y="70663"/>
                  <a:pt x="312497" y="156705"/>
                </a:cubicBezTo>
                <a:close/>
              </a:path>
            </a:pathLst>
          </a:custGeom>
          <a:solidFill>
            <a:schemeClr val="bg1"/>
          </a:solidFill>
          <a:ln w="9525" cap="flat">
            <a:noFill/>
            <a:prstDash val="solid"/>
            <a:miter/>
          </a:ln>
        </p:spPr>
        <p:txBody>
          <a:bodyPr rtlCol="0" anchor="ctr"/>
          <a:lstStyle/>
          <a:p>
            <a:endParaRPr lang="es-MX" sz="900" dirty="0"/>
          </a:p>
        </p:txBody>
      </p:sp>
      <p:sp>
        <p:nvSpPr>
          <p:cNvPr id="38" name="Forma libre 333">
            <a:extLst>
              <a:ext uri="{FF2B5EF4-FFF2-40B4-BE49-F238E27FC236}">
                <a16:creationId xmlns:a16="http://schemas.microsoft.com/office/drawing/2014/main" id="{4FA3C0EB-143E-3148-86DB-6400DCC8B5BA}"/>
              </a:ext>
            </a:extLst>
          </p:cNvPr>
          <p:cNvSpPr/>
          <p:nvPr/>
        </p:nvSpPr>
        <p:spPr>
          <a:xfrm>
            <a:off x="4723995" y="3239436"/>
            <a:ext cx="523417" cy="227339"/>
          </a:xfrm>
          <a:custGeom>
            <a:avLst/>
            <a:gdLst>
              <a:gd name="connsiteX0" fmla="*/ 508250 w 572048"/>
              <a:gd name="connsiteY0" fmla="*/ 59463 h 234904"/>
              <a:gd name="connsiteX1" fmla="*/ 397847 w 572048"/>
              <a:gd name="connsiteY1" fmla="*/ 16597 h 234904"/>
              <a:gd name="connsiteX2" fmla="*/ 382252 w 572048"/>
              <a:gd name="connsiteY2" fmla="*/ 24749 h 234904"/>
              <a:gd name="connsiteX3" fmla="*/ 329038 w 572048"/>
              <a:gd name="connsiteY3" fmla="*/ 173206 h 234904"/>
              <a:gd name="connsiteX4" fmla="*/ 312927 w 572048"/>
              <a:gd name="connsiteY4" fmla="*/ 92629 h 234904"/>
              <a:gd name="connsiteX5" fmla="*/ 337803 w 572048"/>
              <a:gd name="connsiteY5" fmla="*/ 18004 h 234904"/>
              <a:gd name="connsiteX6" fmla="*/ 336003 w 572048"/>
              <a:gd name="connsiteY6" fmla="*/ 6301 h 234904"/>
              <a:gd name="connsiteX7" fmla="*/ 325480 w 572048"/>
              <a:gd name="connsiteY7" fmla="*/ 913 h 234904"/>
              <a:gd name="connsiteX8" fmla="*/ 247584 w 572048"/>
              <a:gd name="connsiteY8" fmla="*/ 913 h 234904"/>
              <a:gd name="connsiteX9" fmla="*/ 237060 w 572048"/>
              <a:gd name="connsiteY9" fmla="*/ 6301 h 234904"/>
              <a:gd name="connsiteX10" fmla="*/ 235260 w 572048"/>
              <a:gd name="connsiteY10" fmla="*/ 18004 h 234904"/>
              <a:gd name="connsiteX11" fmla="*/ 260136 w 572048"/>
              <a:gd name="connsiteY11" fmla="*/ 92629 h 234904"/>
              <a:gd name="connsiteX12" fmla="*/ 244025 w 572048"/>
              <a:gd name="connsiteY12" fmla="*/ 173206 h 234904"/>
              <a:gd name="connsiteX13" fmla="*/ 190811 w 572048"/>
              <a:gd name="connsiteY13" fmla="*/ 24749 h 234904"/>
              <a:gd name="connsiteX14" fmla="*/ 175216 w 572048"/>
              <a:gd name="connsiteY14" fmla="*/ 16597 h 234904"/>
              <a:gd name="connsiteX15" fmla="*/ 64813 w 572048"/>
              <a:gd name="connsiteY15" fmla="*/ 59463 h 234904"/>
              <a:gd name="connsiteX16" fmla="*/ 913 w 572048"/>
              <a:gd name="connsiteY16" fmla="*/ 163665 h 234904"/>
              <a:gd name="connsiteX17" fmla="*/ 913 w 572048"/>
              <a:gd name="connsiteY17" fmla="*/ 182671 h 234904"/>
              <a:gd name="connsiteX18" fmla="*/ 52844 w 572048"/>
              <a:gd name="connsiteY18" fmla="*/ 234602 h 234904"/>
              <a:gd name="connsiteX19" fmla="*/ 247584 w 572048"/>
              <a:gd name="connsiteY19" fmla="*/ 234602 h 234904"/>
              <a:gd name="connsiteX20" fmla="*/ 325480 w 572048"/>
              <a:gd name="connsiteY20" fmla="*/ 234602 h 234904"/>
              <a:gd name="connsiteX21" fmla="*/ 520219 w 572048"/>
              <a:gd name="connsiteY21" fmla="*/ 234602 h 234904"/>
              <a:gd name="connsiteX22" fmla="*/ 572150 w 572048"/>
              <a:gd name="connsiteY22" fmla="*/ 182671 h 234904"/>
              <a:gd name="connsiteX23" fmla="*/ 572150 w 572048"/>
              <a:gd name="connsiteY23" fmla="*/ 163665 h 234904"/>
              <a:gd name="connsiteX24" fmla="*/ 508250 w 572048"/>
              <a:gd name="connsiteY24" fmla="*/ 59463 h 2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2048" h="234904">
                <a:moveTo>
                  <a:pt x="508250" y="59463"/>
                </a:moveTo>
                <a:cubicBezTo>
                  <a:pt x="483704" y="46873"/>
                  <a:pt x="444604" y="29212"/>
                  <a:pt x="397847" y="16597"/>
                </a:cubicBezTo>
                <a:cubicBezTo>
                  <a:pt x="391356" y="14771"/>
                  <a:pt x="384510" y="18385"/>
                  <a:pt x="382252" y="24749"/>
                </a:cubicBezTo>
                <a:lnTo>
                  <a:pt x="329038" y="173206"/>
                </a:lnTo>
                <a:lnTo>
                  <a:pt x="312927" y="92629"/>
                </a:lnTo>
                <a:lnTo>
                  <a:pt x="337803" y="18004"/>
                </a:lnTo>
                <a:cubicBezTo>
                  <a:pt x="339121" y="14048"/>
                  <a:pt x="338463" y="9687"/>
                  <a:pt x="336003" y="6301"/>
                </a:cubicBezTo>
                <a:cubicBezTo>
                  <a:pt x="333569" y="2916"/>
                  <a:pt x="329664" y="913"/>
                  <a:pt x="325480" y="913"/>
                </a:cubicBezTo>
                <a:lnTo>
                  <a:pt x="247584" y="913"/>
                </a:lnTo>
                <a:cubicBezTo>
                  <a:pt x="243399" y="913"/>
                  <a:pt x="239495" y="2916"/>
                  <a:pt x="237060" y="6301"/>
                </a:cubicBezTo>
                <a:cubicBezTo>
                  <a:pt x="234601" y="9686"/>
                  <a:pt x="233941" y="14048"/>
                  <a:pt x="235260" y="18004"/>
                </a:cubicBezTo>
                <a:lnTo>
                  <a:pt x="260136" y="92629"/>
                </a:lnTo>
                <a:lnTo>
                  <a:pt x="244025" y="173206"/>
                </a:lnTo>
                <a:lnTo>
                  <a:pt x="190811" y="24749"/>
                </a:lnTo>
                <a:cubicBezTo>
                  <a:pt x="188554" y="18385"/>
                  <a:pt x="181682" y="14783"/>
                  <a:pt x="175216" y="16597"/>
                </a:cubicBezTo>
                <a:cubicBezTo>
                  <a:pt x="128458" y="29212"/>
                  <a:pt x="89358" y="46873"/>
                  <a:pt x="64813" y="59463"/>
                </a:cubicBezTo>
                <a:cubicBezTo>
                  <a:pt x="25407" y="79697"/>
                  <a:pt x="913" y="119634"/>
                  <a:pt x="913" y="163665"/>
                </a:cubicBezTo>
                <a:lnTo>
                  <a:pt x="913" y="182671"/>
                </a:lnTo>
                <a:cubicBezTo>
                  <a:pt x="913" y="211311"/>
                  <a:pt x="24216" y="234602"/>
                  <a:pt x="52844" y="234602"/>
                </a:cubicBezTo>
                <a:lnTo>
                  <a:pt x="247584" y="234602"/>
                </a:lnTo>
                <a:lnTo>
                  <a:pt x="325480" y="234602"/>
                </a:lnTo>
                <a:lnTo>
                  <a:pt x="520219" y="234602"/>
                </a:lnTo>
                <a:cubicBezTo>
                  <a:pt x="548847" y="234602"/>
                  <a:pt x="572150" y="211312"/>
                  <a:pt x="572150" y="182671"/>
                </a:cubicBezTo>
                <a:lnTo>
                  <a:pt x="572150" y="163665"/>
                </a:lnTo>
                <a:cubicBezTo>
                  <a:pt x="572149" y="119634"/>
                  <a:pt x="547655" y="79697"/>
                  <a:pt x="508250" y="59463"/>
                </a:cubicBezTo>
                <a:close/>
              </a:path>
            </a:pathLst>
          </a:custGeom>
          <a:solidFill>
            <a:schemeClr val="bg1"/>
          </a:solidFill>
          <a:ln w="9525" cap="flat">
            <a:noFill/>
            <a:prstDash val="solid"/>
            <a:miter/>
          </a:ln>
        </p:spPr>
        <p:txBody>
          <a:bodyPr rtlCol="0" anchor="ctr"/>
          <a:lstStyle/>
          <a:p>
            <a:endParaRPr lang="es-MX" sz="900" dirty="0"/>
          </a:p>
        </p:txBody>
      </p:sp>
    </p:spTree>
    <p:extLst>
      <p:ext uri="{BB962C8B-B14F-4D97-AF65-F5344CB8AC3E}">
        <p14:creationId xmlns:p14="http://schemas.microsoft.com/office/powerpoint/2010/main" val="1625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13B7856-5FFB-C546-A162-7CB89281B7C6}"/>
              </a:ext>
            </a:extLst>
          </p:cNvPr>
          <p:cNvSpPr/>
          <p:nvPr/>
        </p:nvSpPr>
        <p:spPr>
          <a:xfrm flipH="1">
            <a:off x="3048000" y="0"/>
            <a:ext cx="3352800" cy="6556504"/>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56" y="2590980"/>
            <a:ext cx="2057400" cy="1575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20" name="TextBox 19">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21" name="TextBox 20">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22" name="TextBox 21">
            <a:extLst>
              <a:ext uri="{FF2B5EF4-FFF2-40B4-BE49-F238E27FC236}">
                <a16:creationId xmlns:a16="http://schemas.microsoft.com/office/drawing/2014/main" id="{3B3B7202-E75C-8148-974F-76D4601D7FA7}"/>
              </a:ext>
            </a:extLst>
          </p:cNvPr>
          <p:cNvSpPr txBox="1"/>
          <p:nvPr/>
        </p:nvSpPr>
        <p:spPr>
          <a:xfrm>
            <a:off x="4052422" y="135837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23" name="Subtitle 2">
            <a:extLst>
              <a:ext uri="{FF2B5EF4-FFF2-40B4-BE49-F238E27FC236}">
                <a16:creationId xmlns:a16="http://schemas.microsoft.com/office/drawing/2014/main" id="{68CD5A07-2A32-CE4E-A818-FF16E1B72C89}"/>
              </a:ext>
            </a:extLst>
          </p:cNvPr>
          <p:cNvSpPr txBox="1">
            <a:spLocks/>
          </p:cNvSpPr>
          <p:nvPr/>
        </p:nvSpPr>
        <p:spPr>
          <a:xfrm>
            <a:off x="4950683" y="633341"/>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24" name="Subtitle 2">
            <a:extLst>
              <a:ext uri="{FF2B5EF4-FFF2-40B4-BE49-F238E27FC236}">
                <a16:creationId xmlns:a16="http://schemas.microsoft.com/office/drawing/2014/main" id="{2262831D-5242-3641-B17C-FE3FF36D1263}"/>
              </a:ext>
            </a:extLst>
          </p:cNvPr>
          <p:cNvSpPr txBox="1">
            <a:spLocks/>
          </p:cNvSpPr>
          <p:nvPr/>
        </p:nvSpPr>
        <p:spPr>
          <a:xfrm>
            <a:off x="6267875" y="3429450"/>
            <a:ext cx="4538359" cy="24090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Building Resiliency</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5" name="Subtitle 2">
            <a:extLst>
              <a:ext uri="{FF2B5EF4-FFF2-40B4-BE49-F238E27FC236}">
                <a16:creationId xmlns:a16="http://schemas.microsoft.com/office/drawing/2014/main" id="{50EE6726-3AC5-BC4C-9D38-D4F5ED53D2C6}"/>
              </a:ext>
            </a:extLst>
          </p:cNvPr>
          <p:cNvSpPr txBox="1">
            <a:spLocks/>
          </p:cNvSpPr>
          <p:nvPr/>
        </p:nvSpPr>
        <p:spPr>
          <a:xfrm>
            <a:off x="5895520" y="1738493"/>
            <a:ext cx="4876800" cy="650178"/>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t>
            </a:r>
            <a:r>
              <a:rPr lang="en-US" sz="3200" b="1" i="1"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Category Management</a:t>
            </a:r>
            <a:endPar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6" name="Subtitle 2">
            <a:extLst>
              <a:ext uri="{FF2B5EF4-FFF2-40B4-BE49-F238E27FC236}">
                <a16:creationId xmlns:a16="http://schemas.microsoft.com/office/drawing/2014/main" id="{DD8BF072-4C5A-FD4A-BC76-52E58BF39671}"/>
              </a:ext>
            </a:extLst>
          </p:cNvPr>
          <p:cNvSpPr txBox="1">
            <a:spLocks/>
          </p:cNvSpPr>
          <p:nvPr/>
        </p:nvSpPr>
        <p:spPr>
          <a:xfrm>
            <a:off x="6591330" y="4895902"/>
            <a:ext cx="4793305"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&amp; Surgery Exchange</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7" name="TextBox 26">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28" name="TextBox 27">
            <a:extLst>
              <a:ext uri="{FF2B5EF4-FFF2-40B4-BE49-F238E27FC236}">
                <a16:creationId xmlns:a16="http://schemas.microsoft.com/office/drawing/2014/main" id="{C8D1B974-2B1E-1246-9008-49076A71A887}"/>
              </a:ext>
            </a:extLst>
          </p:cNvPr>
          <p:cNvSpPr txBox="1"/>
          <p:nvPr/>
        </p:nvSpPr>
        <p:spPr>
          <a:xfrm>
            <a:off x="4206310" y="1737544"/>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29" name="TextBox 28">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30" name="TextBox 29">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872195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Out Costs – Value Analysis</a:t>
            </a:r>
            <a:endParaRPr lang="en-US" dirty="0"/>
          </a:p>
        </p:txBody>
      </p:sp>
      <p:pic>
        <p:nvPicPr>
          <p:cNvPr id="7" name="Picture 6"/>
          <p:cNvPicPr>
            <a:picLocks noChangeAspect="1"/>
          </p:cNvPicPr>
          <p:nvPr/>
        </p:nvPicPr>
        <p:blipFill>
          <a:blip r:embed="rId2"/>
          <a:stretch>
            <a:fillRect/>
          </a:stretch>
        </p:blipFill>
        <p:spPr>
          <a:xfrm>
            <a:off x="1722121" y="1371600"/>
            <a:ext cx="4383404" cy="1225402"/>
          </a:xfrm>
          <a:prstGeom prst="rect">
            <a:avLst/>
          </a:prstGeom>
        </p:spPr>
      </p:pic>
      <p:pic>
        <p:nvPicPr>
          <p:cNvPr id="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417637"/>
            <a:ext cx="302068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p:cNvPicPr>
          <p:nvPr/>
        </p:nvPicPr>
        <p:blipFill>
          <a:blip r:embed="rId4"/>
          <a:stretch>
            <a:fillRect/>
          </a:stretch>
        </p:blipFill>
        <p:spPr>
          <a:xfrm>
            <a:off x="2194220" y="2976267"/>
            <a:ext cx="5641848" cy="576072"/>
          </a:xfrm>
          <a:prstGeom prst="rect">
            <a:avLst/>
          </a:prstGeom>
        </p:spPr>
      </p:pic>
      <p:pic>
        <p:nvPicPr>
          <p:cNvPr id="16" name="Picture 15"/>
          <p:cNvPicPr>
            <a:picLocks/>
          </p:cNvPicPr>
          <p:nvPr/>
        </p:nvPicPr>
        <p:blipFill>
          <a:blip r:embed="rId5"/>
          <a:stretch>
            <a:fillRect/>
          </a:stretch>
        </p:blipFill>
        <p:spPr>
          <a:xfrm>
            <a:off x="3124200" y="3718598"/>
            <a:ext cx="5641848" cy="576072"/>
          </a:xfrm>
          <a:prstGeom prst="rect">
            <a:avLst/>
          </a:prstGeom>
        </p:spPr>
      </p:pic>
      <p:pic>
        <p:nvPicPr>
          <p:cNvPr id="18" name="Picture 17"/>
          <p:cNvPicPr>
            <a:picLocks noChangeAspect="1"/>
          </p:cNvPicPr>
          <p:nvPr/>
        </p:nvPicPr>
        <p:blipFill>
          <a:blip r:embed="rId6"/>
          <a:stretch>
            <a:fillRect/>
          </a:stretch>
        </p:blipFill>
        <p:spPr>
          <a:xfrm>
            <a:off x="3913823" y="4460929"/>
            <a:ext cx="5639980" cy="572810"/>
          </a:xfrm>
          <a:prstGeom prst="rect">
            <a:avLst/>
          </a:prstGeom>
        </p:spPr>
      </p:pic>
    </p:spTree>
    <p:extLst>
      <p:ext uri="{BB962C8B-B14F-4D97-AF65-F5344CB8AC3E}">
        <p14:creationId xmlns:p14="http://schemas.microsoft.com/office/powerpoint/2010/main" val="307610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776776-2423-7D4A-8653-0A7384FD2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864" y="316993"/>
            <a:ext cx="7683500" cy="5366075"/>
          </a:xfrm>
          <a:prstGeom prst="rect">
            <a:avLst/>
          </a:prstGeom>
        </p:spPr>
      </p:pic>
      <p:sp>
        <p:nvSpPr>
          <p:cNvPr id="3" name="TextBox 2">
            <a:extLst>
              <a:ext uri="{FF2B5EF4-FFF2-40B4-BE49-F238E27FC236}">
                <a16:creationId xmlns:a16="http://schemas.microsoft.com/office/drawing/2014/main" id="{832BAB66-EF11-14EA-E823-8EDAFCDE1DF0}"/>
              </a:ext>
            </a:extLst>
          </p:cNvPr>
          <p:cNvSpPr txBox="1"/>
          <p:nvPr/>
        </p:nvSpPr>
        <p:spPr>
          <a:xfrm>
            <a:off x="3596640" y="499872"/>
            <a:ext cx="5754624" cy="584775"/>
          </a:xfrm>
          <a:prstGeom prst="rect">
            <a:avLst/>
          </a:prstGeom>
          <a:solidFill>
            <a:schemeClr val="bg1"/>
          </a:solidFill>
          <a:ln>
            <a:noFill/>
          </a:ln>
        </p:spPr>
        <p:txBody>
          <a:bodyPr wrap="square" rtlCol="0">
            <a:spAutoFit/>
          </a:bodyPr>
          <a:lstStyle/>
          <a:p>
            <a:r>
              <a:rPr lang="en-US" sz="3200" b="1" dirty="0"/>
              <a:t>Outlook for U.S Healthcare</a:t>
            </a:r>
          </a:p>
        </p:txBody>
      </p:sp>
    </p:spTree>
    <p:extLst>
      <p:ext uri="{BB962C8B-B14F-4D97-AF65-F5344CB8AC3E}">
        <p14:creationId xmlns:p14="http://schemas.microsoft.com/office/powerpoint/2010/main" val="343165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Analysis– Procedural Analytics</a:t>
            </a:r>
            <a:endParaRPr lang="en-US" dirty="0"/>
          </a:p>
        </p:txBody>
      </p:sp>
      <p:sp>
        <p:nvSpPr>
          <p:cNvPr id="5" name="TextBox 4"/>
          <p:cNvSpPr txBox="1"/>
          <p:nvPr/>
        </p:nvSpPr>
        <p:spPr>
          <a:xfrm>
            <a:off x="180870" y="1644513"/>
            <a:ext cx="2793442"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Benchmark procedural costs across Vizient nationally</a:t>
            </a:r>
          </a:p>
          <a:p>
            <a:endParaRPr lang="en-US" dirty="0">
              <a:latin typeface="+mj-lt"/>
            </a:endParaRPr>
          </a:p>
          <a:p>
            <a:pPr marL="285750" indent="-285750">
              <a:buFont typeface="Arial" panose="020B0604020202020204" pitchFamily="34" charset="0"/>
              <a:buChar char="•"/>
            </a:pPr>
            <a:r>
              <a:rPr lang="en-US" dirty="0">
                <a:latin typeface="+mj-lt"/>
              </a:rPr>
              <a:t>Includes quality metrics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smtClean="0">
                <a:latin typeface="+mj-lt"/>
              </a:rPr>
              <a:t>Developing plan to implement at Ingalls main campus, Same Day Surgery and Northwest Indiana once opened.</a:t>
            </a:r>
            <a:endParaRPr lang="en-US" dirty="0">
              <a:latin typeface="+mj-l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1219200"/>
            <a:ext cx="7199333" cy="3986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68057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43582" y="1293845"/>
            <a:ext cx="6194470" cy="4127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609600"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Category Management-Sourcing Roadmap</a:t>
            </a:r>
            <a:endParaRPr lang="en-US" dirty="0"/>
          </a:p>
        </p:txBody>
      </p:sp>
      <p:sp>
        <p:nvSpPr>
          <p:cNvPr id="5" name="Chevron 4">
            <a:extLst>
              <a:ext uri="{FF2B5EF4-FFF2-40B4-BE49-F238E27FC236}">
                <a16:creationId xmlns:a16="http://schemas.microsoft.com/office/drawing/2014/main" id="{287841AB-CA5C-4F45-993A-AD65ECB6557E}"/>
              </a:ext>
            </a:extLst>
          </p:cNvPr>
          <p:cNvSpPr/>
          <p:nvPr/>
        </p:nvSpPr>
        <p:spPr>
          <a:xfrm>
            <a:off x="926175" y="1323673"/>
            <a:ext cx="3813954" cy="4908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sp>
        <p:nvSpPr>
          <p:cNvPr id="6" name="Chevron 5">
            <a:extLst>
              <a:ext uri="{FF2B5EF4-FFF2-40B4-BE49-F238E27FC236}">
                <a16:creationId xmlns:a16="http://schemas.microsoft.com/office/drawing/2014/main" id="{77036E32-4B0A-C04B-9AF3-948AAD16C3E1}"/>
              </a:ext>
            </a:extLst>
          </p:cNvPr>
          <p:cNvSpPr/>
          <p:nvPr/>
        </p:nvSpPr>
        <p:spPr>
          <a:xfrm>
            <a:off x="926175" y="1931693"/>
            <a:ext cx="3813954" cy="49087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sp>
        <p:nvSpPr>
          <p:cNvPr id="7" name="Chevron 6">
            <a:extLst>
              <a:ext uri="{FF2B5EF4-FFF2-40B4-BE49-F238E27FC236}">
                <a16:creationId xmlns:a16="http://schemas.microsoft.com/office/drawing/2014/main" id="{FC32654D-449C-F844-9880-22E920E94F6A}"/>
              </a:ext>
            </a:extLst>
          </p:cNvPr>
          <p:cNvSpPr/>
          <p:nvPr/>
        </p:nvSpPr>
        <p:spPr>
          <a:xfrm>
            <a:off x="926175" y="2579274"/>
            <a:ext cx="3813954" cy="490877"/>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a:solidFill>
                <a:schemeClr val="tx1"/>
              </a:solidFill>
            </a:endParaRPr>
          </a:p>
        </p:txBody>
      </p:sp>
      <p:sp>
        <p:nvSpPr>
          <p:cNvPr id="8" name="Chevron 7">
            <a:extLst>
              <a:ext uri="{FF2B5EF4-FFF2-40B4-BE49-F238E27FC236}">
                <a16:creationId xmlns:a16="http://schemas.microsoft.com/office/drawing/2014/main" id="{129FB777-17FB-B84A-8D13-C57DF4206B0A}"/>
              </a:ext>
            </a:extLst>
          </p:cNvPr>
          <p:cNvSpPr/>
          <p:nvPr/>
        </p:nvSpPr>
        <p:spPr>
          <a:xfrm>
            <a:off x="947477" y="3224251"/>
            <a:ext cx="3813954" cy="490877"/>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a:solidFill>
                <a:schemeClr val="tx1"/>
              </a:solidFill>
            </a:endParaRPr>
          </a:p>
        </p:txBody>
      </p:sp>
      <p:sp>
        <p:nvSpPr>
          <p:cNvPr id="11" name="TextBox 10">
            <a:extLst>
              <a:ext uri="{FF2B5EF4-FFF2-40B4-BE49-F238E27FC236}">
                <a16:creationId xmlns:a16="http://schemas.microsoft.com/office/drawing/2014/main" id="{1EBFF438-DBBE-C546-88E3-62D1EE452581}"/>
              </a:ext>
            </a:extLst>
          </p:cNvPr>
          <p:cNvSpPr txBox="1"/>
          <p:nvPr/>
        </p:nvSpPr>
        <p:spPr>
          <a:xfrm>
            <a:off x="1360369" y="1406348"/>
            <a:ext cx="2407248" cy="307777"/>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Gather data</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1F7D2B71-274E-BD4C-9C9C-6AC25E2B62BD}"/>
              </a:ext>
            </a:extLst>
          </p:cNvPr>
          <p:cNvSpPr txBox="1"/>
          <p:nvPr/>
        </p:nvSpPr>
        <p:spPr>
          <a:xfrm>
            <a:off x="1370904" y="1963098"/>
            <a:ext cx="2407248" cy="307777"/>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Internal stakeholder alignment</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TextBox 16">
            <a:extLst>
              <a:ext uri="{FF2B5EF4-FFF2-40B4-BE49-F238E27FC236}">
                <a16:creationId xmlns:a16="http://schemas.microsoft.com/office/drawing/2014/main" id="{8B14B842-3CD5-D64C-9C79-6A10ABB798B1}"/>
              </a:ext>
            </a:extLst>
          </p:cNvPr>
          <p:cNvSpPr txBox="1"/>
          <p:nvPr/>
        </p:nvSpPr>
        <p:spPr>
          <a:xfrm>
            <a:off x="1342778" y="2670823"/>
            <a:ext cx="3084718" cy="307777"/>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Go to market approach and strategy</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0" name="TextBox 19">
            <a:extLst>
              <a:ext uri="{FF2B5EF4-FFF2-40B4-BE49-F238E27FC236}">
                <a16:creationId xmlns:a16="http://schemas.microsoft.com/office/drawing/2014/main" id="{637F6451-5A22-9E42-84EB-DF892249215F}"/>
              </a:ext>
            </a:extLst>
          </p:cNvPr>
          <p:cNvSpPr txBox="1"/>
          <p:nvPr/>
        </p:nvSpPr>
        <p:spPr>
          <a:xfrm>
            <a:off x="1265918" y="3203208"/>
            <a:ext cx="3397350" cy="523220"/>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RFI/RFP development and/or contract negotiations </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1" name="Rectangle 20">
            <a:extLst>
              <a:ext uri="{FF2B5EF4-FFF2-40B4-BE49-F238E27FC236}">
                <a16:creationId xmlns:a16="http://schemas.microsoft.com/office/drawing/2014/main" id="{69EB771F-851B-7A4D-A903-A643FE4585D2}"/>
              </a:ext>
            </a:extLst>
          </p:cNvPr>
          <p:cNvSpPr/>
          <p:nvPr/>
        </p:nvSpPr>
        <p:spPr>
          <a:xfrm>
            <a:off x="175264" y="1410937"/>
            <a:ext cx="569574" cy="307777"/>
          </a:xfrm>
          <a:prstGeom prst="rect">
            <a:avLst/>
          </a:prstGeom>
        </p:spPr>
        <p:txBody>
          <a:bodyPr wrap="square">
            <a:spAutoFit/>
          </a:bodyPr>
          <a:lstStyle/>
          <a:p>
            <a:pPr algn="r"/>
            <a:r>
              <a:rPr lang="en-US" sz="1400" b="1" dirty="0">
                <a:solidFill>
                  <a:schemeClr val="tx2"/>
                </a:solidFill>
                <a:latin typeface="Poppins SemiBold" pitchFamily="2" charset="77"/>
                <a:ea typeface="Roboto Medium" panose="02000000000000000000" pitchFamily="2" charset="0"/>
                <a:cs typeface="Montserrat" charset="0"/>
              </a:rPr>
              <a:t>01</a:t>
            </a:r>
          </a:p>
        </p:txBody>
      </p:sp>
      <p:sp>
        <p:nvSpPr>
          <p:cNvPr id="22" name="Rectangle 21">
            <a:extLst>
              <a:ext uri="{FF2B5EF4-FFF2-40B4-BE49-F238E27FC236}">
                <a16:creationId xmlns:a16="http://schemas.microsoft.com/office/drawing/2014/main" id="{08AA670C-1247-F049-BE84-B43073065B9E}"/>
              </a:ext>
            </a:extLst>
          </p:cNvPr>
          <p:cNvSpPr/>
          <p:nvPr/>
        </p:nvSpPr>
        <p:spPr>
          <a:xfrm>
            <a:off x="165654" y="2051612"/>
            <a:ext cx="569574" cy="307777"/>
          </a:xfrm>
          <a:prstGeom prst="rect">
            <a:avLst/>
          </a:prstGeom>
        </p:spPr>
        <p:txBody>
          <a:bodyPr wrap="square">
            <a:spAutoFit/>
          </a:bodyPr>
          <a:lstStyle/>
          <a:p>
            <a:pPr algn="r"/>
            <a:r>
              <a:rPr lang="en-US" sz="1400" b="1" dirty="0">
                <a:solidFill>
                  <a:schemeClr val="tx2"/>
                </a:solidFill>
                <a:latin typeface="Poppins SemiBold" pitchFamily="2" charset="77"/>
                <a:ea typeface="Roboto Medium" panose="02000000000000000000" pitchFamily="2" charset="0"/>
                <a:cs typeface="Montserrat" charset="0"/>
              </a:rPr>
              <a:t>02</a:t>
            </a:r>
          </a:p>
        </p:txBody>
      </p:sp>
      <p:sp>
        <p:nvSpPr>
          <p:cNvPr id="23" name="Rectangle 22">
            <a:extLst>
              <a:ext uri="{FF2B5EF4-FFF2-40B4-BE49-F238E27FC236}">
                <a16:creationId xmlns:a16="http://schemas.microsoft.com/office/drawing/2014/main" id="{67F507E1-181F-7E4F-A76E-05344D1597FA}"/>
              </a:ext>
            </a:extLst>
          </p:cNvPr>
          <p:cNvSpPr/>
          <p:nvPr/>
        </p:nvSpPr>
        <p:spPr>
          <a:xfrm>
            <a:off x="165654" y="2715994"/>
            <a:ext cx="569574" cy="307777"/>
          </a:xfrm>
          <a:prstGeom prst="rect">
            <a:avLst/>
          </a:prstGeom>
        </p:spPr>
        <p:txBody>
          <a:bodyPr wrap="square">
            <a:spAutoFit/>
          </a:bodyPr>
          <a:lstStyle/>
          <a:p>
            <a:pPr algn="r"/>
            <a:r>
              <a:rPr lang="en-US" sz="1400" b="1" dirty="0">
                <a:solidFill>
                  <a:schemeClr val="tx2"/>
                </a:solidFill>
                <a:latin typeface="Poppins SemiBold" pitchFamily="2" charset="77"/>
                <a:ea typeface="Roboto Medium" panose="02000000000000000000" pitchFamily="2" charset="0"/>
                <a:cs typeface="Montserrat" charset="0"/>
              </a:rPr>
              <a:t>03</a:t>
            </a:r>
          </a:p>
        </p:txBody>
      </p:sp>
      <p:sp>
        <p:nvSpPr>
          <p:cNvPr id="24" name="Rectangle 23">
            <a:extLst>
              <a:ext uri="{FF2B5EF4-FFF2-40B4-BE49-F238E27FC236}">
                <a16:creationId xmlns:a16="http://schemas.microsoft.com/office/drawing/2014/main" id="{50B6F31C-C2E3-3845-B17E-86F2207D7788}"/>
              </a:ext>
            </a:extLst>
          </p:cNvPr>
          <p:cNvSpPr/>
          <p:nvPr/>
        </p:nvSpPr>
        <p:spPr>
          <a:xfrm>
            <a:off x="181224" y="3332526"/>
            <a:ext cx="569574" cy="307777"/>
          </a:xfrm>
          <a:prstGeom prst="rect">
            <a:avLst/>
          </a:prstGeom>
        </p:spPr>
        <p:txBody>
          <a:bodyPr wrap="square">
            <a:spAutoFit/>
          </a:bodyPr>
          <a:lstStyle/>
          <a:p>
            <a:pPr algn="r"/>
            <a:r>
              <a:rPr lang="en-US" sz="1400" b="1" dirty="0" smtClean="0">
                <a:solidFill>
                  <a:schemeClr val="tx2"/>
                </a:solidFill>
                <a:latin typeface="Poppins SemiBold" pitchFamily="2" charset="77"/>
                <a:ea typeface="Roboto Medium" panose="02000000000000000000" pitchFamily="2" charset="0"/>
                <a:cs typeface="Montserrat" charset="0"/>
              </a:rPr>
              <a:t>05</a:t>
            </a:r>
            <a:endParaRPr lang="en-US" sz="1400" b="1" dirty="0">
              <a:solidFill>
                <a:schemeClr val="tx2"/>
              </a:solidFill>
              <a:latin typeface="Poppins SemiBold" pitchFamily="2" charset="77"/>
              <a:ea typeface="Roboto Medium" panose="02000000000000000000" pitchFamily="2" charset="0"/>
              <a:cs typeface="Montserrat" charset="0"/>
            </a:endParaRPr>
          </a:p>
        </p:txBody>
      </p:sp>
      <p:sp>
        <p:nvSpPr>
          <p:cNvPr id="25" name="Chevron 24">
            <a:extLst>
              <a:ext uri="{FF2B5EF4-FFF2-40B4-BE49-F238E27FC236}">
                <a16:creationId xmlns:a16="http://schemas.microsoft.com/office/drawing/2014/main" id="{129FB777-17FB-B84A-8D13-C57DF4206B0A}"/>
              </a:ext>
            </a:extLst>
          </p:cNvPr>
          <p:cNvSpPr/>
          <p:nvPr/>
        </p:nvSpPr>
        <p:spPr>
          <a:xfrm>
            <a:off x="966696" y="3886616"/>
            <a:ext cx="3813954" cy="490877"/>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a:solidFill>
                <a:schemeClr val="tx1"/>
              </a:solidFill>
            </a:endParaRPr>
          </a:p>
        </p:txBody>
      </p:sp>
      <p:sp>
        <p:nvSpPr>
          <p:cNvPr id="28" name="TextBox 27">
            <a:extLst>
              <a:ext uri="{FF2B5EF4-FFF2-40B4-BE49-F238E27FC236}">
                <a16:creationId xmlns:a16="http://schemas.microsoft.com/office/drawing/2014/main" id="{637F6451-5A22-9E42-84EB-DF892249215F}"/>
              </a:ext>
            </a:extLst>
          </p:cNvPr>
          <p:cNvSpPr txBox="1"/>
          <p:nvPr/>
        </p:nvSpPr>
        <p:spPr>
          <a:xfrm>
            <a:off x="1277542" y="3859495"/>
            <a:ext cx="3130895" cy="523220"/>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Supplier selection and implementation plan</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9" name="Rectangle 28">
            <a:extLst>
              <a:ext uri="{FF2B5EF4-FFF2-40B4-BE49-F238E27FC236}">
                <a16:creationId xmlns:a16="http://schemas.microsoft.com/office/drawing/2014/main" id="{50B6F31C-C2E3-3845-B17E-86F2207D7788}"/>
              </a:ext>
            </a:extLst>
          </p:cNvPr>
          <p:cNvSpPr/>
          <p:nvPr/>
        </p:nvSpPr>
        <p:spPr>
          <a:xfrm>
            <a:off x="175264" y="3980621"/>
            <a:ext cx="569574" cy="307777"/>
          </a:xfrm>
          <a:prstGeom prst="rect">
            <a:avLst/>
          </a:prstGeom>
        </p:spPr>
        <p:txBody>
          <a:bodyPr wrap="square">
            <a:spAutoFit/>
          </a:bodyPr>
          <a:lstStyle/>
          <a:p>
            <a:pPr algn="r"/>
            <a:r>
              <a:rPr lang="en-US" sz="1400" b="1" dirty="0" smtClean="0">
                <a:solidFill>
                  <a:schemeClr val="tx2"/>
                </a:solidFill>
                <a:latin typeface="Poppins SemiBold" pitchFamily="2" charset="77"/>
                <a:ea typeface="Roboto Medium" panose="02000000000000000000" pitchFamily="2" charset="0"/>
                <a:cs typeface="Montserrat" charset="0"/>
              </a:rPr>
              <a:t>06</a:t>
            </a:r>
            <a:endParaRPr lang="en-US" sz="1400" b="1" dirty="0">
              <a:solidFill>
                <a:schemeClr val="tx2"/>
              </a:solidFill>
              <a:latin typeface="Poppins SemiBold" pitchFamily="2" charset="77"/>
              <a:ea typeface="Roboto Medium" panose="02000000000000000000" pitchFamily="2" charset="0"/>
              <a:cs typeface="Montserrat" charset="0"/>
            </a:endParaRPr>
          </a:p>
        </p:txBody>
      </p:sp>
      <p:sp>
        <p:nvSpPr>
          <p:cNvPr id="30" name="Chevron 29">
            <a:extLst>
              <a:ext uri="{FF2B5EF4-FFF2-40B4-BE49-F238E27FC236}">
                <a16:creationId xmlns:a16="http://schemas.microsoft.com/office/drawing/2014/main" id="{129FB777-17FB-B84A-8D13-C57DF4206B0A}"/>
              </a:ext>
            </a:extLst>
          </p:cNvPr>
          <p:cNvSpPr/>
          <p:nvPr/>
        </p:nvSpPr>
        <p:spPr>
          <a:xfrm>
            <a:off x="966696" y="4523986"/>
            <a:ext cx="3813954" cy="490877"/>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800" dirty="0">
              <a:solidFill>
                <a:schemeClr val="tx1"/>
              </a:solidFill>
            </a:endParaRPr>
          </a:p>
        </p:txBody>
      </p:sp>
      <p:sp>
        <p:nvSpPr>
          <p:cNvPr id="33" name="TextBox 32">
            <a:extLst>
              <a:ext uri="{FF2B5EF4-FFF2-40B4-BE49-F238E27FC236}">
                <a16:creationId xmlns:a16="http://schemas.microsoft.com/office/drawing/2014/main" id="{637F6451-5A22-9E42-84EB-DF892249215F}"/>
              </a:ext>
            </a:extLst>
          </p:cNvPr>
          <p:cNvSpPr txBox="1"/>
          <p:nvPr/>
        </p:nvSpPr>
        <p:spPr>
          <a:xfrm>
            <a:off x="1455528" y="4620092"/>
            <a:ext cx="2407248" cy="307777"/>
          </a:xfrm>
          <a:prstGeom prst="rect">
            <a:avLst/>
          </a:prstGeom>
          <a:noFill/>
        </p:spPr>
        <p:txBody>
          <a:bodyPr wrap="square" rtlCol="0">
            <a:spAutoFit/>
          </a:bodyPr>
          <a:lstStyle/>
          <a:p>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4" name="Rectangle 33">
            <a:extLst>
              <a:ext uri="{FF2B5EF4-FFF2-40B4-BE49-F238E27FC236}">
                <a16:creationId xmlns:a16="http://schemas.microsoft.com/office/drawing/2014/main" id="{50B6F31C-C2E3-3845-B17E-86F2207D7788}"/>
              </a:ext>
            </a:extLst>
          </p:cNvPr>
          <p:cNvSpPr/>
          <p:nvPr/>
        </p:nvSpPr>
        <p:spPr>
          <a:xfrm>
            <a:off x="181224" y="4615535"/>
            <a:ext cx="569574" cy="307777"/>
          </a:xfrm>
          <a:prstGeom prst="rect">
            <a:avLst/>
          </a:prstGeom>
        </p:spPr>
        <p:txBody>
          <a:bodyPr wrap="square">
            <a:spAutoFit/>
          </a:bodyPr>
          <a:lstStyle/>
          <a:p>
            <a:pPr algn="r"/>
            <a:r>
              <a:rPr lang="en-US" sz="1400" b="1" dirty="0" smtClean="0">
                <a:solidFill>
                  <a:schemeClr val="tx2"/>
                </a:solidFill>
                <a:latin typeface="Poppins SemiBold" pitchFamily="2" charset="77"/>
                <a:ea typeface="Roboto Medium" panose="02000000000000000000" pitchFamily="2" charset="0"/>
                <a:cs typeface="Montserrat" charset="0"/>
              </a:rPr>
              <a:t>07</a:t>
            </a:r>
            <a:endParaRPr lang="en-US" sz="1400" b="1" dirty="0">
              <a:solidFill>
                <a:schemeClr val="tx2"/>
              </a:solidFill>
              <a:latin typeface="Poppins SemiBold" pitchFamily="2" charset="77"/>
              <a:ea typeface="Roboto Medium" panose="02000000000000000000" pitchFamily="2" charset="0"/>
              <a:cs typeface="Montserrat" charset="0"/>
            </a:endParaRPr>
          </a:p>
        </p:txBody>
      </p:sp>
      <p:sp>
        <p:nvSpPr>
          <p:cNvPr id="35" name="TextBox 34">
            <a:extLst>
              <a:ext uri="{FF2B5EF4-FFF2-40B4-BE49-F238E27FC236}">
                <a16:creationId xmlns:a16="http://schemas.microsoft.com/office/drawing/2014/main" id="{637F6451-5A22-9E42-84EB-DF892249215F}"/>
              </a:ext>
            </a:extLst>
          </p:cNvPr>
          <p:cNvSpPr txBox="1"/>
          <p:nvPr/>
        </p:nvSpPr>
        <p:spPr>
          <a:xfrm>
            <a:off x="1289005" y="4596695"/>
            <a:ext cx="3130895" cy="307777"/>
          </a:xfrm>
          <a:prstGeom prst="rect">
            <a:avLst/>
          </a:prstGeom>
          <a:noFill/>
        </p:spPr>
        <p:txBody>
          <a:bodyPr wrap="square" rtlCol="0">
            <a:spAutoFit/>
          </a:bodyPr>
          <a:lstStyle/>
          <a:p>
            <a:r>
              <a:rPr lang="en-US" sz="14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Implement &amp; Monitor</a:t>
            </a:r>
            <a:endParaRPr lang="en-US"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776650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EA6BD235-093F-3443-BA70-5C4D75C56064}"/>
              </a:ext>
            </a:extLst>
          </p:cNvPr>
          <p:cNvSpPr/>
          <p:nvPr/>
        </p:nvSpPr>
        <p:spPr>
          <a:xfrm>
            <a:off x="3368435"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89" name="Group 88">
            <a:extLst>
              <a:ext uri="{FF2B5EF4-FFF2-40B4-BE49-F238E27FC236}">
                <a16:creationId xmlns:a16="http://schemas.microsoft.com/office/drawing/2014/main" id="{41632636-4E8A-DB4C-974E-43EF0EA13EB6}"/>
              </a:ext>
            </a:extLst>
          </p:cNvPr>
          <p:cNvGrpSpPr/>
          <p:nvPr/>
        </p:nvGrpSpPr>
        <p:grpSpPr>
          <a:xfrm>
            <a:off x="3575019" y="3181184"/>
            <a:ext cx="2024544" cy="2627403"/>
            <a:chOff x="1940498" y="7006595"/>
            <a:chExt cx="4547830" cy="2037931"/>
          </a:xfrm>
        </p:grpSpPr>
        <p:sp>
          <p:nvSpPr>
            <p:cNvPr id="90" name="Rectangle 89">
              <a:extLst>
                <a:ext uri="{FF2B5EF4-FFF2-40B4-BE49-F238E27FC236}">
                  <a16:creationId xmlns:a16="http://schemas.microsoft.com/office/drawing/2014/main" id="{0D209CC2-348C-6F44-9801-C31AFDC2FF17}"/>
                </a:ext>
              </a:extLst>
            </p:cNvPr>
            <p:cNvSpPr/>
            <p:nvPr/>
          </p:nvSpPr>
          <p:spPr>
            <a:xfrm>
              <a:off x="2505609" y="7006595"/>
              <a:ext cx="3447971" cy="262598"/>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Planning</a:t>
              </a:r>
            </a:p>
          </p:txBody>
        </p:sp>
        <p:sp>
          <p:nvSpPr>
            <p:cNvPr id="91" name="TextBox 90">
              <a:extLst>
                <a:ext uri="{FF2B5EF4-FFF2-40B4-BE49-F238E27FC236}">
                  <a16:creationId xmlns:a16="http://schemas.microsoft.com/office/drawing/2014/main" id="{1B9A1AE2-FAED-694C-B0F6-3290A9053F1B}"/>
                </a:ext>
              </a:extLst>
            </p:cNvPr>
            <p:cNvSpPr txBox="1"/>
            <p:nvPr/>
          </p:nvSpPr>
          <p:spPr>
            <a:xfrm>
              <a:off x="1940498" y="7468940"/>
              <a:ext cx="4547830" cy="157558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VAT Review</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Clinical Champion</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Market Assessment</a:t>
              </a:r>
              <a:endParaRPr lang="en-US" sz="1400" dirty="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Bid/No Bid</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Establish Timeline</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Communicate to Market</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Supplier Performance Data</a:t>
              </a:r>
            </a:p>
          </p:txBody>
        </p:sp>
      </p:grpSp>
      <p:sp>
        <p:nvSpPr>
          <p:cNvPr id="92" name="Rectangle 91">
            <a:extLst>
              <a:ext uri="{FF2B5EF4-FFF2-40B4-BE49-F238E27FC236}">
                <a16:creationId xmlns:a16="http://schemas.microsoft.com/office/drawing/2014/main" id="{94BEB426-59FC-5942-AEFD-4B24C8608785}"/>
              </a:ext>
            </a:extLst>
          </p:cNvPr>
          <p:cNvSpPr/>
          <p:nvPr/>
        </p:nvSpPr>
        <p:spPr>
          <a:xfrm>
            <a:off x="5940231"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93" name="Group 92">
            <a:extLst>
              <a:ext uri="{FF2B5EF4-FFF2-40B4-BE49-F238E27FC236}">
                <a16:creationId xmlns:a16="http://schemas.microsoft.com/office/drawing/2014/main" id="{E8DA5F7D-4CDF-8C4A-8B67-DDA633ADF942}"/>
              </a:ext>
            </a:extLst>
          </p:cNvPr>
          <p:cNvGrpSpPr/>
          <p:nvPr/>
        </p:nvGrpSpPr>
        <p:grpSpPr>
          <a:xfrm>
            <a:off x="6053392" y="3172115"/>
            <a:ext cx="2052452" cy="2178606"/>
            <a:chOff x="1730637" y="7140111"/>
            <a:chExt cx="4610522" cy="1689824"/>
          </a:xfrm>
        </p:grpSpPr>
        <p:sp>
          <p:nvSpPr>
            <p:cNvPr id="94" name="Rectangle 93">
              <a:extLst>
                <a:ext uri="{FF2B5EF4-FFF2-40B4-BE49-F238E27FC236}">
                  <a16:creationId xmlns:a16="http://schemas.microsoft.com/office/drawing/2014/main" id="{92B685E6-4F26-874E-9809-D5EA18C9D373}"/>
                </a:ext>
              </a:extLst>
            </p:cNvPr>
            <p:cNvSpPr/>
            <p:nvPr/>
          </p:nvSpPr>
          <p:spPr>
            <a:xfrm>
              <a:off x="2505609" y="7140111"/>
              <a:ext cx="3447972" cy="262598"/>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Execution</a:t>
              </a:r>
            </a:p>
          </p:txBody>
        </p:sp>
        <p:sp>
          <p:nvSpPr>
            <p:cNvPr id="95" name="TextBox 94">
              <a:extLst>
                <a:ext uri="{FF2B5EF4-FFF2-40B4-BE49-F238E27FC236}">
                  <a16:creationId xmlns:a16="http://schemas.microsoft.com/office/drawing/2014/main" id="{65E71D04-7CF8-274B-A26B-B1184C26A219}"/>
                </a:ext>
              </a:extLst>
            </p:cNvPr>
            <p:cNvSpPr txBox="1"/>
            <p:nvPr/>
          </p:nvSpPr>
          <p:spPr>
            <a:xfrm>
              <a:off x="1730637" y="7588564"/>
              <a:ext cx="4610522" cy="124137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Issue RFP</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Negotiate Contract</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Coordinate Trials</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Clinician Support</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Award Contract</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Systems Updates</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Operational Updates</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96" name="Rectangle 95">
            <a:extLst>
              <a:ext uri="{FF2B5EF4-FFF2-40B4-BE49-F238E27FC236}">
                <a16:creationId xmlns:a16="http://schemas.microsoft.com/office/drawing/2014/main" id="{A99F6D89-0FCF-5349-8433-A9164A930F44}"/>
              </a:ext>
            </a:extLst>
          </p:cNvPr>
          <p:cNvSpPr/>
          <p:nvPr/>
        </p:nvSpPr>
        <p:spPr>
          <a:xfrm>
            <a:off x="8512026"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97" name="Group 96">
            <a:extLst>
              <a:ext uri="{FF2B5EF4-FFF2-40B4-BE49-F238E27FC236}">
                <a16:creationId xmlns:a16="http://schemas.microsoft.com/office/drawing/2014/main" id="{342CE672-99EF-614A-975C-0CCDB321D60C}"/>
              </a:ext>
            </a:extLst>
          </p:cNvPr>
          <p:cNvGrpSpPr/>
          <p:nvPr/>
        </p:nvGrpSpPr>
        <p:grpSpPr>
          <a:xfrm>
            <a:off x="8718078" y="3172118"/>
            <a:ext cx="1930851" cy="1929264"/>
            <a:chOff x="2049987" y="7140111"/>
            <a:chExt cx="4337364" cy="823423"/>
          </a:xfrm>
        </p:grpSpPr>
        <p:sp>
          <p:nvSpPr>
            <p:cNvPr id="98" name="Rectangle 97">
              <a:extLst>
                <a:ext uri="{FF2B5EF4-FFF2-40B4-BE49-F238E27FC236}">
                  <a16:creationId xmlns:a16="http://schemas.microsoft.com/office/drawing/2014/main" id="{0499CC49-94C5-A440-BFB1-83738ACEFF19}"/>
                </a:ext>
              </a:extLst>
            </p:cNvPr>
            <p:cNvSpPr/>
            <p:nvPr/>
          </p:nvSpPr>
          <p:spPr>
            <a:xfrm>
              <a:off x="2505609" y="7140111"/>
              <a:ext cx="3447972" cy="144497"/>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Control</a:t>
              </a:r>
            </a:p>
          </p:txBody>
        </p:sp>
        <p:sp>
          <p:nvSpPr>
            <p:cNvPr id="99" name="TextBox 98">
              <a:extLst>
                <a:ext uri="{FF2B5EF4-FFF2-40B4-BE49-F238E27FC236}">
                  <a16:creationId xmlns:a16="http://schemas.microsoft.com/office/drawing/2014/main" id="{490EEB79-CC49-1844-86DF-8D4714D756F7}"/>
                </a:ext>
              </a:extLst>
            </p:cNvPr>
            <p:cNvSpPr txBox="1"/>
            <p:nvPr/>
          </p:nvSpPr>
          <p:spPr>
            <a:xfrm>
              <a:off x="2049987" y="7372409"/>
              <a:ext cx="4337364" cy="5911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Monitor Performance</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Track qualitative data if available</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VAT Updates</a:t>
              </a:r>
            </a:p>
            <a:p>
              <a:pPr marL="285750" indent="-285750">
                <a:buFont typeface="Arial" panose="020B0604020202020204" pitchFamily="34" charset="0"/>
                <a:buChar char="•"/>
              </a:pP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85" name="Rectangle 84">
            <a:extLst>
              <a:ext uri="{FF2B5EF4-FFF2-40B4-BE49-F238E27FC236}">
                <a16:creationId xmlns:a16="http://schemas.microsoft.com/office/drawing/2014/main" id="{5686AFB1-F75B-834A-B7BE-15BF9F7F86D7}"/>
              </a:ext>
            </a:extLst>
          </p:cNvPr>
          <p:cNvSpPr/>
          <p:nvPr/>
        </p:nvSpPr>
        <p:spPr>
          <a:xfrm>
            <a:off x="796640" y="2883637"/>
            <a:ext cx="2333745" cy="282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Chevron 1">
            <a:extLst>
              <a:ext uri="{FF2B5EF4-FFF2-40B4-BE49-F238E27FC236}">
                <a16:creationId xmlns:a16="http://schemas.microsoft.com/office/drawing/2014/main" id="{99A2F8BD-83D9-F84E-AC3E-05E744EF1598}"/>
              </a:ext>
            </a:extLst>
          </p:cNvPr>
          <p:cNvSpPr/>
          <p:nvPr/>
        </p:nvSpPr>
        <p:spPr>
          <a:xfrm>
            <a:off x="795259" y="2346835"/>
            <a:ext cx="2630328" cy="53680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54" name="Chevron 53">
            <a:extLst>
              <a:ext uri="{FF2B5EF4-FFF2-40B4-BE49-F238E27FC236}">
                <a16:creationId xmlns:a16="http://schemas.microsoft.com/office/drawing/2014/main" id="{5ACC4A23-B29D-954E-8B36-C3E0012F0A50}"/>
              </a:ext>
            </a:extLst>
          </p:cNvPr>
          <p:cNvSpPr/>
          <p:nvPr/>
        </p:nvSpPr>
        <p:spPr>
          <a:xfrm>
            <a:off x="3352926" y="2346835"/>
            <a:ext cx="2630328" cy="53680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59" name="Chevron 58">
            <a:extLst>
              <a:ext uri="{FF2B5EF4-FFF2-40B4-BE49-F238E27FC236}">
                <a16:creationId xmlns:a16="http://schemas.microsoft.com/office/drawing/2014/main" id="{27BB2635-8018-C44C-BA8A-8EBE3A35872C}"/>
              </a:ext>
            </a:extLst>
          </p:cNvPr>
          <p:cNvSpPr/>
          <p:nvPr/>
        </p:nvSpPr>
        <p:spPr>
          <a:xfrm>
            <a:off x="5910592" y="2346835"/>
            <a:ext cx="2630328" cy="53680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3" name="Chevron 62">
            <a:extLst>
              <a:ext uri="{FF2B5EF4-FFF2-40B4-BE49-F238E27FC236}">
                <a16:creationId xmlns:a16="http://schemas.microsoft.com/office/drawing/2014/main" id="{DDE84511-352E-C247-923E-47B6BAC8BF69}"/>
              </a:ext>
            </a:extLst>
          </p:cNvPr>
          <p:cNvSpPr/>
          <p:nvPr/>
        </p:nvSpPr>
        <p:spPr>
          <a:xfrm>
            <a:off x="8468259" y="2346835"/>
            <a:ext cx="2630328" cy="536802"/>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4" name="Oval 3">
            <a:extLst>
              <a:ext uri="{FF2B5EF4-FFF2-40B4-BE49-F238E27FC236}">
                <a16:creationId xmlns:a16="http://schemas.microsoft.com/office/drawing/2014/main" id="{E2E162DB-CA1F-4840-BEE8-5965D2165046}"/>
              </a:ext>
            </a:extLst>
          </p:cNvPr>
          <p:cNvSpPr/>
          <p:nvPr/>
        </p:nvSpPr>
        <p:spPr>
          <a:xfrm>
            <a:off x="1139422" y="2167943"/>
            <a:ext cx="894586" cy="8945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5" name="Oval 64">
            <a:extLst>
              <a:ext uri="{FF2B5EF4-FFF2-40B4-BE49-F238E27FC236}">
                <a16:creationId xmlns:a16="http://schemas.microsoft.com/office/drawing/2014/main" id="{911526D4-7187-1647-B1A7-B1717484032E}"/>
              </a:ext>
            </a:extLst>
          </p:cNvPr>
          <p:cNvSpPr/>
          <p:nvPr/>
        </p:nvSpPr>
        <p:spPr>
          <a:xfrm>
            <a:off x="3769750" y="2167943"/>
            <a:ext cx="894586" cy="8945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2" name="Oval 71">
            <a:extLst>
              <a:ext uri="{FF2B5EF4-FFF2-40B4-BE49-F238E27FC236}">
                <a16:creationId xmlns:a16="http://schemas.microsoft.com/office/drawing/2014/main" id="{85722FBB-20B0-794F-8550-AB2184CC9E9B}"/>
              </a:ext>
            </a:extLst>
          </p:cNvPr>
          <p:cNvSpPr/>
          <p:nvPr/>
        </p:nvSpPr>
        <p:spPr>
          <a:xfrm>
            <a:off x="6327417" y="2167943"/>
            <a:ext cx="894586" cy="8945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3" name="Oval 72">
            <a:extLst>
              <a:ext uri="{FF2B5EF4-FFF2-40B4-BE49-F238E27FC236}">
                <a16:creationId xmlns:a16="http://schemas.microsoft.com/office/drawing/2014/main" id="{CF3713A8-2A1F-DD43-B97C-6921C5B602FD}"/>
              </a:ext>
            </a:extLst>
          </p:cNvPr>
          <p:cNvSpPr/>
          <p:nvPr/>
        </p:nvSpPr>
        <p:spPr>
          <a:xfrm>
            <a:off x="8859683" y="2167943"/>
            <a:ext cx="894586" cy="8945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4" name="Oval 73">
            <a:extLst>
              <a:ext uri="{FF2B5EF4-FFF2-40B4-BE49-F238E27FC236}">
                <a16:creationId xmlns:a16="http://schemas.microsoft.com/office/drawing/2014/main" id="{DE6D42D9-7129-4449-9EE0-4898F85E6CD2}"/>
              </a:ext>
            </a:extLst>
          </p:cNvPr>
          <p:cNvSpPr/>
          <p:nvPr/>
        </p:nvSpPr>
        <p:spPr>
          <a:xfrm>
            <a:off x="1212083"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7" name="Oval 76">
            <a:extLst>
              <a:ext uri="{FF2B5EF4-FFF2-40B4-BE49-F238E27FC236}">
                <a16:creationId xmlns:a16="http://schemas.microsoft.com/office/drawing/2014/main" id="{BB130561-4788-8246-85C5-FE2F75D1D8D5}"/>
              </a:ext>
            </a:extLst>
          </p:cNvPr>
          <p:cNvSpPr/>
          <p:nvPr/>
        </p:nvSpPr>
        <p:spPr>
          <a:xfrm>
            <a:off x="3842411"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8" name="Oval 77">
            <a:extLst>
              <a:ext uri="{FF2B5EF4-FFF2-40B4-BE49-F238E27FC236}">
                <a16:creationId xmlns:a16="http://schemas.microsoft.com/office/drawing/2014/main" id="{446D23EF-01AE-1445-8457-6A106C92AC17}"/>
              </a:ext>
            </a:extLst>
          </p:cNvPr>
          <p:cNvSpPr/>
          <p:nvPr/>
        </p:nvSpPr>
        <p:spPr>
          <a:xfrm>
            <a:off x="6400078"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9" name="Oval 78">
            <a:extLst>
              <a:ext uri="{FF2B5EF4-FFF2-40B4-BE49-F238E27FC236}">
                <a16:creationId xmlns:a16="http://schemas.microsoft.com/office/drawing/2014/main" id="{AEA690B4-BA46-6A4F-91CE-B8D55120B789}"/>
              </a:ext>
            </a:extLst>
          </p:cNvPr>
          <p:cNvSpPr/>
          <p:nvPr/>
        </p:nvSpPr>
        <p:spPr>
          <a:xfrm>
            <a:off x="8932344" y="2243950"/>
            <a:ext cx="749264" cy="749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0" name="Rectangle 79">
            <a:extLst>
              <a:ext uri="{FF2B5EF4-FFF2-40B4-BE49-F238E27FC236}">
                <a16:creationId xmlns:a16="http://schemas.microsoft.com/office/drawing/2014/main" id="{E02CAEF7-49B6-1E48-8E4E-CC22C037CDAC}"/>
              </a:ext>
            </a:extLst>
          </p:cNvPr>
          <p:cNvSpPr/>
          <p:nvPr/>
        </p:nvSpPr>
        <p:spPr>
          <a:xfrm>
            <a:off x="1157935"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01</a:t>
            </a:r>
          </a:p>
        </p:txBody>
      </p:sp>
      <p:sp>
        <p:nvSpPr>
          <p:cNvPr id="82" name="Rectangle 81">
            <a:extLst>
              <a:ext uri="{FF2B5EF4-FFF2-40B4-BE49-F238E27FC236}">
                <a16:creationId xmlns:a16="http://schemas.microsoft.com/office/drawing/2014/main" id="{A0B1E6BE-568B-8141-866E-40D532978EE1}"/>
              </a:ext>
            </a:extLst>
          </p:cNvPr>
          <p:cNvSpPr/>
          <p:nvPr/>
        </p:nvSpPr>
        <p:spPr>
          <a:xfrm>
            <a:off x="3778472"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02</a:t>
            </a:r>
          </a:p>
        </p:txBody>
      </p:sp>
      <p:sp>
        <p:nvSpPr>
          <p:cNvPr id="83" name="Rectangle 82">
            <a:extLst>
              <a:ext uri="{FF2B5EF4-FFF2-40B4-BE49-F238E27FC236}">
                <a16:creationId xmlns:a16="http://schemas.microsoft.com/office/drawing/2014/main" id="{40532493-BBF8-8D49-A264-88C05A7B7D3A}"/>
              </a:ext>
            </a:extLst>
          </p:cNvPr>
          <p:cNvSpPr/>
          <p:nvPr/>
        </p:nvSpPr>
        <p:spPr>
          <a:xfrm>
            <a:off x="6320950"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03</a:t>
            </a:r>
          </a:p>
        </p:txBody>
      </p:sp>
      <p:sp>
        <p:nvSpPr>
          <p:cNvPr id="84" name="Rectangle 83">
            <a:extLst>
              <a:ext uri="{FF2B5EF4-FFF2-40B4-BE49-F238E27FC236}">
                <a16:creationId xmlns:a16="http://schemas.microsoft.com/office/drawing/2014/main" id="{F54BE0D5-E0AA-3643-B519-90EA5436B109}"/>
              </a:ext>
            </a:extLst>
          </p:cNvPr>
          <p:cNvSpPr/>
          <p:nvPr/>
        </p:nvSpPr>
        <p:spPr>
          <a:xfrm>
            <a:off x="8878197" y="2425576"/>
            <a:ext cx="857559" cy="461665"/>
          </a:xfrm>
          <a:prstGeom prst="rect">
            <a:avLst/>
          </a:prstGeom>
        </p:spPr>
        <p:txBody>
          <a:bodyPr wrap="square">
            <a:spAutoFit/>
          </a:bodyPr>
          <a:lstStyle/>
          <a:p>
            <a:pPr algn="ctr"/>
            <a:r>
              <a:rPr lang="en-US" sz="2400" b="1" dirty="0">
                <a:solidFill>
                  <a:schemeClr val="tx2"/>
                </a:solidFill>
                <a:latin typeface="Poppins SemiBold" pitchFamily="2" charset="77"/>
                <a:ea typeface="Roboto Medium" panose="02000000000000000000" pitchFamily="2" charset="0"/>
                <a:cs typeface="Montserrat" charset="0"/>
              </a:rPr>
              <a:t>04</a:t>
            </a:r>
          </a:p>
        </p:txBody>
      </p:sp>
      <p:grpSp>
        <p:nvGrpSpPr>
          <p:cNvPr id="5" name="Group 4">
            <a:extLst>
              <a:ext uri="{FF2B5EF4-FFF2-40B4-BE49-F238E27FC236}">
                <a16:creationId xmlns:a16="http://schemas.microsoft.com/office/drawing/2014/main" id="{386B5706-B36A-BD45-A810-9D993A8EE8F5}"/>
              </a:ext>
            </a:extLst>
          </p:cNvPr>
          <p:cNvGrpSpPr/>
          <p:nvPr/>
        </p:nvGrpSpPr>
        <p:grpSpPr>
          <a:xfrm>
            <a:off x="962318" y="3172103"/>
            <a:ext cx="1969477" cy="2380878"/>
            <a:chOff x="2035815" y="7140111"/>
            <a:chExt cx="4424131" cy="2421842"/>
          </a:xfrm>
        </p:grpSpPr>
        <p:sp>
          <p:nvSpPr>
            <p:cNvPr id="86" name="Rectangle 85">
              <a:extLst>
                <a:ext uri="{FF2B5EF4-FFF2-40B4-BE49-F238E27FC236}">
                  <a16:creationId xmlns:a16="http://schemas.microsoft.com/office/drawing/2014/main" id="{EA895570-E00B-D043-A03A-E09B905483F9}"/>
                </a:ext>
              </a:extLst>
            </p:cNvPr>
            <p:cNvSpPr/>
            <p:nvPr/>
          </p:nvSpPr>
          <p:spPr>
            <a:xfrm>
              <a:off x="2505610" y="7140111"/>
              <a:ext cx="3447971" cy="344379"/>
            </a:xfrm>
            <a:prstGeom prst="rect">
              <a:avLst/>
            </a:prstGeom>
          </p:spPr>
          <p:txBody>
            <a:bodyPr wrap="square">
              <a:spAutoFit/>
            </a:bodyPr>
            <a:lstStyle/>
            <a:p>
              <a:r>
                <a:rPr lang="en-US" sz="1600" b="1" dirty="0">
                  <a:solidFill>
                    <a:schemeClr val="tx2"/>
                  </a:solidFill>
                  <a:latin typeface="Poppins SemiBold" pitchFamily="2" charset="77"/>
                  <a:ea typeface="Roboto Medium" panose="02000000000000000000" pitchFamily="2" charset="0"/>
                  <a:cs typeface="Montserrat" charset="0"/>
                </a:rPr>
                <a:t>Initiation</a:t>
              </a:r>
              <a:endParaRPr lang="en-US" sz="4800" b="1" dirty="0">
                <a:solidFill>
                  <a:schemeClr val="tx2"/>
                </a:solidFill>
                <a:latin typeface="Poppins SemiBold" pitchFamily="2" charset="77"/>
                <a:ea typeface="Roboto Medium" panose="02000000000000000000" pitchFamily="2" charset="0"/>
                <a:cs typeface="Montserrat" charset="0"/>
              </a:endParaRPr>
            </a:p>
          </p:txBody>
        </p:sp>
        <p:sp>
          <p:nvSpPr>
            <p:cNvPr id="87" name="TextBox 86">
              <a:extLst>
                <a:ext uri="{FF2B5EF4-FFF2-40B4-BE49-F238E27FC236}">
                  <a16:creationId xmlns:a16="http://schemas.microsoft.com/office/drawing/2014/main" id="{4082D9CB-45E6-5642-98DD-7C82947405A4}"/>
                </a:ext>
              </a:extLst>
            </p:cNvPr>
            <p:cNvSpPr txBox="1"/>
            <p:nvPr/>
          </p:nvSpPr>
          <p:spPr>
            <a:xfrm>
              <a:off x="2035815" y="7714828"/>
              <a:ext cx="4424131" cy="18471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Price Increase</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Tech Change</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Benchmark Alignment</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New Service/Surgeon</a:t>
              </a:r>
            </a:p>
            <a:p>
              <a:pPr marL="285750" indent="-285750">
                <a:buFont typeface="Arial" panose="020B0604020202020204" pitchFamily="34" charset="0"/>
                <a:buChar char="•"/>
              </a:pPr>
              <a:r>
                <a:rPr lang="en-US" sz="1400" dirty="0" smtClean="0">
                  <a:latin typeface="Lato Light" panose="020F0502020204030203" pitchFamily="34" charset="0"/>
                  <a:ea typeface="Lato Light" panose="020F0502020204030203" pitchFamily="34" charset="0"/>
                  <a:cs typeface="Lato Light" panose="020F0502020204030203" pitchFamily="34" charset="0"/>
                </a:rPr>
                <a:t>Supplier Performance</a:t>
              </a:r>
              <a:endParaRPr lang="en-US" sz="1400" dirty="0">
                <a:latin typeface="Lato Light" panose="020F0502020204030203" pitchFamily="34" charset="0"/>
                <a:ea typeface="Lato Light" panose="020F0502020204030203" pitchFamily="34" charset="0"/>
                <a:cs typeface="Lato Light" panose="020F0502020204030203" pitchFamily="34" charset="0"/>
              </a:endParaRPr>
            </a:p>
          </p:txBody>
        </p:sp>
      </p:grpSp>
      <p:sp>
        <p:nvSpPr>
          <p:cNvPr id="36" name="Title 1"/>
          <p:cNvSpPr txBox="1">
            <a:spLocks/>
          </p:cNvSpPr>
          <p:nvPr/>
        </p:nvSpPr>
        <p:spPr>
          <a:xfrm>
            <a:off x="609600"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Category Management-Off Cycle Projects</a:t>
            </a:r>
            <a:endParaRPr lang="en-US" dirty="0"/>
          </a:p>
        </p:txBody>
      </p:sp>
      <p:sp>
        <p:nvSpPr>
          <p:cNvPr id="3" name="TextBox 2"/>
          <p:cNvSpPr txBox="1"/>
          <p:nvPr/>
        </p:nvSpPr>
        <p:spPr>
          <a:xfrm>
            <a:off x="721460" y="1003135"/>
            <a:ext cx="10377127"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t>While we maintain a bid calendar tied to contract timelines there are many scenarios where a category may require off cycle assessment</a:t>
            </a:r>
          </a:p>
          <a:p>
            <a:pPr marL="285750" indent="-285750">
              <a:buFont typeface="Wingdings" panose="05000000000000000000" pitchFamily="2" charset="2"/>
              <a:buChar char="Ø"/>
            </a:pPr>
            <a:endParaRPr lang="en-US" sz="1400" dirty="0" smtClean="0"/>
          </a:p>
          <a:p>
            <a:pPr marL="285750" indent="-285750">
              <a:buFont typeface="Wingdings" panose="05000000000000000000" pitchFamily="2" charset="2"/>
              <a:buChar char="Ø"/>
            </a:pPr>
            <a:r>
              <a:rPr lang="en-US" sz="1400" dirty="0" smtClean="0"/>
              <a:t>Inflationary pressures are increasing this cadence and price increases are becoming the primary initiation for projects off cycle along with supplier performance due to disruption</a:t>
            </a:r>
            <a:endParaRPr lang="en-US" sz="1400" dirty="0"/>
          </a:p>
        </p:txBody>
      </p:sp>
    </p:spTree>
    <p:extLst>
      <p:ext uri="{BB962C8B-B14F-4D97-AF65-F5344CB8AC3E}">
        <p14:creationId xmlns:p14="http://schemas.microsoft.com/office/powerpoint/2010/main" val="21618363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74637"/>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Capital Equipment Sourcing</a:t>
            </a:r>
            <a:endParaRPr lang="en-US" dirty="0"/>
          </a:p>
        </p:txBody>
      </p:sp>
      <p:graphicFrame>
        <p:nvGraphicFramePr>
          <p:cNvPr id="6" name="Diagram 5"/>
          <p:cNvGraphicFramePr/>
          <p:nvPr>
            <p:extLst/>
          </p:nvPr>
        </p:nvGraphicFramePr>
        <p:xfrm>
          <a:off x="609600" y="1264764"/>
          <a:ext cx="6596611" cy="395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348451" y="1762298"/>
            <a:ext cx="4621875" cy="3139321"/>
          </a:xfrm>
          <a:prstGeom prst="rect">
            <a:avLst/>
          </a:prstGeom>
          <a:noFill/>
        </p:spPr>
        <p:txBody>
          <a:bodyPr wrap="square" rtlCol="0">
            <a:spAutoFit/>
          </a:bodyPr>
          <a:lstStyle/>
          <a:p>
            <a:pPr marL="342900" indent="-342900">
              <a:buFont typeface="+mj-lt"/>
              <a:buAutoNum type="arabicPeriod"/>
            </a:pPr>
            <a:r>
              <a:rPr lang="en-US" dirty="0" smtClean="0"/>
              <a:t>Understand Stakeholder Need and Define Specs</a:t>
            </a:r>
          </a:p>
          <a:p>
            <a:pPr marL="342900" indent="-342900">
              <a:buFont typeface="+mj-lt"/>
              <a:buAutoNum type="arabicPeriod"/>
            </a:pPr>
            <a:r>
              <a:rPr lang="en-US" dirty="0"/>
              <a:t>System </a:t>
            </a:r>
            <a:r>
              <a:rPr lang="en-US" dirty="0" smtClean="0"/>
              <a:t>Standardization Assessment</a:t>
            </a:r>
            <a:endParaRPr lang="en-US" dirty="0"/>
          </a:p>
          <a:p>
            <a:pPr marL="342900" indent="-342900">
              <a:buFont typeface="+mj-lt"/>
              <a:buAutoNum type="arabicPeriod"/>
            </a:pPr>
            <a:r>
              <a:rPr lang="en-US" dirty="0" smtClean="0"/>
              <a:t>Bid/RFQ</a:t>
            </a:r>
          </a:p>
          <a:p>
            <a:pPr marL="342900" indent="-342900">
              <a:buFont typeface="+mj-lt"/>
              <a:buAutoNum type="arabicPeriod"/>
            </a:pPr>
            <a:r>
              <a:rPr lang="en-US" dirty="0" smtClean="0"/>
              <a:t>Negotiations</a:t>
            </a:r>
          </a:p>
          <a:p>
            <a:pPr marL="342900" indent="-342900">
              <a:buFont typeface="+mj-lt"/>
              <a:buAutoNum type="arabicPeriod"/>
            </a:pPr>
            <a:r>
              <a:rPr lang="en-US" dirty="0" smtClean="0"/>
              <a:t>Legal Terms, IT review, Privacy Review, Service Coverage Post Warranty</a:t>
            </a:r>
          </a:p>
          <a:p>
            <a:pPr marL="342900" indent="-342900">
              <a:buFont typeface="+mj-lt"/>
              <a:buAutoNum type="arabicPeriod"/>
            </a:pPr>
            <a:r>
              <a:rPr lang="en-US" dirty="0" smtClean="0"/>
              <a:t>Execute agreement</a:t>
            </a:r>
          </a:p>
          <a:p>
            <a:pPr marL="342900" indent="-342900">
              <a:buFont typeface="+mj-lt"/>
              <a:buAutoNum type="arabicPeriod"/>
            </a:pPr>
            <a:r>
              <a:rPr lang="en-US" dirty="0" smtClean="0"/>
              <a:t>Coordinate delivery, training and implementation</a:t>
            </a:r>
          </a:p>
          <a:p>
            <a:pPr marL="342900" indent="-342900">
              <a:buFont typeface="+mj-lt"/>
              <a:buAutoNum type="arabicPeriod"/>
            </a:pPr>
            <a:endParaRPr lang="en-US" dirty="0"/>
          </a:p>
        </p:txBody>
      </p:sp>
    </p:spTree>
    <p:extLst>
      <p:ext uri="{BB962C8B-B14F-4D97-AF65-F5344CB8AC3E}">
        <p14:creationId xmlns:p14="http://schemas.microsoft.com/office/powerpoint/2010/main" val="466280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13B7856-5FFB-C546-A162-7CB89281B7C6}"/>
              </a:ext>
            </a:extLst>
          </p:cNvPr>
          <p:cNvSpPr/>
          <p:nvPr/>
        </p:nvSpPr>
        <p:spPr>
          <a:xfrm flipH="1">
            <a:off x="3048000" y="0"/>
            <a:ext cx="3352800" cy="6556504"/>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56" y="2590980"/>
            <a:ext cx="2057400" cy="1575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20" name="TextBox 19">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21" name="TextBox 20">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22" name="TextBox 21">
            <a:extLst>
              <a:ext uri="{FF2B5EF4-FFF2-40B4-BE49-F238E27FC236}">
                <a16:creationId xmlns:a16="http://schemas.microsoft.com/office/drawing/2014/main" id="{3B3B7202-E75C-8148-974F-76D4601D7FA7}"/>
              </a:ext>
            </a:extLst>
          </p:cNvPr>
          <p:cNvSpPr txBox="1"/>
          <p:nvPr/>
        </p:nvSpPr>
        <p:spPr>
          <a:xfrm>
            <a:off x="4122791" y="156440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23" name="Subtitle 2">
            <a:extLst>
              <a:ext uri="{FF2B5EF4-FFF2-40B4-BE49-F238E27FC236}">
                <a16:creationId xmlns:a16="http://schemas.microsoft.com/office/drawing/2014/main" id="{68CD5A07-2A32-CE4E-A818-FF16E1B72C89}"/>
              </a:ext>
            </a:extLst>
          </p:cNvPr>
          <p:cNvSpPr txBox="1">
            <a:spLocks/>
          </p:cNvSpPr>
          <p:nvPr/>
        </p:nvSpPr>
        <p:spPr>
          <a:xfrm>
            <a:off x="5181601" y="650684"/>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24" name="Subtitle 2">
            <a:extLst>
              <a:ext uri="{FF2B5EF4-FFF2-40B4-BE49-F238E27FC236}">
                <a16:creationId xmlns:a16="http://schemas.microsoft.com/office/drawing/2014/main" id="{2262831D-5242-3641-B17C-FE3FF36D1263}"/>
              </a:ext>
            </a:extLst>
          </p:cNvPr>
          <p:cNvSpPr txBox="1">
            <a:spLocks/>
          </p:cNvSpPr>
          <p:nvPr/>
        </p:nvSpPr>
        <p:spPr>
          <a:xfrm>
            <a:off x="6274919" y="3501200"/>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3200" b="1" i="1"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Building Resiliency</a:t>
            </a:r>
            <a:endPar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5" name="Subtitle 2">
            <a:extLst>
              <a:ext uri="{FF2B5EF4-FFF2-40B4-BE49-F238E27FC236}">
                <a16:creationId xmlns:a16="http://schemas.microsoft.com/office/drawing/2014/main" id="{50EE6726-3AC5-BC4C-9D38-D4F5ED53D2C6}"/>
              </a:ext>
            </a:extLst>
          </p:cNvPr>
          <p:cNvSpPr txBox="1">
            <a:spLocks/>
          </p:cNvSpPr>
          <p:nvPr/>
        </p:nvSpPr>
        <p:spPr>
          <a:xfrm>
            <a:off x="5621980" y="1748219"/>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t>
            </a: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Category Management</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6" name="Subtitle 2">
            <a:extLst>
              <a:ext uri="{FF2B5EF4-FFF2-40B4-BE49-F238E27FC236}">
                <a16:creationId xmlns:a16="http://schemas.microsoft.com/office/drawing/2014/main" id="{DD8BF072-4C5A-FD4A-BC76-52E58BF39671}"/>
              </a:ext>
            </a:extLst>
          </p:cNvPr>
          <p:cNvSpPr txBox="1">
            <a:spLocks/>
          </p:cNvSpPr>
          <p:nvPr/>
        </p:nvSpPr>
        <p:spPr>
          <a:xfrm>
            <a:off x="6934201" y="4974849"/>
            <a:ext cx="4793305"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Surgery Exchange</a:t>
            </a:r>
          </a:p>
        </p:txBody>
      </p:sp>
      <p:sp>
        <p:nvSpPr>
          <p:cNvPr id="27" name="TextBox 26">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28" name="TextBox 27">
            <a:extLst>
              <a:ext uri="{FF2B5EF4-FFF2-40B4-BE49-F238E27FC236}">
                <a16:creationId xmlns:a16="http://schemas.microsoft.com/office/drawing/2014/main" id="{C8D1B974-2B1E-1246-9008-49076A71A887}"/>
              </a:ext>
            </a:extLst>
          </p:cNvPr>
          <p:cNvSpPr txBox="1"/>
          <p:nvPr/>
        </p:nvSpPr>
        <p:spPr>
          <a:xfrm>
            <a:off x="4265913" y="1956835"/>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29" name="TextBox 28">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30" name="TextBox 29">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21770996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0CD66B-E56C-634F-A7A3-8B2F648474C2}"/>
              </a:ext>
            </a:extLst>
          </p:cNvPr>
          <p:cNvGrpSpPr/>
          <p:nvPr/>
        </p:nvGrpSpPr>
        <p:grpSpPr>
          <a:xfrm>
            <a:off x="-1645046" y="1055605"/>
            <a:ext cx="13531981" cy="4463508"/>
            <a:chOff x="-1795200" y="4041114"/>
            <a:chExt cx="23179591" cy="8927016"/>
          </a:xfrm>
        </p:grpSpPr>
        <p:sp>
          <p:nvSpPr>
            <p:cNvPr id="32" name="Arc 31">
              <a:extLst>
                <a:ext uri="{FF2B5EF4-FFF2-40B4-BE49-F238E27FC236}">
                  <a16:creationId xmlns:a16="http://schemas.microsoft.com/office/drawing/2014/main" id="{75B7E6CA-27D0-6140-AE49-CAADA095214F}"/>
                </a:ext>
              </a:extLst>
            </p:cNvPr>
            <p:cNvSpPr/>
            <p:nvPr/>
          </p:nvSpPr>
          <p:spPr>
            <a:xfrm rot="5400000" flipH="1">
              <a:off x="-1795200" y="4041114"/>
              <a:ext cx="8927016" cy="8927016"/>
            </a:xfrm>
            <a:prstGeom prst="arc">
              <a:avLst>
                <a:gd name="adj1" fmla="val 11712673"/>
                <a:gd name="adj2" fmla="val 20830653"/>
              </a:avLst>
            </a:prstGeom>
            <a:ln w="50800">
              <a:solidFill>
                <a:schemeClr val="bg1">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p>
          </p:txBody>
        </p:sp>
        <p:grpSp>
          <p:nvGrpSpPr>
            <p:cNvPr id="2" name="Group 1">
              <a:extLst>
                <a:ext uri="{FF2B5EF4-FFF2-40B4-BE49-F238E27FC236}">
                  <a16:creationId xmlns:a16="http://schemas.microsoft.com/office/drawing/2014/main" id="{EFEA2DDE-4BE8-324D-9A66-E394245D7512}"/>
                </a:ext>
              </a:extLst>
            </p:cNvPr>
            <p:cNvGrpSpPr/>
            <p:nvPr/>
          </p:nvGrpSpPr>
          <p:grpSpPr>
            <a:xfrm>
              <a:off x="2054159" y="4932973"/>
              <a:ext cx="19330232" cy="7429058"/>
              <a:chOff x="2054159" y="4932973"/>
              <a:chExt cx="19330232" cy="7429058"/>
            </a:xfrm>
          </p:grpSpPr>
          <p:sp>
            <p:nvSpPr>
              <p:cNvPr id="33" name="Shape 834">
                <a:extLst>
                  <a:ext uri="{FF2B5EF4-FFF2-40B4-BE49-F238E27FC236}">
                    <a16:creationId xmlns:a16="http://schemas.microsoft.com/office/drawing/2014/main" id="{4013D55D-FFDD-8649-BC4B-55B74EDB11C8}"/>
                  </a:ext>
                </a:extLst>
              </p:cNvPr>
              <p:cNvSpPr>
                <a:spLocks noChangeArrowheads="1"/>
              </p:cNvSpPr>
              <p:nvPr/>
            </p:nvSpPr>
            <p:spPr bwMode="auto">
              <a:xfrm>
                <a:off x="5342885" y="5014317"/>
                <a:ext cx="1049592" cy="1049590"/>
              </a:xfrm>
              <a:prstGeom prst="ellipse">
                <a:avLst/>
              </a:prstGeom>
              <a:solidFill>
                <a:schemeClr val="accent1"/>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1</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34" name="Shape 836">
                <a:extLst>
                  <a:ext uri="{FF2B5EF4-FFF2-40B4-BE49-F238E27FC236}">
                    <a16:creationId xmlns:a16="http://schemas.microsoft.com/office/drawing/2014/main" id="{9F2DD9A8-096B-784F-8F43-738285B5AFA9}"/>
                  </a:ext>
                </a:extLst>
              </p:cNvPr>
              <p:cNvSpPr>
                <a:spLocks noChangeArrowheads="1"/>
              </p:cNvSpPr>
              <p:nvPr/>
            </p:nvSpPr>
            <p:spPr bwMode="auto">
              <a:xfrm>
                <a:off x="6422957" y="6668416"/>
                <a:ext cx="1049592" cy="1049590"/>
              </a:xfrm>
              <a:prstGeom prst="ellipse">
                <a:avLst/>
              </a:prstGeom>
              <a:solidFill>
                <a:schemeClr val="accent2"/>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2</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35" name="Shape 846">
                <a:extLst>
                  <a:ext uri="{FF2B5EF4-FFF2-40B4-BE49-F238E27FC236}">
                    <a16:creationId xmlns:a16="http://schemas.microsoft.com/office/drawing/2014/main" id="{B21821C1-B3CC-C745-BD14-4973B23B7ABA}"/>
                  </a:ext>
                </a:extLst>
              </p:cNvPr>
              <p:cNvSpPr>
                <a:spLocks noChangeArrowheads="1"/>
              </p:cNvSpPr>
              <p:nvPr/>
            </p:nvSpPr>
            <p:spPr bwMode="auto">
              <a:xfrm>
                <a:off x="6422957" y="9040763"/>
                <a:ext cx="1049592" cy="1049590"/>
              </a:xfrm>
              <a:prstGeom prst="ellipse">
                <a:avLst/>
              </a:prstGeom>
              <a:solidFill>
                <a:schemeClr val="accent3"/>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3</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37" name="Shape 866">
                <a:extLst>
                  <a:ext uri="{FF2B5EF4-FFF2-40B4-BE49-F238E27FC236}">
                    <a16:creationId xmlns:a16="http://schemas.microsoft.com/office/drawing/2014/main" id="{B87565C4-7850-2E45-BBFF-38169B3BC736}"/>
                  </a:ext>
                </a:extLst>
              </p:cNvPr>
              <p:cNvSpPr>
                <a:spLocks noChangeArrowheads="1"/>
              </p:cNvSpPr>
              <p:nvPr/>
            </p:nvSpPr>
            <p:spPr bwMode="auto">
              <a:xfrm>
                <a:off x="5342885" y="10945337"/>
                <a:ext cx="1049592" cy="1049590"/>
              </a:xfrm>
              <a:prstGeom prst="ellipse">
                <a:avLst/>
              </a:prstGeom>
              <a:solidFill>
                <a:schemeClr val="accent4"/>
              </a:solidFill>
              <a:ln>
                <a:noFill/>
              </a:ln>
            </p:spPr>
            <p:txBody>
              <a:bodyPr lIns="35719" tIns="35719" rIns="35719" bIns="35719" anchor="ctr"/>
              <a:lstStyle>
                <a:lvl1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0738">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indent="-914400" defTabSz="820738"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a:r>
                  <a:rPr lang="en-US" altLang="ru-RU" sz="1800" b="0" dirty="0">
                    <a:solidFill>
                      <a:schemeClr val="bg1"/>
                    </a:solidFill>
                    <a:latin typeface="Poppins Medium" pitchFamily="2" charset="77"/>
                    <a:ea typeface="Lato" panose="020F0502020204030203" pitchFamily="34" charset="0"/>
                    <a:cs typeface="Poppins Medium" pitchFamily="2" charset="77"/>
                    <a:sym typeface="Helvetica Light" panose="020B0403020202020204" pitchFamily="34" charset="0"/>
                  </a:rPr>
                  <a:t>4</a:t>
                </a:r>
                <a:endParaRPr lang="ru-RU" altLang="ru-RU" sz="1800" b="0" dirty="0">
                  <a:solidFill>
                    <a:schemeClr val="bg1"/>
                  </a:solidFill>
                  <a:latin typeface="Lato" panose="020F0502020204030203" pitchFamily="34" charset="0"/>
                  <a:ea typeface="Lato" panose="020F0502020204030203" pitchFamily="34" charset="0"/>
                  <a:cs typeface="Poppins Medium" pitchFamily="2" charset="77"/>
                  <a:sym typeface="Helvetica Light" panose="020B0403020202020204" pitchFamily="34" charset="0"/>
                </a:endParaRPr>
              </a:p>
            </p:txBody>
          </p:sp>
          <p:sp>
            <p:nvSpPr>
              <p:cNvPr id="38" name="CuadroTexto 395">
                <a:extLst>
                  <a:ext uri="{FF2B5EF4-FFF2-40B4-BE49-F238E27FC236}">
                    <a16:creationId xmlns:a16="http://schemas.microsoft.com/office/drawing/2014/main" id="{8390D6B5-2D58-3A41-91C9-65184E0E50BD}"/>
                  </a:ext>
                </a:extLst>
              </p:cNvPr>
              <p:cNvSpPr txBox="1"/>
              <p:nvPr/>
            </p:nvSpPr>
            <p:spPr>
              <a:xfrm>
                <a:off x="2054159" y="7164899"/>
                <a:ext cx="3495356" cy="2400658"/>
              </a:xfrm>
              <a:prstGeom prst="rect">
                <a:avLst/>
              </a:prstGeom>
              <a:noFill/>
            </p:spPr>
            <p:txBody>
              <a:bodyPr wrap="square" rtlCol="0">
                <a:spAutoFit/>
              </a:bodyPr>
              <a:lstStyle/>
              <a:p>
                <a:pPr algn="ctr"/>
                <a:r>
                  <a:rPr lang="en-US" sz="2400" b="1" dirty="0" smtClean="0">
                    <a:solidFill>
                      <a:schemeClr val="tx2"/>
                    </a:solidFill>
                    <a:latin typeface="Poppins Medium" pitchFamily="2" charset="77"/>
                    <a:ea typeface="Roboto Medium" panose="02000000000000000000" pitchFamily="2" charset="0"/>
                    <a:cs typeface="Poppins Medium" pitchFamily="2" charset="77"/>
                  </a:rPr>
                  <a:t>Supply Chain Resilience</a:t>
                </a:r>
                <a:endParaRPr lang="en-US" sz="2400" b="1" dirty="0">
                  <a:solidFill>
                    <a:schemeClr val="tx2"/>
                  </a:solidFill>
                  <a:latin typeface="Poppins Medium" pitchFamily="2" charset="77"/>
                  <a:ea typeface="Roboto Medium" panose="02000000000000000000" pitchFamily="2" charset="0"/>
                  <a:cs typeface="Poppins Medium" pitchFamily="2" charset="77"/>
                </a:endParaRPr>
              </a:p>
            </p:txBody>
          </p:sp>
          <p:sp>
            <p:nvSpPr>
              <p:cNvPr id="39" name="CuadroTexto 395">
                <a:extLst>
                  <a:ext uri="{FF2B5EF4-FFF2-40B4-BE49-F238E27FC236}">
                    <a16:creationId xmlns:a16="http://schemas.microsoft.com/office/drawing/2014/main" id="{E470AC8F-67BD-4F42-A55E-5D7D30DCB932}"/>
                  </a:ext>
                </a:extLst>
              </p:cNvPr>
              <p:cNvSpPr txBox="1"/>
              <p:nvPr/>
            </p:nvSpPr>
            <p:spPr>
              <a:xfrm>
                <a:off x="6856313" y="5059501"/>
                <a:ext cx="2695262" cy="615554"/>
              </a:xfrm>
              <a:prstGeom prst="rect">
                <a:avLst/>
              </a:prstGeom>
              <a:noFill/>
            </p:spPr>
            <p:txBody>
              <a:bodyPr wrap="square" rtlCol="0">
                <a:spAutoFit/>
              </a:bodyPr>
              <a:lstStyle/>
              <a:p>
                <a:r>
                  <a:rPr lang="en-US" sz="1400" dirty="0" smtClean="0">
                    <a:solidFill>
                      <a:schemeClr val="tx2"/>
                    </a:solidFill>
                    <a:latin typeface="Poppins Medium" pitchFamily="2" charset="77"/>
                    <a:ea typeface="Roboto Medium" panose="02000000000000000000" pitchFamily="2" charset="0"/>
                    <a:cs typeface="Poppins Medium" pitchFamily="2" charset="77"/>
                  </a:rPr>
                  <a:t>Transparency</a:t>
                </a:r>
                <a:endParaRPr lang="en-US" sz="1400" dirty="0">
                  <a:solidFill>
                    <a:schemeClr val="tx2"/>
                  </a:solidFill>
                  <a:latin typeface="Poppins Medium" pitchFamily="2" charset="77"/>
                  <a:ea typeface="Roboto Medium" panose="02000000000000000000" pitchFamily="2" charset="0"/>
                  <a:cs typeface="Poppins Medium" pitchFamily="2" charset="77"/>
                </a:endParaRPr>
              </a:p>
            </p:txBody>
          </p:sp>
          <p:sp>
            <p:nvSpPr>
              <p:cNvPr id="40" name="CuadroTexto 395">
                <a:extLst>
                  <a:ext uri="{FF2B5EF4-FFF2-40B4-BE49-F238E27FC236}">
                    <a16:creationId xmlns:a16="http://schemas.microsoft.com/office/drawing/2014/main" id="{4D692DB6-A5E4-1D47-8AC2-3B5707A0EF09}"/>
                  </a:ext>
                </a:extLst>
              </p:cNvPr>
              <p:cNvSpPr txBox="1"/>
              <p:nvPr/>
            </p:nvSpPr>
            <p:spPr>
              <a:xfrm>
                <a:off x="6880071" y="11315591"/>
                <a:ext cx="2695262" cy="1046440"/>
              </a:xfrm>
              <a:prstGeom prst="rect">
                <a:avLst/>
              </a:prstGeom>
              <a:noFill/>
            </p:spPr>
            <p:txBody>
              <a:bodyPr wrap="square" rtlCol="0">
                <a:spAutoFit/>
              </a:bodyPr>
              <a:lstStyle/>
              <a:p>
                <a:r>
                  <a:rPr lang="en-US" sz="1400" dirty="0" smtClean="0">
                    <a:solidFill>
                      <a:schemeClr val="tx2"/>
                    </a:solidFill>
                    <a:latin typeface="Poppins Medium" pitchFamily="2" charset="77"/>
                    <a:ea typeface="Roboto Medium" panose="02000000000000000000" pitchFamily="2" charset="0"/>
                    <a:cs typeface="Poppins Medium" pitchFamily="2" charset="77"/>
                  </a:rPr>
                  <a:t>Resiliency Tools</a:t>
                </a:r>
                <a:endParaRPr lang="en-US" sz="1400" dirty="0">
                  <a:solidFill>
                    <a:schemeClr val="tx2"/>
                  </a:solidFill>
                  <a:latin typeface="Poppins Medium" pitchFamily="2" charset="77"/>
                  <a:ea typeface="Roboto Medium" panose="02000000000000000000" pitchFamily="2" charset="0"/>
                  <a:cs typeface="Poppins Medium" pitchFamily="2" charset="77"/>
                </a:endParaRPr>
              </a:p>
            </p:txBody>
          </p:sp>
          <p:sp>
            <p:nvSpPr>
              <p:cNvPr id="41" name="CuadroTexto 395">
                <a:extLst>
                  <a:ext uri="{FF2B5EF4-FFF2-40B4-BE49-F238E27FC236}">
                    <a16:creationId xmlns:a16="http://schemas.microsoft.com/office/drawing/2014/main" id="{DE451B01-F6BA-CB43-AC3C-60E798007959}"/>
                  </a:ext>
                </a:extLst>
              </p:cNvPr>
              <p:cNvSpPr txBox="1"/>
              <p:nvPr/>
            </p:nvSpPr>
            <p:spPr>
              <a:xfrm>
                <a:off x="7782809" y="9336867"/>
                <a:ext cx="2695262" cy="615554"/>
              </a:xfrm>
              <a:prstGeom prst="rect">
                <a:avLst/>
              </a:prstGeom>
              <a:noFill/>
            </p:spPr>
            <p:txBody>
              <a:bodyPr wrap="square" rtlCol="0">
                <a:spAutoFit/>
              </a:bodyPr>
              <a:lstStyle/>
              <a:p>
                <a:r>
                  <a:rPr lang="en-US" sz="1400" dirty="0" smtClean="0">
                    <a:solidFill>
                      <a:schemeClr val="tx2"/>
                    </a:solidFill>
                    <a:latin typeface="Poppins Medium" pitchFamily="2" charset="77"/>
                    <a:ea typeface="Roboto Medium" panose="02000000000000000000" pitchFamily="2" charset="0"/>
                    <a:cs typeface="Poppins Medium" pitchFamily="2" charset="77"/>
                  </a:rPr>
                  <a:t>Built in Resilience</a:t>
                </a:r>
                <a:endParaRPr lang="en-US" sz="1400" dirty="0">
                  <a:solidFill>
                    <a:schemeClr val="tx2"/>
                  </a:solidFill>
                  <a:latin typeface="Poppins Medium" pitchFamily="2" charset="77"/>
                  <a:ea typeface="Roboto Medium" panose="02000000000000000000" pitchFamily="2" charset="0"/>
                  <a:cs typeface="Poppins Medium" pitchFamily="2" charset="77"/>
                </a:endParaRPr>
              </a:p>
            </p:txBody>
          </p:sp>
          <p:sp>
            <p:nvSpPr>
              <p:cNvPr id="42" name="CuadroTexto 395">
                <a:extLst>
                  <a:ext uri="{FF2B5EF4-FFF2-40B4-BE49-F238E27FC236}">
                    <a16:creationId xmlns:a16="http://schemas.microsoft.com/office/drawing/2014/main" id="{56945BE2-CE73-4741-BB4B-D3E45FCCF001}"/>
                  </a:ext>
                </a:extLst>
              </p:cNvPr>
              <p:cNvSpPr txBox="1"/>
              <p:nvPr/>
            </p:nvSpPr>
            <p:spPr>
              <a:xfrm>
                <a:off x="7689948" y="6767329"/>
                <a:ext cx="2695262" cy="1046440"/>
              </a:xfrm>
              <a:prstGeom prst="rect">
                <a:avLst/>
              </a:prstGeom>
              <a:noFill/>
            </p:spPr>
            <p:txBody>
              <a:bodyPr wrap="square" rtlCol="0">
                <a:spAutoFit/>
              </a:bodyPr>
              <a:lstStyle/>
              <a:p>
                <a:r>
                  <a:rPr lang="en-US" sz="1400" dirty="0" smtClean="0">
                    <a:solidFill>
                      <a:schemeClr val="tx2"/>
                    </a:solidFill>
                    <a:latin typeface="Poppins Medium" pitchFamily="2" charset="77"/>
                    <a:ea typeface="Roboto Medium" panose="02000000000000000000" pitchFamily="2" charset="0"/>
                    <a:cs typeface="Poppins Medium" pitchFamily="2" charset="77"/>
                  </a:rPr>
                  <a:t>Proactive Communication</a:t>
                </a:r>
                <a:endParaRPr lang="en-US" sz="1400" dirty="0">
                  <a:solidFill>
                    <a:schemeClr val="tx2"/>
                  </a:solidFill>
                  <a:latin typeface="Poppins Medium" pitchFamily="2" charset="77"/>
                  <a:ea typeface="Roboto Medium" panose="02000000000000000000" pitchFamily="2" charset="0"/>
                  <a:cs typeface="Poppins Medium" pitchFamily="2" charset="77"/>
                </a:endParaRPr>
              </a:p>
            </p:txBody>
          </p:sp>
          <p:sp>
            <p:nvSpPr>
              <p:cNvPr id="51" name="TextBox 50">
                <a:extLst>
                  <a:ext uri="{FF2B5EF4-FFF2-40B4-BE49-F238E27FC236}">
                    <a16:creationId xmlns:a16="http://schemas.microsoft.com/office/drawing/2014/main" id="{D3E5BCD7-2444-BA4C-AA42-64A113350834}"/>
                  </a:ext>
                </a:extLst>
              </p:cNvPr>
              <p:cNvSpPr txBox="1"/>
              <p:nvPr/>
            </p:nvSpPr>
            <p:spPr>
              <a:xfrm>
                <a:off x="9796897" y="4932973"/>
                <a:ext cx="10107688" cy="1046440"/>
              </a:xfrm>
              <a:prstGeom prst="rect">
                <a:avLst/>
              </a:prstGeom>
              <a:noFill/>
              <a:ln>
                <a:solidFill>
                  <a:schemeClr val="bg1"/>
                </a:solidFill>
              </a:ln>
            </p:spPr>
            <p:txBody>
              <a:bodyPr wrap="square" rtlCol="0">
                <a:spAutoFit/>
              </a:bodyPr>
              <a:lstStyle/>
              <a:p>
                <a:r>
                  <a:rPr lang="en-US" sz="1400" i="1" dirty="0" smtClean="0">
                    <a:latin typeface="Lato Light" panose="020F0502020204030203" pitchFamily="34" charset="0"/>
                    <a:ea typeface="Lato Light" panose="020F0502020204030203" pitchFamily="34" charset="0"/>
                    <a:cs typeface="Lato Light" panose="020F0502020204030203" pitchFamily="34" charset="0"/>
                  </a:rPr>
                  <a:t>Our supplier representatives need to be prepared to answer and provide documentation on product/device origin</a:t>
                </a:r>
                <a:endParaRPr lang="en-US" sz="14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2" name="TextBox 51">
                <a:extLst>
                  <a:ext uri="{FF2B5EF4-FFF2-40B4-BE49-F238E27FC236}">
                    <a16:creationId xmlns:a16="http://schemas.microsoft.com/office/drawing/2014/main" id="{7CC6F4BC-39AE-7348-B2B7-676E988C7174}"/>
                  </a:ext>
                </a:extLst>
              </p:cNvPr>
              <p:cNvSpPr txBox="1"/>
              <p:nvPr/>
            </p:nvSpPr>
            <p:spPr>
              <a:xfrm>
                <a:off x="11108695" y="8995505"/>
                <a:ext cx="10052389" cy="1908214"/>
              </a:xfrm>
              <a:prstGeom prst="rect">
                <a:avLst/>
              </a:prstGeom>
              <a:noFill/>
              <a:ln>
                <a:solidFill>
                  <a:schemeClr val="bg1"/>
                </a:solidFill>
              </a:ln>
            </p:spPr>
            <p:txBody>
              <a:bodyPr wrap="square" rtlCol="0">
                <a:spAutoFit/>
              </a:bodyPr>
              <a:lstStyle/>
              <a:p>
                <a:r>
                  <a:rPr lang="en-US" sz="1400" i="1" dirty="0" smtClean="0">
                    <a:latin typeface="Lato Light" panose="020F0502020204030203" pitchFamily="34" charset="0"/>
                    <a:ea typeface="Lato Light" panose="020F0502020204030203" pitchFamily="34" charset="0"/>
                    <a:cs typeface="Lato Light" panose="020F0502020204030203" pitchFamily="34" charset="0"/>
                  </a:rPr>
                  <a:t>Suppliers need to invest in their resiliency plans.  Diversify sites of production, invest in near/onshore capabilities, expand inventory positions and don’t outsell your operational capability.  Work with our distributor (Cardinal) on communications and inventory.  </a:t>
                </a:r>
                <a:endParaRPr lang="en-US" sz="14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3" name="TextBox 52">
                <a:extLst>
                  <a:ext uri="{FF2B5EF4-FFF2-40B4-BE49-F238E27FC236}">
                    <a16:creationId xmlns:a16="http://schemas.microsoft.com/office/drawing/2014/main" id="{B1405FEB-D4D8-7149-9414-25FF7D01BAAA}"/>
                  </a:ext>
                </a:extLst>
              </p:cNvPr>
              <p:cNvSpPr txBox="1"/>
              <p:nvPr/>
            </p:nvSpPr>
            <p:spPr>
              <a:xfrm>
                <a:off x="11500613" y="6899893"/>
                <a:ext cx="9883778" cy="1046440"/>
              </a:xfrm>
              <a:prstGeom prst="rect">
                <a:avLst/>
              </a:prstGeom>
              <a:noFill/>
              <a:ln>
                <a:solidFill>
                  <a:schemeClr val="bg1"/>
                </a:solidFill>
              </a:ln>
            </p:spPr>
            <p:txBody>
              <a:bodyPr wrap="square" rtlCol="0">
                <a:spAutoFit/>
              </a:bodyPr>
              <a:lstStyle/>
              <a:p>
                <a:r>
                  <a:rPr lang="en-US" sz="1400" i="1" dirty="0" smtClean="0">
                    <a:latin typeface="Lato Light" panose="020F0502020204030203" pitchFamily="34" charset="0"/>
                    <a:ea typeface="Lato Light" panose="020F0502020204030203" pitchFamily="34" charset="0"/>
                    <a:cs typeface="Lato Light" panose="020F0502020204030203" pitchFamily="34" charset="0"/>
                  </a:rPr>
                  <a:t>Sales needs direct lines of communication with their Operations teams and provide data with alternative options before disruption hits our shelves</a:t>
                </a:r>
                <a:endParaRPr lang="en-US" sz="14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4" name="TextBox 53">
                <a:extLst>
                  <a:ext uri="{FF2B5EF4-FFF2-40B4-BE49-F238E27FC236}">
                    <a16:creationId xmlns:a16="http://schemas.microsoft.com/office/drawing/2014/main" id="{B2EF5712-BF1D-734C-9B18-2D3C19E3D1E3}"/>
                  </a:ext>
                </a:extLst>
              </p:cNvPr>
              <p:cNvSpPr txBox="1"/>
              <p:nvPr/>
            </p:nvSpPr>
            <p:spPr>
              <a:xfrm>
                <a:off x="9757530" y="11100147"/>
                <a:ext cx="10749487" cy="1046440"/>
              </a:xfrm>
              <a:prstGeom prst="rect">
                <a:avLst/>
              </a:prstGeom>
              <a:noFill/>
              <a:ln>
                <a:solidFill>
                  <a:schemeClr val="bg1"/>
                </a:solidFill>
              </a:ln>
            </p:spPr>
            <p:txBody>
              <a:bodyPr wrap="square" rtlCol="0">
                <a:spAutoFit/>
              </a:bodyPr>
              <a:lstStyle/>
              <a:p>
                <a:r>
                  <a:rPr lang="en-US" sz="1400" i="1" dirty="0" smtClean="0">
                    <a:latin typeface="Lato Light" panose="020F0502020204030203" pitchFamily="34" charset="0"/>
                    <a:ea typeface="Lato Light" panose="020F0502020204030203" pitchFamily="34" charset="0"/>
                    <a:cs typeface="Lato Light" panose="020F0502020204030203" pitchFamily="34" charset="0"/>
                  </a:rPr>
                  <a:t>We are partnering with Vizient on a Supply Risk Solutions tool.  Suppliers need to be able to partner with Vizient in providing manufacturing data</a:t>
                </a:r>
                <a:endParaRPr lang="en-US" sz="1400" i="1" dirty="0">
                  <a:latin typeface="Lato Light" panose="020F0502020204030203" pitchFamily="34" charset="0"/>
                  <a:ea typeface="Lato Light" panose="020F0502020204030203" pitchFamily="34" charset="0"/>
                  <a:cs typeface="Lato Light" panose="020F0502020204030203" pitchFamily="34" charset="0"/>
                </a:endParaRPr>
              </a:p>
            </p:txBody>
          </p:sp>
        </p:grpSp>
      </p:grpSp>
      <p:sp>
        <p:nvSpPr>
          <p:cNvPr id="20" name="Title 1"/>
          <p:cNvSpPr txBox="1">
            <a:spLocks/>
          </p:cNvSpPr>
          <p:nvPr/>
        </p:nvSpPr>
        <p:spPr>
          <a:xfrm>
            <a:off x="401934" y="298640"/>
            <a:ext cx="10972800" cy="1143000"/>
          </a:xfrm>
          <a:prstGeom prst="rect">
            <a:avLst/>
          </a:prstGeom>
        </p:spPr>
        <p:txBody>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Building Resiliency: Supplier Expectations</a:t>
            </a:r>
            <a:endParaRPr lang="en-US" dirty="0"/>
          </a:p>
        </p:txBody>
      </p:sp>
    </p:spTree>
    <p:extLst>
      <p:ext uri="{BB962C8B-B14F-4D97-AF65-F5344CB8AC3E}">
        <p14:creationId xmlns:p14="http://schemas.microsoft.com/office/powerpoint/2010/main" val="1894027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13B7856-5FFB-C546-A162-7CB89281B7C6}"/>
              </a:ext>
            </a:extLst>
          </p:cNvPr>
          <p:cNvSpPr/>
          <p:nvPr/>
        </p:nvSpPr>
        <p:spPr>
          <a:xfrm flipH="1">
            <a:off x="3048000" y="0"/>
            <a:ext cx="3352800" cy="6556504"/>
          </a:xfrm>
          <a:prstGeom prst="parallelogram">
            <a:avLst>
              <a:gd name="adj" fmla="val 5179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56" y="2590980"/>
            <a:ext cx="2057400" cy="1575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Box 17">
            <a:extLst>
              <a:ext uri="{FF2B5EF4-FFF2-40B4-BE49-F238E27FC236}">
                <a16:creationId xmlns:a16="http://schemas.microsoft.com/office/drawing/2014/main" id="{C07AF0FC-BE91-A44B-AACE-9F86481E9D34}"/>
              </a:ext>
            </a:extLst>
          </p:cNvPr>
          <p:cNvSpPr txBox="1"/>
          <p:nvPr/>
        </p:nvSpPr>
        <p:spPr>
          <a:xfrm>
            <a:off x="4535476" y="3019651"/>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3</a:t>
            </a:r>
          </a:p>
        </p:txBody>
      </p:sp>
      <p:sp>
        <p:nvSpPr>
          <p:cNvPr id="20" name="TextBox 19">
            <a:extLst>
              <a:ext uri="{FF2B5EF4-FFF2-40B4-BE49-F238E27FC236}">
                <a16:creationId xmlns:a16="http://schemas.microsoft.com/office/drawing/2014/main" id="{0C200A45-6496-3446-BDCE-71BA14E21DDC}"/>
              </a:ext>
            </a:extLst>
          </p:cNvPr>
          <p:cNvSpPr txBox="1"/>
          <p:nvPr/>
        </p:nvSpPr>
        <p:spPr>
          <a:xfrm>
            <a:off x="3747620" y="180012"/>
            <a:ext cx="671980"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1</a:t>
            </a:r>
          </a:p>
        </p:txBody>
      </p:sp>
      <p:sp>
        <p:nvSpPr>
          <p:cNvPr id="21" name="TextBox 20">
            <a:extLst>
              <a:ext uri="{FF2B5EF4-FFF2-40B4-BE49-F238E27FC236}">
                <a16:creationId xmlns:a16="http://schemas.microsoft.com/office/drawing/2014/main" id="{CF3928C3-1899-CF4B-93E0-E4040A83C759}"/>
              </a:ext>
            </a:extLst>
          </p:cNvPr>
          <p:cNvSpPr txBox="1"/>
          <p:nvPr/>
        </p:nvSpPr>
        <p:spPr>
          <a:xfrm>
            <a:off x="4928120" y="4462355"/>
            <a:ext cx="405880" cy="1107996"/>
          </a:xfrm>
          <a:prstGeom prst="rect">
            <a:avLst/>
          </a:prstGeom>
          <a:noFill/>
        </p:spPr>
        <p:txBody>
          <a:bodyPr wrap="squar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4</a:t>
            </a:r>
          </a:p>
        </p:txBody>
      </p:sp>
      <p:sp>
        <p:nvSpPr>
          <p:cNvPr id="22" name="TextBox 21">
            <a:extLst>
              <a:ext uri="{FF2B5EF4-FFF2-40B4-BE49-F238E27FC236}">
                <a16:creationId xmlns:a16="http://schemas.microsoft.com/office/drawing/2014/main" id="{3B3B7202-E75C-8148-974F-76D4601D7FA7}"/>
              </a:ext>
            </a:extLst>
          </p:cNvPr>
          <p:cNvSpPr txBox="1"/>
          <p:nvPr/>
        </p:nvSpPr>
        <p:spPr>
          <a:xfrm>
            <a:off x="4122791" y="1564404"/>
            <a:ext cx="671979" cy="1107996"/>
          </a:xfrm>
          <a:prstGeom prst="rect">
            <a:avLst/>
          </a:prstGeom>
          <a:noFill/>
        </p:spPr>
        <p:txBody>
          <a:bodyPr wrap="none" rtlCol="0" anchor="ctr" anchorCtr="0">
            <a:spAutoFit/>
          </a:bodyPr>
          <a:lstStyle/>
          <a:p>
            <a:pPr algn="r"/>
            <a:r>
              <a:rPr lang="en-US" sz="6600" b="1" dirty="0">
                <a:solidFill>
                  <a:schemeClr val="bg1">
                    <a:alpha val="35000"/>
                  </a:schemeClr>
                </a:solidFill>
                <a:latin typeface="Poppins" pitchFamily="2" charset="77"/>
                <a:ea typeface="League Spartan" charset="0"/>
                <a:cs typeface="Poppins" pitchFamily="2" charset="77"/>
              </a:rPr>
              <a:t>2</a:t>
            </a:r>
          </a:p>
        </p:txBody>
      </p:sp>
      <p:sp>
        <p:nvSpPr>
          <p:cNvPr id="23" name="Subtitle 2">
            <a:extLst>
              <a:ext uri="{FF2B5EF4-FFF2-40B4-BE49-F238E27FC236}">
                <a16:creationId xmlns:a16="http://schemas.microsoft.com/office/drawing/2014/main" id="{68CD5A07-2A32-CE4E-A818-FF16E1B72C89}"/>
              </a:ext>
            </a:extLst>
          </p:cNvPr>
          <p:cNvSpPr txBox="1">
            <a:spLocks/>
          </p:cNvSpPr>
          <p:nvPr/>
        </p:nvSpPr>
        <p:spPr>
          <a:xfrm>
            <a:off x="5181601" y="650684"/>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Strategic Sourcing Overview</a:t>
            </a:r>
          </a:p>
        </p:txBody>
      </p:sp>
      <p:sp>
        <p:nvSpPr>
          <p:cNvPr id="24" name="Subtitle 2">
            <a:extLst>
              <a:ext uri="{FF2B5EF4-FFF2-40B4-BE49-F238E27FC236}">
                <a16:creationId xmlns:a16="http://schemas.microsoft.com/office/drawing/2014/main" id="{2262831D-5242-3641-B17C-FE3FF36D1263}"/>
              </a:ext>
            </a:extLst>
          </p:cNvPr>
          <p:cNvSpPr txBox="1">
            <a:spLocks/>
          </p:cNvSpPr>
          <p:nvPr/>
        </p:nvSpPr>
        <p:spPr>
          <a:xfrm>
            <a:off x="6274919" y="3501200"/>
            <a:ext cx="4538359" cy="20133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Building Resiliency</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5" name="Subtitle 2">
            <a:extLst>
              <a:ext uri="{FF2B5EF4-FFF2-40B4-BE49-F238E27FC236}">
                <a16:creationId xmlns:a16="http://schemas.microsoft.com/office/drawing/2014/main" id="{50EE6726-3AC5-BC4C-9D38-D4F5ED53D2C6}"/>
              </a:ext>
            </a:extLst>
          </p:cNvPr>
          <p:cNvSpPr txBox="1">
            <a:spLocks/>
          </p:cNvSpPr>
          <p:nvPr/>
        </p:nvSpPr>
        <p:spPr>
          <a:xfrm>
            <a:off x="5621980" y="1748219"/>
            <a:ext cx="4876800" cy="654475"/>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4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Value Analysis </a:t>
            </a:r>
            <a:r>
              <a:rPr lang="en-US"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Category Management</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6" name="Subtitle 2">
            <a:extLst>
              <a:ext uri="{FF2B5EF4-FFF2-40B4-BE49-F238E27FC236}">
                <a16:creationId xmlns:a16="http://schemas.microsoft.com/office/drawing/2014/main" id="{DD8BF072-4C5A-FD4A-BC76-52E58BF39671}"/>
              </a:ext>
            </a:extLst>
          </p:cNvPr>
          <p:cNvSpPr txBox="1">
            <a:spLocks/>
          </p:cNvSpPr>
          <p:nvPr/>
        </p:nvSpPr>
        <p:spPr>
          <a:xfrm>
            <a:off x="6749348" y="4617140"/>
            <a:ext cx="4793305" cy="752770"/>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800"/>
              </a:lnSpc>
            </a:pPr>
            <a:r>
              <a:rPr lang="en-US" sz="3200" b="1" i="1" dirty="0" smtClean="0">
                <a:solidFill>
                  <a:schemeClr val="tx1"/>
                </a:solidFill>
                <a:latin typeface="Lato Light" panose="020F0502020204030203" pitchFamily="34" charset="0"/>
                <a:ea typeface="Lato Light" panose="020F0502020204030203" pitchFamily="34" charset="0"/>
                <a:cs typeface="Mukta ExtraLight" panose="020B0000000000000000" pitchFamily="34" charset="77"/>
              </a:rPr>
              <a:t>Contracting </a:t>
            </a:r>
            <a:r>
              <a:rPr lang="en-US" sz="3200" b="1" i="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&amp; Surgery Exchange</a:t>
            </a:r>
          </a:p>
        </p:txBody>
      </p:sp>
      <p:sp>
        <p:nvSpPr>
          <p:cNvPr id="27" name="TextBox 26">
            <a:extLst>
              <a:ext uri="{FF2B5EF4-FFF2-40B4-BE49-F238E27FC236}">
                <a16:creationId xmlns:a16="http://schemas.microsoft.com/office/drawing/2014/main" id="{F056CDD3-8AA1-CA4D-9A6F-A39E062A193C}"/>
              </a:ext>
            </a:extLst>
          </p:cNvPr>
          <p:cNvSpPr txBox="1"/>
          <p:nvPr/>
        </p:nvSpPr>
        <p:spPr>
          <a:xfrm>
            <a:off x="3821336" y="552018"/>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01</a:t>
            </a:r>
          </a:p>
        </p:txBody>
      </p:sp>
      <p:sp>
        <p:nvSpPr>
          <p:cNvPr id="28" name="TextBox 27">
            <a:extLst>
              <a:ext uri="{FF2B5EF4-FFF2-40B4-BE49-F238E27FC236}">
                <a16:creationId xmlns:a16="http://schemas.microsoft.com/office/drawing/2014/main" id="{C8D1B974-2B1E-1246-9008-49076A71A887}"/>
              </a:ext>
            </a:extLst>
          </p:cNvPr>
          <p:cNvSpPr txBox="1"/>
          <p:nvPr/>
        </p:nvSpPr>
        <p:spPr>
          <a:xfrm>
            <a:off x="4265913" y="1956835"/>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02</a:t>
            </a:r>
          </a:p>
        </p:txBody>
      </p:sp>
      <p:sp>
        <p:nvSpPr>
          <p:cNvPr id="29" name="TextBox 28">
            <a:extLst>
              <a:ext uri="{FF2B5EF4-FFF2-40B4-BE49-F238E27FC236}">
                <a16:creationId xmlns:a16="http://schemas.microsoft.com/office/drawing/2014/main" id="{BE159945-5A02-8442-AD4D-8BD21C8DF255}"/>
              </a:ext>
            </a:extLst>
          </p:cNvPr>
          <p:cNvSpPr txBox="1"/>
          <p:nvPr/>
        </p:nvSpPr>
        <p:spPr>
          <a:xfrm>
            <a:off x="4661524" y="3429450"/>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03</a:t>
            </a:r>
          </a:p>
        </p:txBody>
      </p:sp>
      <p:sp>
        <p:nvSpPr>
          <p:cNvPr id="30" name="TextBox 29">
            <a:extLst>
              <a:ext uri="{FF2B5EF4-FFF2-40B4-BE49-F238E27FC236}">
                <a16:creationId xmlns:a16="http://schemas.microsoft.com/office/drawing/2014/main" id="{8222E7A9-730F-E242-A278-E1738C59C4D9}"/>
              </a:ext>
            </a:extLst>
          </p:cNvPr>
          <p:cNvSpPr txBox="1"/>
          <p:nvPr/>
        </p:nvSpPr>
        <p:spPr>
          <a:xfrm>
            <a:off x="4954031" y="4797061"/>
            <a:ext cx="518091" cy="438582"/>
          </a:xfrm>
          <a:prstGeom prst="rect">
            <a:avLst/>
          </a:prstGeom>
          <a:noFill/>
        </p:spPr>
        <p:txBody>
          <a:bodyPr wrap="none" rtlCol="0" anchor="ctr" anchorCtr="0">
            <a:spAutoFit/>
          </a:bodyPr>
          <a:lstStyle/>
          <a:p>
            <a:pPr algn="r"/>
            <a:r>
              <a:rPr lang="en-US" sz="2250" b="1" dirty="0">
                <a:solidFill>
                  <a:schemeClr val="bg1"/>
                </a:solidFill>
                <a:latin typeface="Poppins" pitchFamily="2" charset="77"/>
                <a:ea typeface="League Spartan" charset="0"/>
                <a:cs typeface="Poppins" pitchFamily="2" charset="77"/>
              </a:rPr>
              <a:t>04</a:t>
            </a:r>
          </a:p>
        </p:txBody>
      </p:sp>
    </p:spTree>
    <p:extLst>
      <p:ext uri="{BB962C8B-B14F-4D97-AF65-F5344CB8AC3E}">
        <p14:creationId xmlns:p14="http://schemas.microsoft.com/office/powerpoint/2010/main" val="30637572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6720" y="1513106"/>
            <a:ext cx="8180203" cy="3299085"/>
          </a:xfrm>
        </p:spPr>
        <p:txBody>
          <a:bodyPr>
            <a:normAutofit/>
          </a:bodyPr>
          <a:lstStyle/>
          <a:p>
            <a:r>
              <a:rPr lang="en-US" sz="2000" dirty="0" smtClean="0"/>
              <a:t>PHI Determination and BAA need</a:t>
            </a:r>
          </a:p>
          <a:p>
            <a:r>
              <a:rPr lang="en-US" sz="2000" dirty="0" smtClean="0"/>
              <a:t>Software &amp; Security (MDS2 Form)</a:t>
            </a:r>
          </a:p>
          <a:p>
            <a:r>
              <a:rPr lang="en-US" sz="2000" dirty="0" smtClean="0"/>
              <a:t>Systems Connectivity Requirements</a:t>
            </a:r>
          </a:p>
          <a:p>
            <a:pPr marL="788670" lvl="1" indent="-285750">
              <a:buFont typeface="Wingdings" panose="05000000000000000000" pitchFamily="2" charset="2"/>
              <a:buChar char="Ø"/>
            </a:pPr>
            <a:r>
              <a:rPr lang="en-US" sz="1800" dirty="0" smtClean="0"/>
              <a:t>Epic, PACS, WiFi</a:t>
            </a:r>
            <a:endParaRPr lang="en-US" sz="1800" dirty="0"/>
          </a:p>
          <a:p>
            <a:endParaRPr lang="en-US" sz="2000" dirty="0"/>
          </a:p>
        </p:txBody>
      </p:sp>
      <p:sp>
        <p:nvSpPr>
          <p:cNvPr id="7" name="Title 3">
            <a:extLst>
              <a:ext uri="{FF2B5EF4-FFF2-40B4-BE49-F238E27FC236}">
                <a16:creationId xmlns:a16="http://schemas.microsoft.com/office/drawing/2014/main" id="{521F7589-E32E-4D5C-A854-B6BF3232CF07}"/>
              </a:ext>
            </a:extLst>
          </p:cNvPr>
          <p:cNvSpPr txBox="1">
            <a:spLocks/>
          </p:cNvSpPr>
          <p:nvPr/>
        </p:nvSpPr>
        <p:spPr>
          <a:xfrm>
            <a:off x="307092" y="243106"/>
            <a:ext cx="10067191" cy="1037058"/>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Medical Device &amp; Equipment IT Contracting </a:t>
            </a:r>
            <a:endParaRPr lang="en-US" dirty="0"/>
          </a:p>
        </p:txBody>
      </p:sp>
      <p:sp>
        <p:nvSpPr>
          <p:cNvPr id="8" name="Rectangle 7"/>
          <p:cNvSpPr/>
          <p:nvPr/>
        </p:nvSpPr>
        <p:spPr>
          <a:xfrm>
            <a:off x="5588923" y="1195046"/>
            <a:ext cx="6096000" cy="10156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sz="1200" i="1" dirty="0">
                <a:solidFill>
                  <a:srgbClr val="53595E"/>
                </a:solidFill>
                <a:latin typeface="Nunito"/>
              </a:rPr>
              <a:t>The MDS2 is intended to be used as part of the security procurement process. The MDS2 clarifies roles and responsibilities of manufacturers and healthcare delivery organizations for the upkeep and maintenance of a connected device security posture. The form is manufacturer-completed and provided to healthcare delivery organizations upon request</a:t>
            </a:r>
            <a:endParaRPr lang="en-US" sz="1200" i="1" dirty="0"/>
          </a:p>
        </p:txBody>
      </p:sp>
      <p:pic>
        <p:nvPicPr>
          <p:cNvPr id="6" name="Picture 5"/>
          <p:cNvPicPr>
            <a:picLocks noChangeAspect="1"/>
          </p:cNvPicPr>
          <p:nvPr/>
        </p:nvPicPr>
        <p:blipFill>
          <a:blip r:embed="rId2"/>
          <a:stretch>
            <a:fillRect/>
          </a:stretch>
        </p:blipFill>
        <p:spPr>
          <a:xfrm>
            <a:off x="7874850" y="2389165"/>
            <a:ext cx="2582742" cy="2831228"/>
          </a:xfrm>
          <a:prstGeom prst="rect">
            <a:avLst/>
          </a:prstGeom>
        </p:spPr>
      </p:pic>
      <p:sp>
        <p:nvSpPr>
          <p:cNvPr id="9" name="TextBox 8"/>
          <p:cNvSpPr txBox="1"/>
          <p:nvPr/>
        </p:nvSpPr>
        <p:spPr>
          <a:xfrm>
            <a:off x="7281950" y="5256628"/>
            <a:ext cx="5245330" cy="369332"/>
          </a:xfrm>
          <a:prstGeom prst="rect">
            <a:avLst/>
          </a:prstGeom>
          <a:noFill/>
        </p:spPr>
        <p:txBody>
          <a:bodyPr wrap="square" rtlCol="0">
            <a:spAutoFit/>
          </a:bodyPr>
          <a:lstStyle/>
          <a:p>
            <a:r>
              <a:rPr lang="en-US" dirty="0" smtClean="0"/>
              <a:t>Medical Device Connectivity Market</a:t>
            </a:r>
            <a:endParaRPr lang="en-US" dirty="0"/>
          </a:p>
        </p:txBody>
      </p:sp>
      <p:sp>
        <p:nvSpPr>
          <p:cNvPr id="10" name="TextBox 9"/>
          <p:cNvSpPr txBox="1"/>
          <p:nvPr/>
        </p:nvSpPr>
        <p:spPr>
          <a:xfrm>
            <a:off x="307092" y="3439019"/>
            <a:ext cx="2876203" cy="369332"/>
          </a:xfrm>
          <a:prstGeom prst="rect">
            <a:avLst/>
          </a:prstGeom>
          <a:noFill/>
        </p:spPr>
        <p:txBody>
          <a:bodyPr wrap="square" rtlCol="0">
            <a:spAutoFit/>
          </a:bodyPr>
          <a:lstStyle/>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3342854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3">
            <a:extLst>
              <a:ext uri="{FF2B5EF4-FFF2-40B4-BE49-F238E27FC236}">
                <a16:creationId xmlns:a16="http://schemas.microsoft.com/office/drawing/2014/main" id="{521F7589-E32E-4D5C-A854-B6BF3232CF07}"/>
              </a:ext>
            </a:extLst>
          </p:cNvPr>
          <p:cNvSpPr txBox="1">
            <a:spLocks/>
          </p:cNvSpPr>
          <p:nvPr/>
        </p:nvSpPr>
        <p:spPr>
          <a:xfrm>
            <a:off x="535259" y="76851"/>
            <a:ext cx="4862653" cy="1037058"/>
          </a:xfrm>
          <a:prstGeom prst="rect">
            <a:avLst/>
          </a:prstGeom>
        </p:spPr>
        <p:txBody>
          <a:bodyPr vert="horz" lIns="91440" tIns="274320" rIns="91440" bIns="274320" rtlCol="0" anchor="ctr" anchorCtr="0">
            <a:noAutofit/>
          </a:bodyPr>
          <a:lstStyle>
            <a:lvl1pPr algn="l" defTabSz="914400" rtl="0" eaLnBrk="1" latinLnBrk="0" hangingPunct="1">
              <a:lnSpc>
                <a:spcPct val="10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r>
              <a:rPr lang="en-US" dirty="0" smtClean="0"/>
              <a:t>Surgery Exchange</a:t>
            </a:r>
            <a:endParaRPr lang="en-US" dirty="0"/>
          </a:p>
        </p:txBody>
      </p:sp>
      <p:sp>
        <p:nvSpPr>
          <p:cNvPr id="60" name="Text Placeholder 2">
            <a:extLst>
              <a:ext uri="{FF2B5EF4-FFF2-40B4-BE49-F238E27FC236}">
                <a16:creationId xmlns:a16="http://schemas.microsoft.com/office/drawing/2014/main" id="{45559CEF-5483-413B-94F5-AE8FCB465F3C}"/>
              </a:ext>
            </a:extLst>
          </p:cNvPr>
          <p:cNvSpPr txBox="1">
            <a:spLocks/>
          </p:cNvSpPr>
          <p:nvPr/>
        </p:nvSpPr>
        <p:spPr>
          <a:xfrm>
            <a:off x="130969" y="1113909"/>
            <a:ext cx="5486695" cy="3164052"/>
          </a:xfrm>
          <a:prstGeom prst="rect">
            <a:avLst/>
          </a:prstGeom>
        </p:spPr>
        <p:txBody>
          <a:bodyPr vert="horz" lIns="91440" tIns="91440" rIns="91440" bIns="274320" rtlCol="0">
            <a:noAutofit/>
          </a:bodyPr>
          <a:lstStyle>
            <a:lvl1pPr marL="349250" indent="-341313" algn="l" defTabSz="914400" rtl="0" eaLnBrk="1" latinLnBrk="0" hangingPunct="1">
              <a:lnSpc>
                <a:spcPct val="100000"/>
              </a:lnSpc>
              <a:spcBef>
                <a:spcPts val="1200"/>
              </a:spcBef>
              <a:buClr>
                <a:srgbClr val="800000"/>
              </a:buClr>
              <a:buFont typeface="Arial" panose="020B0604020202020204" pitchFamily="34" charset="0"/>
              <a:buChar char="•"/>
              <a:tabLst/>
              <a:defRPr sz="3200" kern="1200">
                <a:solidFill>
                  <a:schemeClr val="tx1"/>
                </a:solidFill>
                <a:latin typeface="Arial" panose="020B0604020202020204" pitchFamily="34" charset="0"/>
                <a:ea typeface="+mn-ea"/>
                <a:cs typeface="Arial" panose="020B0604020202020204" pitchFamily="34" charset="0"/>
              </a:defRPr>
            </a:lvl1pPr>
            <a:lvl2pPr marL="690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3000" kern="1200">
                <a:solidFill>
                  <a:schemeClr val="tx1"/>
                </a:solidFill>
                <a:latin typeface="Arial" panose="020B0604020202020204" pitchFamily="34" charset="0"/>
                <a:ea typeface="+mn-ea"/>
                <a:cs typeface="Arial" panose="020B0604020202020204" pitchFamily="34" charset="0"/>
              </a:defRPr>
            </a:lvl2pPr>
            <a:lvl3pPr marL="1087438" indent="-4048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3pPr>
            <a:lvl4pPr marL="1492250" indent="-341313"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4pPr>
            <a:lvl5pPr marL="1833563" indent="-349250" algn="l" defTabSz="914400" rtl="0" eaLnBrk="1" latinLnBrk="0" hangingPunct="1">
              <a:lnSpc>
                <a:spcPct val="100000"/>
              </a:lnSpc>
              <a:spcBef>
                <a:spcPts val="300"/>
              </a:spcBef>
              <a:buClr>
                <a:srgbClr val="800000"/>
              </a:buClr>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Platform to manage the Bill Only Process</a:t>
            </a:r>
          </a:p>
          <a:p>
            <a:pPr lvl="1"/>
            <a:r>
              <a:rPr lang="en-US" sz="2000" dirty="0" smtClean="0"/>
              <a:t>Expedite payment cycle</a:t>
            </a:r>
          </a:p>
          <a:p>
            <a:pPr lvl="1"/>
            <a:r>
              <a:rPr lang="en-US" sz="2000" dirty="0" smtClean="0"/>
              <a:t>Ensure pricing accuracy by using contract price validation</a:t>
            </a:r>
          </a:p>
          <a:p>
            <a:endParaRPr lang="en-US" sz="2000" u="sng" dirty="0" smtClean="0">
              <a:solidFill>
                <a:schemeClr val="accent1"/>
              </a:solidFill>
            </a:endParaRPr>
          </a:p>
          <a:p>
            <a:pPr marL="7937" indent="0">
              <a:buNone/>
            </a:pPr>
            <a:r>
              <a:rPr lang="en-US" sz="2000" u="sng" dirty="0" smtClean="0">
                <a:solidFill>
                  <a:schemeClr val="accent1"/>
                </a:solidFill>
              </a:rPr>
              <a:t>Supplier Awareness</a:t>
            </a:r>
            <a:endParaRPr lang="en-US" sz="2000" u="sng" dirty="0">
              <a:solidFill>
                <a:schemeClr val="accent1"/>
              </a:solidFill>
            </a:endParaRPr>
          </a:p>
          <a:p>
            <a:r>
              <a:rPr lang="en-US" sz="2000" dirty="0" smtClean="0">
                <a:solidFill>
                  <a:schemeClr val="accent1"/>
                </a:solidFill>
              </a:rPr>
              <a:t>Implants not on contract will have delayed payment</a:t>
            </a:r>
          </a:p>
          <a:p>
            <a:r>
              <a:rPr lang="en-US" sz="2000" dirty="0" smtClean="0">
                <a:solidFill>
                  <a:schemeClr val="accent1"/>
                </a:solidFill>
              </a:rPr>
              <a:t>Reps need to be aware of what is on contract.  You are responsible for ensuring pricing is agreed to before product is brought on site.  </a:t>
            </a:r>
            <a:endParaRPr lang="en-US" sz="2000" dirty="0">
              <a:solidFill>
                <a:schemeClr val="accent1"/>
              </a:solidFill>
            </a:endParaRPr>
          </a:p>
        </p:txBody>
      </p:sp>
      <p:pic>
        <p:nvPicPr>
          <p:cNvPr id="6" name="Picture 5"/>
          <p:cNvPicPr>
            <a:picLocks noChangeAspect="1"/>
          </p:cNvPicPr>
          <p:nvPr/>
        </p:nvPicPr>
        <p:blipFill>
          <a:blip r:embed="rId2"/>
          <a:stretch>
            <a:fillRect/>
          </a:stretch>
        </p:blipFill>
        <p:spPr>
          <a:xfrm>
            <a:off x="6167861" y="1617846"/>
            <a:ext cx="5724787" cy="2397202"/>
          </a:xfrm>
          <a:prstGeom prst="rect">
            <a:avLst/>
          </a:prstGeom>
        </p:spPr>
      </p:pic>
    </p:spTree>
    <p:extLst>
      <p:ext uri="{BB962C8B-B14F-4D97-AF65-F5344CB8AC3E}">
        <p14:creationId xmlns:p14="http://schemas.microsoft.com/office/powerpoint/2010/main" val="10403248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9248" y="289931"/>
            <a:ext cx="9586127" cy="857250"/>
          </a:xfrm>
        </p:spPr>
        <p:txBody>
          <a:bodyPr/>
          <a:lstStyle/>
          <a:p>
            <a:r>
              <a:rPr lang="en-US" sz="3200" dirty="0"/>
              <a:t>Finally-Thank You To Our Supplier Partners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14450"/>
            <a:ext cx="5659916"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539197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iYWFLn0cnPWAmzqCWGAE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dhwlXXltmS6rIpdLKoH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hURhkU4cbtChIBfhwydN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sgADlU3JEqbZUozkbWqw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fWqgBrTlEwrMJh7VCgw1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9noF2gWCZmnkuUpwzFL.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SCe_MfCHaxCPDk3axe0th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vG8y8nRfHChod_EZKAVmb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oPvDE2jMAFLcWZ38ngR.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9sjH.GmUT8wQ..ALjFX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G5a9snpub3axLeIglR6N3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8KQcDBZdncpBTW3WRnV4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9aBZX9TA7KJsoFnvIbxQa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rXuCctW_VGAQ9jtE7_hR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U2jm4SymBYZOPll0ccP7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MguPQ_IB5Mjn1smtz.N0T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5sBvxj1cnt2D_lp1VXAv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Z02pl7azhNE._zUcr1Oy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zVZ7URztpwaCxt62AHEW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9xDiqp4DZzieVKI_QhtIm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feFGIKd9s0edUCgiD7pb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YRzoafpm_Fqmh3r1Ped3h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9Sp8jD4n3VOBF5XSCC02G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Duc7Mgzpg1QMnQIpmcPM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ucrrt49xewuKxPI3sO8_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WGAsc1gdo.IMEEaCsYQf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iIqg57xKLawIrpf1md6b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JbVW5BCJbyM.xSfp.fOVA"/>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xml><?xml version="1.0" encoding="utf-8"?>
<p:tagLst xmlns:a="http://schemas.openxmlformats.org/drawingml/2006/main" xmlns:r="http://schemas.openxmlformats.org/officeDocument/2006/relationships" xmlns:p="http://schemas.openxmlformats.org/presentationml/2006/main">
  <p:tag name="NAME" val="LineBasicStrong"/>
</p:tagLst>
</file>

<file path=ppt/tags/tag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2iYWFLn0cnPWAmzqCWGAE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2iYWFLn0cnPWAmzqCWGAE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2iYWFLn0cnPWAmzqCWGA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CM">
  <a:themeElements>
    <a:clrScheme name="UCM">
      <a:dk1>
        <a:srgbClr val="000000"/>
      </a:dk1>
      <a:lt1>
        <a:srgbClr val="FFFFFF"/>
      </a:lt1>
      <a:dk2>
        <a:srgbClr val="767676"/>
      </a:dk2>
      <a:lt2>
        <a:srgbClr val="D6D6CE"/>
      </a:lt2>
      <a:accent1>
        <a:srgbClr val="800000"/>
      </a:accent1>
      <a:accent2>
        <a:srgbClr val="767676"/>
      </a:accent2>
      <a:accent3>
        <a:srgbClr val="F8A328"/>
      </a:accent3>
      <a:accent4>
        <a:srgbClr val="585900"/>
      </a:accent4>
      <a:accent5>
        <a:srgbClr val="155F83"/>
      </a:accent5>
      <a:accent6>
        <a:srgbClr val="340E20"/>
      </a:accent6>
      <a:hlink>
        <a:srgbClr val="155F83"/>
      </a:hlink>
      <a:folHlink>
        <a:srgbClr val="155F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18081F8B-8926-C647-8155-D0891C9D8D0B}" vid="{A789EF49-6A16-A341-BD77-7BC1C8CFFC7E}"/>
    </a:ext>
  </a:extLst>
</a:theme>
</file>

<file path=ppt/theme/theme2.xml><?xml version="1.0" encoding="utf-8"?>
<a:theme xmlns:a="http://schemas.openxmlformats.org/drawingml/2006/main" name="3_05/09/10_Charts/Pyramids/Funnels">
  <a:themeElements>
    <a:clrScheme name="Custom 1">
      <a:dk1>
        <a:srgbClr val="000000"/>
      </a:dk1>
      <a:lt1>
        <a:srgbClr val="FFFFFF"/>
      </a:lt1>
      <a:dk2>
        <a:srgbClr val="E31F34"/>
      </a:dk2>
      <a:lt2>
        <a:srgbClr val="E7E6E6"/>
      </a:lt2>
      <a:accent1>
        <a:srgbClr val="E31F34"/>
      </a:accent1>
      <a:accent2>
        <a:srgbClr val="EEEEEE"/>
      </a:accent2>
      <a:accent3>
        <a:srgbClr val="7B6D67"/>
      </a:accent3>
      <a:accent4>
        <a:srgbClr val="A89F9D"/>
      </a:accent4>
      <a:accent5>
        <a:srgbClr val="938A85"/>
      </a:accent5>
      <a:accent6>
        <a:srgbClr val="CA2034"/>
      </a:accent6>
      <a:hlink>
        <a:srgbClr val="B9DAE7"/>
      </a:hlink>
      <a:folHlink>
        <a:srgbClr val="5D5D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ABC8C807A1E14BB0C69463B6D82A3F" ma:contentTypeVersion="4" ma:contentTypeDescription="Create a new document." ma:contentTypeScope="" ma:versionID="63b64f66d2b4abfc0295d60c75ace703">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E7D102-764E-45BC-AE83-52F95BC1D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8128C13-94A9-44BB-8F64-D54F928F0225}">
  <ds:schemaRefs>
    <ds:schemaRef ds:uri="http://schemas.microsoft.com/sharepoint/v3/contenttype/forms"/>
  </ds:schemaRefs>
</ds:datastoreItem>
</file>

<file path=customXml/itemProps3.xml><?xml version="1.0" encoding="utf-8"?>
<ds:datastoreItem xmlns:ds="http://schemas.openxmlformats.org/officeDocument/2006/customXml" ds:itemID="{DDC9768A-B2F7-455F-91C8-331EE84F3F82}">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UCM_PPT_Template_040121</Template>
  <TotalTime>1504</TotalTime>
  <Words>8269</Words>
  <Application>Microsoft Office PowerPoint</Application>
  <PresentationFormat>Widescreen</PresentationFormat>
  <Paragraphs>1387</Paragraphs>
  <Slides>142</Slides>
  <Notes>52</Notes>
  <HiddenSlides>0</HiddenSlides>
  <MMClips>0</MMClips>
  <ScaleCrop>false</ScaleCrop>
  <HeadingPairs>
    <vt:vector size="8" baseType="variant">
      <vt:variant>
        <vt:lpstr>Fonts Used</vt:lpstr>
      </vt:variant>
      <vt:variant>
        <vt:i4>27</vt:i4>
      </vt:variant>
      <vt:variant>
        <vt:lpstr>Theme</vt:lpstr>
      </vt:variant>
      <vt:variant>
        <vt:i4>2</vt:i4>
      </vt:variant>
      <vt:variant>
        <vt:lpstr>Embedded OLE Servers</vt:lpstr>
      </vt:variant>
      <vt:variant>
        <vt:i4>1</vt:i4>
      </vt:variant>
      <vt:variant>
        <vt:lpstr>Slide Titles</vt:lpstr>
      </vt:variant>
      <vt:variant>
        <vt:i4>142</vt:i4>
      </vt:variant>
    </vt:vector>
  </HeadingPairs>
  <TitlesOfParts>
    <vt:vector size="172" baseType="lpstr">
      <vt:lpstr>Arial</vt:lpstr>
      <vt:lpstr>Barlow Bold</vt:lpstr>
      <vt:lpstr>Calibri</vt:lpstr>
      <vt:lpstr>Calibri Light</vt:lpstr>
      <vt:lpstr>Courier New</vt:lpstr>
      <vt:lpstr>Google Sans</vt:lpstr>
      <vt:lpstr>Gotham SSm A</vt:lpstr>
      <vt:lpstr>굴림</vt:lpstr>
      <vt:lpstr>Helvetica Light</vt:lpstr>
      <vt:lpstr>Helvetica Neue Medium</vt:lpstr>
      <vt:lpstr>Lato</vt:lpstr>
      <vt:lpstr>Lato Light</vt:lpstr>
      <vt:lpstr>Lato Semibold</vt:lpstr>
      <vt:lpstr>League Spartan</vt:lpstr>
      <vt:lpstr>Montserrat</vt:lpstr>
      <vt:lpstr>Mukta ExtraLight</vt:lpstr>
      <vt:lpstr>Noto Sans Symbols</vt:lpstr>
      <vt:lpstr>Nunito</vt:lpstr>
      <vt:lpstr>Poppins</vt:lpstr>
      <vt:lpstr>Poppins Medium</vt:lpstr>
      <vt:lpstr>Poppins SemiBold</vt:lpstr>
      <vt:lpstr>Roboto Medium</vt:lpstr>
      <vt:lpstr>Segoe UI</vt:lpstr>
      <vt:lpstr>Söhne</vt:lpstr>
      <vt:lpstr>Times New Roman</vt:lpstr>
      <vt:lpstr>Wingdings</vt:lpstr>
      <vt:lpstr>ヒラギノ角ゴ Pro W3</vt:lpstr>
      <vt:lpstr>UCM</vt:lpstr>
      <vt:lpstr>3_05/09/10_Charts/Pyramids/Funnels</vt:lpstr>
      <vt:lpstr>think-cell Slide</vt:lpstr>
      <vt:lpstr>PowerPoint Presentation</vt:lpstr>
      <vt:lpstr>Attendee List</vt:lpstr>
      <vt:lpstr>Housekeeping</vt:lpstr>
      <vt:lpstr>10th Annual UCM Supplier Conference</vt:lpstr>
      <vt:lpstr>Agenda</vt:lpstr>
      <vt:lpstr>UCM: Health System at a Glance  </vt:lpstr>
      <vt:lpstr>Executive Leadership Update</vt:lpstr>
      <vt:lpstr>Organizational Priorities – Tom Jackiewicz</vt:lpstr>
      <vt:lpstr>PowerPoint Presentation</vt:lpstr>
      <vt:lpstr>PowerPoint Presentation</vt:lpstr>
      <vt:lpstr>PowerPoint Presentation</vt:lpstr>
      <vt:lpstr>UCM Vision 2025</vt:lpstr>
      <vt:lpstr>PowerPoint Presentation</vt:lpstr>
      <vt:lpstr> Network Development</vt:lpstr>
      <vt:lpstr>UCM Vision 2025</vt:lpstr>
      <vt:lpstr>UCM Vision 2025</vt:lpstr>
      <vt:lpstr>Impact of initiatives implemented across FY23 translating to improved LOS performance compared to previous Fiscal Years</vt:lpstr>
      <vt:lpstr>UCM Vision 2025</vt:lpstr>
      <vt:lpstr>Digital Health Strategy Update – Sachin Shah, MD</vt:lpstr>
      <vt:lpstr>Digital Transformation</vt:lpstr>
      <vt:lpstr>What is Digital Transformation?</vt:lpstr>
      <vt:lpstr>Clinical Areas of Focus</vt:lpstr>
      <vt:lpstr>PowerPoint Presentation</vt:lpstr>
      <vt:lpstr>In order to better address a major chronic disease with significant associated morbidity and mortality that disproportionately impacts patients of color, I have piloted a remote patient monitoring (RPM) program for patients with uncontrolled hypertension, using digital activation to improve control and reduce health disparities. </vt:lpstr>
      <vt:lpstr>RPM HTN Team &amp; Resources</vt:lpstr>
      <vt:lpstr>PowerPoint Presentation</vt:lpstr>
      <vt:lpstr>Overview of Pilot Data</vt:lpstr>
      <vt:lpstr>RPM HTN: Next Steps</vt:lpstr>
      <vt:lpstr>PowerPoint Presentation</vt:lpstr>
      <vt:lpstr>Patient Experience: Agency</vt:lpstr>
      <vt:lpstr>Digital Front Door</vt:lpstr>
      <vt:lpstr>Allocation of limited resources</vt:lpstr>
      <vt:lpstr>Analytics: Medication Adherence</vt:lpstr>
      <vt:lpstr>Predictive Analytics: 30 day Readmission Risk</vt:lpstr>
      <vt:lpstr>Predictive Analytics: 6 month mortality risk</vt:lpstr>
      <vt:lpstr>Generative AI</vt:lpstr>
      <vt:lpstr>PowerPoint Presentation</vt:lpstr>
      <vt:lpstr>PowerPoint Presentation</vt:lpstr>
      <vt:lpstr>PowerPoint Presentation</vt:lpstr>
      <vt:lpstr>Digital Health Equity</vt:lpstr>
      <vt:lpstr>The Digital Divide and Telemedicine</vt:lpstr>
      <vt:lpstr>UChicago Medicine</vt:lpstr>
      <vt:lpstr>Digital Health Equity</vt:lpstr>
      <vt:lpstr>Cancer Service Line Strategy – Marcus Paschall</vt:lpstr>
      <vt:lpstr>Cancer Service Line at a Glance  </vt:lpstr>
      <vt:lpstr>PowerPoint Presentation</vt:lpstr>
      <vt:lpstr>UCM: Health System at a Glance  </vt:lpstr>
      <vt:lpstr>PowerPoint Presentation</vt:lpstr>
      <vt:lpstr>Planned to open April 29, 2024, the UCM Crown Point development will be our largest facility in NW Indiana. It will provide limited IP care along with a range of ambulatory capabilities and offerings. The site is projected to provide care to ~110,000 patients per year.</vt:lpstr>
      <vt:lpstr>PowerPoint Presentation</vt:lpstr>
      <vt:lpstr>PowerPoint Presentation</vt:lpstr>
      <vt:lpstr>PowerPoint Presentation</vt:lpstr>
      <vt:lpstr>PowerPoint Presentation</vt:lpstr>
      <vt:lpstr>PowerPoint Presentation</vt:lpstr>
      <vt:lpstr>Executive Q&amp;A Session</vt:lpstr>
      <vt:lpstr>PowerPoint Presentation</vt:lpstr>
      <vt:lpstr>UCM &amp; Vizient Supply Chain Strategy Update</vt:lpstr>
      <vt:lpstr>PowerPoint Presentation</vt:lpstr>
      <vt:lpstr>PowerPoint Presentation</vt:lpstr>
      <vt:lpstr>Fueled by a full suite of insights &amp; intelligence</vt:lpstr>
      <vt:lpstr>Focus on Indirect Spend &amp; Standardization  while investing in local communities</vt:lpstr>
      <vt:lpstr>Partnering for Strategic Service Line Growth</vt:lpstr>
      <vt:lpstr>PowerPoint Presentation</vt:lpstr>
      <vt:lpstr>Data is the currency of performance improvement</vt:lpstr>
      <vt:lpstr>PowerPoint Presentation</vt:lpstr>
      <vt:lpstr>Dominant Trends and Forecasts for 2023-2024</vt:lpstr>
      <vt:lpstr>Pharmacy Challenges</vt:lpstr>
      <vt:lpstr>US Biologic Growth Outpacing Non-Biologics</vt:lpstr>
      <vt:lpstr>Newer Diabetes Therapies Significant Growth- GLP-1</vt:lpstr>
      <vt:lpstr>Trends in Medication Use</vt:lpstr>
      <vt:lpstr>UCMC Inpatient Drug Cost / IP Admissions and Observations</vt:lpstr>
      <vt:lpstr>UCMC Outpatient Drug Cost / Script</vt:lpstr>
      <vt:lpstr>340B Impact Statement</vt:lpstr>
      <vt:lpstr>PowerPoint Presentation</vt:lpstr>
      <vt:lpstr>FY23 Pharmacy Accomplishments</vt:lpstr>
      <vt:lpstr>Dispensed Prescriptions Grew by 3.6% in 2022</vt:lpstr>
      <vt:lpstr>Outpatient Script Count- Growth Due to Mail Order </vt:lpstr>
      <vt:lpstr> Key Pharmacy Strategies for FY24</vt:lpstr>
      <vt:lpstr>PowerPoint Presentation</vt:lpstr>
      <vt:lpstr>Biosimilar Launched in US</vt:lpstr>
      <vt:lpstr>Biosimilar 5-year Savings</vt:lpstr>
      <vt:lpstr>Summary</vt:lpstr>
      <vt:lpstr>References</vt:lpstr>
      <vt:lpstr>PowerPoint Presentation</vt:lpstr>
      <vt:lpstr>PowerPoint Presentation</vt:lpstr>
      <vt:lpstr>PowerPoint Presentation</vt:lpstr>
      <vt:lpstr>PowerPoint Presentation</vt:lpstr>
      <vt:lpstr>PowerPoint Presentation</vt:lpstr>
      <vt:lpstr>Driving Out Costs – Value Analysis</vt:lpstr>
      <vt:lpstr>Value Analysis– Procedural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Finally-Thank You To Our Supplier Partners</vt:lpstr>
      <vt:lpstr>PowerPoint Presentation</vt:lpstr>
      <vt:lpstr>Non-Clinical Sourcing Team</vt:lpstr>
      <vt:lpstr>Value Analysis Teams/ Departments</vt:lpstr>
      <vt:lpstr>FY24 Priorities – Continue Supporting Vision of One UCM</vt:lpstr>
      <vt:lpstr>Purchased Service Contracts</vt:lpstr>
      <vt:lpstr>PowerPoint Presentation</vt:lpstr>
      <vt:lpstr>FY24 Margin Improvement Support</vt:lpstr>
      <vt:lpstr>PowerPoint Presentation</vt:lpstr>
      <vt:lpstr>PowerPoint Presentation</vt:lpstr>
      <vt:lpstr>PowerPoint Presentation</vt:lpstr>
      <vt:lpstr>PowerPoint Presentation</vt:lpstr>
      <vt:lpstr>Why Business Diversity at UCM   • We Value unique perspectives and creative solutions   • We want a competitive edge in the marketplace  • We want to mitigate risk  • Economic Impact  • Strengthened local economies   </vt:lpstr>
      <vt:lpstr>Components of Business Diversity at UCM</vt:lpstr>
      <vt:lpstr>Current Major Initiatives</vt:lpstr>
      <vt:lpstr>UChicago Medicine – Crown Point, IN</vt:lpstr>
      <vt:lpstr>Northwest Indiana – Community Vendor Fair</vt:lpstr>
      <vt:lpstr>UChicago Medicine – Hyde Park Cancer Center</vt:lpstr>
      <vt:lpstr>UChicago Medicine – Hyde Park Cancer Center</vt:lpstr>
      <vt:lpstr>Diverse Supplier of the Year</vt:lpstr>
      <vt:lpstr>Diverse Supplier of the Year</vt:lpstr>
      <vt:lpstr>PowerPoint Presentation</vt:lpstr>
      <vt:lpstr>Continued Expansion</vt:lpstr>
      <vt:lpstr>New Technologies - Moxi</vt:lpstr>
      <vt:lpstr>New Technologies – Moxi Video</vt:lpstr>
      <vt:lpstr>New Technologies - eLabel</vt:lpstr>
      <vt:lpstr>New Technologies – alEx Machine</vt:lpstr>
      <vt:lpstr>New Technologies – Smart Locker</vt:lpstr>
      <vt:lpstr>Cardinal Health + UCM Health</vt:lpstr>
      <vt:lpstr>PowerPoint Presentation</vt:lpstr>
      <vt:lpstr>PowerPoint Presentation</vt:lpstr>
      <vt:lpstr>FY22-23 Supply Chain System Priorities</vt:lpstr>
      <vt:lpstr>Project SOAR Impact to Procure-to-Pay</vt:lpstr>
      <vt:lpstr>PowerPoint Presentation</vt:lpstr>
      <vt:lpstr>Supply Chain Systems and Data Transformation </vt:lpstr>
      <vt:lpstr>FY24-25 Supply Chain System Priorities</vt:lpstr>
      <vt:lpstr>PowerPoint Presentation</vt:lpstr>
      <vt:lpstr>UCM Procure to Pay Transformation</vt:lpstr>
      <vt:lpstr>How can our supplier partners help?</vt:lpstr>
      <vt:lpstr>How can our supplier partners help? </vt:lpstr>
      <vt:lpstr>PowerPoint Presentation</vt:lpstr>
      <vt:lpstr>PowerPoint Presentation</vt:lpstr>
      <vt:lpstr>PowerPoint Presentation</vt:lpstr>
      <vt:lpstr>PowerPoint Presentation</vt:lpstr>
    </vt:vector>
  </TitlesOfParts>
  <Company>UChicago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Tritch, Eric [UCH]</dc:creator>
  <cp:lastModifiedBy>Eric Tritch</cp:lastModifiedBy>
  <cp:revision>78</cp:revision>
  <dcterms:created xsi:type="dcterms:W3CDTF">2021-08-30T15:48:40Z</dcterms:created>
  <dcterms:modified xsi:type="dcterms:W3CDTF">2023-08-23T18:46:51Z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0x010100A9ABC8C807A1E14BB0C69463B6D82A3F</vt:lpwstr>
  </property>
</Properties>
</file>